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154"/>
  </p:notesMasterIdLst>
  <p:sldIdLst>
    <p:sldId id="256" r:id="rId6"/>
    <p:sldId id="257" r:id="rId7"/>
    <p:sldId id="258" r:id="rId8"/>
    <p:sldId id="259" r:id="rId9"/>
    <p:sldId id="260" r:id="rId10"/>
    <p:sldId id="261" r:id="rId11"/>
    <p:sldId id="262" r:id="rId12"/>
    <p:sldId id="263" r:id="rId13"/>
    <p:sldId id="264" r:id="rId14"/>
    <p:sldId id="421"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415" r:id="rId35"/>
    <p:sldId id="388" r:id="rId36"/>
    <p:sldId id="285" r:id="rId37"/>
    <p:sldId id="286" r:id="rId38"/>
    <p:sldId id="370" r:id="rId39"/>
    <p:sldId id="371" r:id="rId40"/>
    <p:sldId id="372" r:id="rId41"/>
    <p:sldId id="373" r:id="rId42"/>
    <p:sldId id="288" r:id="rId43"/>
    <p:sldId id="289" r:id="rId44"/>
    <p:sldId id="294" r:id="rId45"/>
    <p:sldId id="331" r:id="rId46"/>
    <p:sldId id="290" r:id="rId47"/>
    <p:sldId id="291" r:id="rId48"/>
    <p:sldId id="292" r:id="rId49"/>
    <p:sldId id="295" r:id="rId50"/>
    <p:sldId id="296" r:id="rId51"/>
    <p:sldId id="297" r:id="rId52"/>
    <p:sldId id="299" r:id="rId53"/>
    <p:sldId id="298" r:id="rId54"/>
    <p:sldId id="301" r:id="rId55"/>
    <p:sldId id="302" r:id="rId56"/>
    <p:sldId id="300" r:id="rId57"/>
    <p:sldId id="303" r:id="rId58"/>
    <p:sldId id="318" r:id="rId59"/>
    <p:sldId id="319" r:id="rId60"/>
    <p:sldId id="307" r:id="rId61"/>
    <p:sldId id="308" r:id="rId62"/>
    <p:sldId id="313" r:id="rId63"/>
    <p:sldId id="314" r:id="rId64"/>
    <p:sldId id="316" r:id="rId65"/>
    <p:sldId id="317" r:id="rId66"/>
    <p:sldId id="309" r:id="rId67"/>
    <p:sldId id="315" r:id="rId68"/>
    <p:sldId id="320" r:id="rId69"/>
    <p:sldId id="311" r:id="rId70"/>
    <p:sldId id="312" r:id="rId71"/>
    <p:sldId id="389" r:id="rId72"/>
    <p:sldId id="390" r:id="rId73"/>
    <p:sldId id="391" r:id="rId74"/>
    <p:sldId id="392" r:id="rId75"/>
    <p:sldId id="393" r:id="rId76"/>
    <p:sldId id="394" r:id="rId77"/>
    <p:sldId id="395" r:id="rId78"/>
    <p:sldId id="383" r:id="rId79"/>
    <p:sldId id="387" r:id="rId80"/>
    <p:sldId id="382" r:id="rId81"/>
    <p:sldId id="386" r:id="rId82"/>
    <p:sldId id="385" r:id="rId83"/>
    <p:sldId id="374" r:id="rId84"/>
    <p:sldId id="375" r:id="rId85"/>
    <p:sldId id="376" r:id="rId86"/>
    <p:sldId id="377" r:id="rId87"/>
    <p:sldId id="378" r:id="rId88"/>
    <p:sldId id="379" r:id="rId89"/>
    <p:sldId id="380" r:id="rId90"/>
    <p:sldId id="396" r:id="rId91"/>
    <p:sldId id="305" r:id="rId92"/>
    <p:sldId id="321" r:id="rId93"/>
    <p:sldId id="322" r:id="rId94"/>
    <p:sldId id="332" r:id="rId95"/>
    <p:sldId id="333"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 id="362" r:id="rId124"/>
    <p:sldId id="363" r:id="rId125"/>
    <p:sldId id="293" r:id="rId126"/>
    <p:sldId id="364" r:id="rId127"/>
    <p:sldId id="365" r:id="rId128"/>
    <p:sldId id="366" r:id="rId129"/>
    <p:sldId id="367" r:id="rId130"/>
    <p:sldId id="368" r:id="rId131"/>
    <p:sldId id="369" r:id="rId132"/>
    <p:sldId id="416" r:id="rId133"/>
    <p:sldId id="422" r:id="rId134"/>
    <p:sldId id="423" r:id="rId135"/>
    <p:sldId id="424" r:id="rId136"/>
    <p:sldId id="419" r:id="rId137"/>
    <p:sldId id="418" r:id="rId138"/>
    <p:sldId id="420" r:id="rId139"/>
    <p:sldId id="403" r:id="rId140"/>
    <p:sldId id="401" r:id="rId141"/>
    <p:sldId id="402" r:id="rId142"/>
    <p:sldId id="414" r:id="rId143"/>
    <p:sldId id="404" r:id="rId144"/>
    <p:sldId id="405" r:id="rId145"/>
    <p:sldId id="406" r:id="rId146"/>
    <p:sldId id="407" r:id="rId147"/>
    <p:sldId id="408" r:id="rId148"/>
    <p:sldId id="409" r:id="rId149"/>
    <p:sldId id="410" r:id="rId150"/>
    <p:sldId id="411" r:id="rId151"/>
    <p:sldId id="412" r:id="rId152"/>
    <p:sldId id="413" r:id="rId15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3" autoAdjust="0"/>
    <p:restoredTop sz="94660"/>
  </p:normalViewPr>
  <p:slideViewPr>
    <p:cSldViewPr snapToGrid="0">
      <p:cViewPr varScale="1">
        <p:scale>
          <a:sx n="99" d="100"/>
          <a:sy n="99" d="100"/>
        </p:scale>
        <p:origin x="8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notesMaster" Target="notesMasters/notes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AF9E104-6EC4-4A80-9ABD-01436A3CFB67}" type="datetimeFigureOut">
              <a:rPr lang="en-IN" smtClean="0"/>
              <a:t>22-12-2023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5A5E451-15E5-49E3-95F4-81233F2B91F5}" type="slidenum">
              <a:rPr lang="en-IN" smtClean="0"/>
              <a:t>‹#›</a:t>
            </a:fld>
            <a:endParaRPr lang="en-IN"/>
          </a:p>
        </p:txBody>
      </p:sp>
    </p:spTree>
    <p:extLst>
      <p:ext uri="{BB962C8B-B14F-4D97-AF65-F5344CB8AC3E}">
        <p14:creationId xmlns:p14="http://schemas.microsoft.com/office/powerpoint/2010/main" val="346439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A5E451-15E5-49E3-95F4-81233F2B91F5}" type="slidenum">
              <a:rPr lang="en-IN" smtClean="0"/>
              <a:t>59</a:t>
            </a:fld>
            <a:endParaRPr lang="en-IN"/>
          </a:p>
        </p:txBody>
      </p:sp>
    </p:spTree>
    <p:extLst>
      <p:ext uri="{BB962C8B-B14F-4D97-AF65-F5344CB8AC3E}">
        <p14:creationId xmlns:p14="http://schemas.microsoft.com/office/powerpoint/2010/main" val="372589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A5E451-15E5-49E3-95F4-81233F2B91F5}" type="slidenum">
              <a:rPr lang="en-IN" smtClean="0"/>
              <a:t>70</a:t>
            </a:fld>
            <a:endParaRPr lang="en-IN"/>
          </a:p>
        </p:txBody>
      </p:sp>
    </p:spTree>
    <p:extLst>
      <p:ext uri="{BB962C8B-B14F-4D97-AF65-F5344CB8AC3E}">
        <p14:creationId xmlns:p14="http://schemas.microsoft.com/office/powerpoint/2010/main" val="267669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664A277A-BAB1-46CF-8F13-5AB2146A3F65}"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41" name="PlaceHolder 2"/>
          <p:cNvSpPr>
            <a:spLocks noGrp="1"/>
          </p:cNvSpPr>
          <p:nvPr>
            <p:ph/>
          </p:nvPr>
        </p:nvSpPr>
        <p:spPr>
          <a:xfrm>
            <a:off x="5262120" y="68580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2" name="PlaceHolder 3"/>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D76B236-8275-46ED-A306-E372CF0D2C7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44"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5"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6"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7" name="PlaceHolder 5"/>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10F61F98-E92B-4D5B-B2ED-0214B2DACE07}"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49" name="PlaceHolder 2"/>
          <p:cNvSpPr>
            <a:spLocks noGrp="1"/>
          </p:cNvSpPr>
          <p:nvPr>
            <p:ph/>
          </p:nvPr>
        </p:nvSpPr>
        <p:spPr>
          <a:xfrm>
            <a:off x="526212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0" name="PlaceHolder 3"/>
          <p:cNvSpPr>
            <a:spLocks noGrp="1"/>
          </p:cNvSpPr>
          <p:nvPr>
            <p:ph/>
          </p:nvPr>
        </p:nvSpPr>
        <p:spPr>
          <a:xfrm>
            <a:off x="737208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1" name="PlaceHolder 4"/>
          <p:cNvSpPr>
            <a:spLocks noGrp="1"/>
          </p:cNvSpPr>
          <p:nvPr>
            <p:ph/>
          </p:nvPr>
        </p:nvSpPr>
        <p:spPr>
          <a:xfrm>
            <a:off x="948204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2" name="PlaceHolder 5"/>
          <p:cNvSpPr>
            <a:spLocks noGrp="1"/>
          </p:cNvSpPr>
          <p:nvPr>
            <p:ph/>
          </p:nvPr>
        </p:nvSpPr>
        <p:spPr>
          <a:xfrm>
            <a:off x="526212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3" name="PlaceHolder 6"/>
          <p:cNvSpPr>
            <a:spLocks noGrp="1"/>
          </p:cNvSpPr>
          <p:nvPr>
            <p:ph/>
          </p:nvPr>
        </p:nvSpPr>
        <p:spPr>
          <a:xfrm>
            <a:off x="737208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4" name="PlaceHolder 7"/>
          <p:cNvSpPr>
            <a:spLocks noGrp="1"/>
          </p:cNvSpPr>
          <p:nvPr>
            <p:ph/>
          </p:nvPr>
        </p:nvSpPr>
        <p:spPr>
          <a:xfrm>
            <a:off x="948204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7A129C1-143B-444D-BD57-A4E36B73AB2D}"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CD090127-74A5-45F8-8FFA-97F8C13B7C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7"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68" name="PlaceHolder 2"/>
          <p:cNvSpPr>
            <a:spLocks noGrp="1"/>
          </p:cNvSpPr>
          <p:nvPr>
            <p:ph type="subTitle"/>
          </p:nvPr>
        </p:nvSpPr>
        <p:spPr>
          <a:xfrm>
            <a:off x="5262120" y="685800"/>
            <a:ext cx="6240600" cy="5105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CA69B5A-C492-40BC-9996-70D118FDF3BF}"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70" name="PlaceHolder 2"/>
          <p:cNvSpPr>
            <a:spLocks noGrp="1"/>
          </p:cNvSpPr>
          <p:nvPr>
            <p:ph/>
          </p:nvPr>
        </p:nvSpPr>
        <p:spPr>
          <a:xfrm>
            <a:off x="5262120" y="685800"/>
            <a:ext cx="624060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3FFB975-3D7D-498D-9377-F591C93A1230}"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72"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3"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EE758C95-3C9E-4316-9943-BF5E123E53BD}"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94E49B1-4674-4E97-890A-5104AC7F3AAF}"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5" name="PlaceHolder 1"/>
          <p:cNvSpPr>
            <a:spLocks noGrp="1"/>
          </p:cNvSpPr>
          <p:nvPr>
            <p:ph type="subTitle"/>
          </p:nvPr>
        </p:nvSpPr>
        <p:spPr>
          <a:xfrm>
            <a:off x="1484280" y="1600200"/>
            <a:ext cx="3548880" cy="6357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C484D4D-E53F-4CE2-819C-BC22827177E5}"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77"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8"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9"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1C733F0-3F41-4EA8-9C8C-F1A2B1819CA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0" name="PlaceHolder 2"/>
          <p:cNvSpPr>
            <a:spLocks noGrp="1"/>
          </p:cNvSpPr>
          <p:nvPr>
            <p:ph type="subTitle"/>
          </p:nvPr>
        </p:nvSpPr>
        <p:spPr>
          <a:xfrm>
            <a:off x="5262120" y="685800"/>
            <a:ext cx="6240600" cy="5105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B9687B57-8978-46DD-86A1-7571F9E6FA02}"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81"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82"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83" name="PlaceHolder 4"/>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CA05496-551D-435F-8D4D-F6AC7295DE07}"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85"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86"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87" name="PlaceHolder 4"/>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D39F5A9-3865-4303-846E-6C0247821CC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89" name="PlaceHolder 2"/>
          <p:cNvSpPr>
            <a:spLocks noGrp="1"/>
          </p:cNvSpPr>
          <p:nvPr>
            <p:ph/>
          </p:nvPr>
        </p:nvSpPr>
        <p:spPr>
          <a:xfrm>
            <a:off x="5262120" y="68580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0" name="PlaceHolder 3"/>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3523B54-61D2-4C3D-8197-53D7377BFD5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92"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3"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4"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5" name="PlaceHolder 5"/>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878D70C-F5F5-461E-A9D9-F6347D43E42A}"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97" name="PlaceHolder 2"/>
          <p:cNvSpPr>
            <a:spLocks noGrp="1"/>
          </p:cNvSpPr>
          <p:nvPr>
            <p:ph/>
          </p:nvPr>
        </p:nvSpPr>
        <p:spPr>
          <a:xfrm>
            <a:off x="526212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8" name="PlaceHolder 3"/>
          <p:cNvSpPr>
            <a:spLocks noGrp="1"/>
          </p:cNvSpPr>
          <p:nvPr>
            <p:ph/>
          </p:nvPr>
        </p:nvSpPr>
        <p:spPr>
          <a:xfrm>
            <a:off x="737208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9" name="PlaceHolder 4"/>
          <p:cNvSpPr>
            <a:spLocks noGrp="1"/>
          </p:cNvSpPr>
          <p:nvPr>
            <p:ph/>
          </p:nvPr>
        </p:nvSpPr>
        <p:spPr>
          <a:xfrm>
            <a:off x="948204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00" name="PlaceHolder 5"/>
          <p:cNvSpPr>
            <a:spLocks noGrp="1"/>
          </p:cNvSpPr>
          <p:nvPr>
            <p:ph/>
          </p:nvPr>
        </p:nvSpPr>
        <p:spPr>
          <a:xfrm>
            <a:off x="526212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01" name="PlaceHolder 6"/>
          <p:cNvSpPr>
            <a:spLocks noGrp="1"/>
          </p:cNvSpPr>
          <p:nvPr>
            <p:ph/>
          </p:nvPr>
        </p:nvSpPr>
        <p:spPr>
          <a:xfrm>
            <a:off x="737208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02" name="PlaceHolder 7"/>
          <p:cNvSpPr>
            <a:spLocks noGrp="1"/>
          </p:cNvSpPr>
          <p:nvPr>
            <p:ph/>
          </p:nvPr>
        </p:nvSpPr>
        <p:spPr>
          <a:xfrm>
            <a:off x="948204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19135FFD-D0D0-4D93-8B28-7E8DC7EE628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89688-CD33-4904-B233-3D609CED3C09}"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906E0AB-1C82-44F8-B1F4-F72E46E3F473}" type="slidenum">
              <a:rPr lang="en-IN" smtClean="0"/>
              <a:t>‹#›</a:t>
            </a:fld>
            <a:endParaRPr lang="en-IN"/>
          </a:p>
        </p:txBody>
      </p:sp>
    </p:spTree>
    <p:extLst>
      <p:ext uri="{BB962C8B-B14F-4D97-AF65-F5344CB8AC3E}">
        <p14:creationId xmlns:p14="http://schemas.microsoft.com/office/powerpoint/2010/main" val="307547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989688-CD33-4904-B233-3D609CED3C09}"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06E0AB-1C82-44F8-B1F4-F72E46E3F473}" type="slidenum">
              <a:rPr lang="en-IN" smtClean="0"/>
              <a:t>‹#›</a:t>
            </a:fld>
            <a:endParaRPr lang="en-IN"/>
          </a:p>
        </p:txBody>
      </p:sp>
    </p:spTree>
    <p:extLst>
      <p:ext uri="{BB962C8B-B14F-4D97-AF65-F5344CB8AC3E}">
        <p14:creationId xmlns:p14="http://schemas.microsoft.com/office/powerpoint/2010/main" val="2038086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CA98B43B-864A-478F-B9FF-535362C1B8DB}"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16" name="PlaceHolder 2"/>
          <p:cNvSpPr>
            <a:spLocks noGrp="1"/>
          </p:cNvSpPr>
          <p:nvPr>
            <p:ph type="subTitle"/>
          </p:nvPr>
        </p:nvSpPr>
        <p:spPr>
          <a:xfrm>
            <a:off x="5262120" y="685800"/>
            <a:ext cx="6240600" cy="5105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3855CB13-137F-4834-9FAB-9D9C7569EAC7}"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18" name="PlaceHolder 2"/>
          <p:cNvSpPr>
            <a:spLocks noGrp="1"/>
          </p:cNvSpPr>
          <p:nvPr>
            <p:ph/>
          </p:nvPr>
        </p:nvSpPr>
        <p:spPr>
          <a:xfrm>
            <a:off x="5262120" y="685800"/>
            <a:ext cx="624060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08A72318-1146-41C6-AFB8-FFBC5E6C00EC}"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2" name="PlaceHolder 2"/>
          <p:cNvSpPr>
            <a:spLocks noGrp="1"/>
          </p:cNvSpPr>
          <p:nvPr>
            <p:ph/>
          </p:nvPr>
        </p:nvSpPr>
        <p:spPr>
          <a:xfrm>
            <a:off x="5262120" y="685800"/>
            <a:ext cx="624060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B43291-D3BC-47D2-AEF9-87BA31987C4E}"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20"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21"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55FB925-4BB0-472E-89D6-6060F1EE6EF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A5C13372-5126-4419-9E70-19D82E664AC5}"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1484280" y="1600200"/>
            <a:ext cx="3548880" cy="6357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87E08E-ACF6-44D8-A938-D19CCF65375D}"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25"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26"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27"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D1E1C12-BC6E-42F2-96E9-A760555AE618}"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29"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30"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31" name="PlaceHolder 4"/>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92CD05F-EE85-4396-B448-871E39263F1F}"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33"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34"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35" name="PlaceHolder 4"/>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B45E15D1-D03F-4C9B-9519-5974DDDF84AB}"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37" name="PlaceHolder 2"/>
          <p:cNvSpPr>
            <a:spLocks noGrp="1"/>
          </p:cNvSpPr>
          <p:nvPr>
            <p:ph/>
          </p:nvPr>
        </p:nvSpPr>
        <p:spPr>
          <a:xfrm>
            <a:off x="5262120" y="68580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38" name="PlaceHolder 3"/>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CD3E1430-9083-4E5C-B8D5-29548EE8B823}"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40"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1"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2"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3" name="PlaceHolder 5"/>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6A66BD49-4E60-41B2-BCAB-B6319216CF8B}"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45" name="PlaceHolder 2"/>
          <p:cNvSpPr>
            <a:spLocks noGrp="1"/>
          </p:cNvSpPr>
          <p:nvPr>
            <p:ph/>
          </p:nvPr>
        </p:nvSpPr>
        <p:spPr>
          <a:xfrm>
            <a:off x="526212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6" name="PlaceHolder 3"/>
          <p:cNvSpPr>
            <a:spLocks noGrp="1"/>
          </p:cNvSpPr>
          <p:nvPr>
            <p:ph/>
          </p:nvPr>
        </p:nvSpPr>
        <p:spPr>
          <a:xfrm>
            <a:off x="737208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7" name="PlaceHolder 4"/>
          <p:cNvSpPr>
            <a:spLocks noGrp="1"/>
          </p:cNvSpPr>
          <p:nvPr>
            <p:ph/>
          </p:nvPr>
        </p:nvSpPr>
        <p:spPr>
          <a:xfrm>
            <a:off x="948204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8" name="PlaceHolder 5"/>
          <p:cNvSpPr>
            <a:spLocks noGrp="1"/>
          </p:cNvSpPr>
          <p:nvPr>
            <p:ph/>
          </p:nvPr>
        </p:nvSpPr>
        <p:spPr>
          <a:xfrm>
            <a:off x="526212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49" name="PlaceHolder 6"/>
          <p:cNvSpPr>
            <a:spLocks noGrp="1"/>
          </p:cNvSpPr>
          <p:nvPr>
            <p:ph/>
          </p:nvPr>
        </p:nvSpPr>
        <p:spPr>
          <a:xfrm>
            <a:off x="737208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50" name="PlaceHolder 7"/>
          <p:cNvSpPr>
            <a:spLocks noGrp="1"/>
          </p:cNvSpPr>
          <p:nvPr>
            <p:ph/>
          </p:nvPr>
        </p:nvSpPr>
        <p:spPr>
          <a:xfrm>
            <a:off x="948204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DACF9362-DF0C-447E-967C-37AB2CFE823B}"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7F04C88D-EB33-42A9-AAE1-C388EDED0E54}"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4"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5"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31F0DD0-0EB2-44D1-87DB-3BE4EDBB37E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67" name="PlaceHolder 2"/>
          <p:cNvSpPr>
            <a:spLocks noGrp="1"/>
          </p:cNvSpPr>
          <p:nvPr>
            <p:ph type="subTitle"/>
          </p:nvPr>
        </p:nvSpPr>
        <p:spPr>
          <a:xfrm>
            <a:off x="5262120" y="685800"/>
            <a:ext cx="6240600" cy="5105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79D54835-057A-4015-AB70-5A08968D2EA8}"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69" name="PlaceHolder 2"/>
          <p:cNvSpPr>
            <a:spLocks noGrp="1"/>
          </p:cNvSpPr>
          <p:nvPr>
            <p:ph/>
          </p:nvPr>
        </p:nvSpPr>
        <p:spPr>
          <a:xfrm>
            <a:off x="5262120" y="685800"/>
            <a:ext cx="624060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750CE931-65B1-4D58-973F-115944CB1E86}"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71"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72"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9643C7F6-57FB-4570-B39C-A4C0ACE7FCB2}"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338DEE6E-7C36-47BB-A69C-7E1CF53F4A8B}"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1484280" y="1600200"/>
            <a:ext cx="3548880" cy="6357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C0EC0C3F-CDDA-463F-BDCE-2010C8A042B0}"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76"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77"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78"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7B06B62-2957-4637-9190-C5FB49F56E70}"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80"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81"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82" name="PlaceHolder 4"/>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CFB794E-AF46-4224-BC85-511C32F00888}"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84"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85"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86" name="PlaceHolder 4"/>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CC03D74F-C2BA-45BD-A887-24D4AC0B9773}"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88" name="PlaceHolder 2"/>
          <p:cNvSpPr>
            <a:spLocks noGrp="1"/>
          </p:cNvSpPr>
          <p:nvPr>
            <p:ph/>
          </p:nvPr>
        </p:nvSpPr>
        <p:spPr>
          <a:xfrm>
            <a:off x="5262120" y="68580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89" name="PlaceHolder 3"/>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F15B6C05-986D-48DA-A98E-B54481C233CD}"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91"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2"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3"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4" name="PlaceHolder 5"/>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5A4E8F4F-53E4-47A0-8598-9134646749DA}"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B193DFE-ACF0-47D8-A169-EEEC69ECB61F}"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196" name="PlaceHolder 2"/>
          <p:cNvSpPr>
            <a:spLocks noGrp="1"/>
          </p:cNvSpPr>
          <p:nvPr>
            <p:ph/>
          </p:nvPr>
        </p:nvSpPr>
        <p:spPr>
          <a:xfrm>
            <a:off x="526212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7" name="PlaceHolder 3"/>
          <p:cNvSpPr>
            <a:spLocks noGrp="1"/>
          </p:cNvSpPr>
          <p:nvPr>
            <p:ph/>
          </p:nvPr>
        </p:nvSpPr>
        <p:spPr>
          <a:xfrm>
            <a:off x="737208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8" name="PlaceHolder 4"/>
          <p:cNvSpPr>
            <a:spLocks noGrp="1"/>
          </p:cNvSpPr>
          <p:nvPr>
            <p:ph/>
          </p:nvPr>
        </p:nvSpPr>
        <p:spPr>
          <a:xfrm>
            <a:off x="948204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199" name="PlaceHolder 5"/>
          <p:cNvSpPr>
            <a:spLocks noGrp="1"/>
          </p:cNvSpPr>
          <p:nvPr>
            <p:ph/>
          </p:nvPr>
        </p:nvSpPr>
        <p:spPr>
          <a:xfrm>
            <a:off x="526212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00" name="PlaceHolder 6"/>
          <p:cNvSpPr>
            <a:spLocks noGrp="1"/>
          </p:cNvSpPr>
          <p:nvPr>
            <p:ph/>
          </p:nvPr>
        </p:nvSpPr>
        <p:spPr>
          <a:xfrm>
            <a:off x="737208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01" name="PlaceHolder 7"/>
          <p:cNvSpPr>
            <a:spLocks noGrp="1"/>
          </p:cNvSpPr>
          <p:nvPr>
            <p:ph/>
          </p:nvPr>
        </p:nvSpPr>
        <p:spPr>
          <a:xfrm>
            <a:off x="948204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9A0CE022-8565-4345-A04B-0E146A04C438}"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D59CB394-ACE3-465E-B7E6-68CEFB980CF5}"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16" name="PlaceHolder 2"/>
          <p:cNvSpPr>
            <a:spLocks noGrp="1"/>
          </p:cNvSpPr>
          <p:nvPr>
            <p:ph type="subTitle"/>
          </p:nvPr>
        </p:nvSpPr>
        <p:spPr>
          <a:xfrm>
            <a:off x="5262120" y="685800"/>
            <a:ext cx="6240600" cy="5105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B62056C2-1461-4700-8473-D76360AFD59C}"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18" name="PlaceHolder 2"/>
          <p:cNvSpPr>
            <a:spLocks noGrp="1"/>
          </p:cNvSpPr>
          <p:nvPr>
            <p:ph/>
          </p:nvPr>
        </p:nvSpPr>
        <p:spPr>
          <a:xfrm>
            <a:off x="5262120" y="685800"/>
            <a:ext cx="624060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696EA2E3-E3F3-4703-AB46-799123C930A3}"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20"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21"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B865827A-D143-4C2F-8A72-754C60CF79FE}"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4D7368BD-7985-4328-8E3B-31393B5077EE}"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1484280" y="1600200"/>
            <a:ext cx="3548880" cy="6357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AEBE9D66-FF5D-4D14-B30F-024042B19AC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25"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26"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27"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2FD4A3BB-E5D2-4B8C-8F2E-D56D177CD5ED}"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29"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30"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31" name="PlaceHolder 4"/>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7B94CD0D-33C4-424D-97CF-CC26D5FBF4D2}"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33"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34"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35" name="PlaceHolder 4"/>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A831DDFC-63D4-4BED-88AE-6EBFEFE1173B}"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 name="PlaceHolder 1"/>
          <p:cNvSpPr>
            <a:spLocks noGrp="1"/>
          </p:cNvSpPr>
          <p:nvPr>
            <p:ph type="subTitle"/>
          </p:nvPr>
        </p:nvSpPr>
        <p:spPr>
          <a:xfrm>
            <a:off x="1484280" y="1600200"/>
            <a:ext cx="3548880" cy="6357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00EB7CEC-9B4E-4C25-9E66-C3BE97D4DF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37" name="PlaceHolder 2"/>
          <p:cNvSpPr>
            <a:spLocks noGrp="1"/>
          </p:cNvSpPr>
          <p:nvPr>
            <p:ph/>
          </p:nvPr>
        </p:nvSpPr>
        <p:spPr>
          <a:xfrm>
            <a:off x="5262120" y="68580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38" name="PlaceHolder 3"/>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5B3A2E89-2FA2-4CA7-ADD8-B0CCD9A33D46}"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40"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1"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2"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3" name="PlaceHolder 5"/>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9DCB0237-8FAD-49E6-84FD-F3FA08538947}"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45" name="PlaceHolder 2"/>
          <p:cNvSpPr>
            <a:spLocks noGrp="1"/>
          </p:cNvSpPr>
          <p:nvPr>
            <p:ph/>
          </p:nvPr>
        </p:nvSpPr>
        <p:spPr>
          <a:xfrm>
            <a:off x="526212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6" name="PlaceHolder 3"/>
          <p:cNvSpPr>
            <a:spLocks noGrp="1"/>
          </p:cNvSpPr>
          <p:nvPr>
            <p:ph/>
          </p:nvPr>
        </p:nvSpPr>
        <p:spPr>
          <a:xfrm>
            <a:off x="737208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7" name="PlaceHolder 4"/>
          <p:cNvSpPr>
            <a:spLocks noGrp="1"/>
          </p:cNvSpPr>
          <p:nvPr>
            <p:ph/>
          </p:nvPr>
        </p:nvSpPr>
        <p:spPr>
          <a:xfrm>
            <a:off x="9482040" y="68580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8" name="PlaceHolder 5"/>
          <p:cNvSpPr>
            <a:spLocks noGrp="1"/>
          </p:cNvSpPr>
          <p:nvPr>
            <p:ph/>
          </p:nvPr>
        </p:nvSpPr>
        <p:spPr>
          <a:xfrm>
            <a:off x="526212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49" name="PlaceHolder 6"/>
          <p:cNvSpPr>
            <a:spLocks noGrp="1"/>
          </p:cNvSpPr>
          <p:nvPr>
            <p:ph/>
          </p:nvPr>
        </p:nvSpPr>
        <p:spPr>
          <a:xfrm>
            <a:off x="737208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250" name="PlaceHolder 7"/>
          <p:cNvSpPr>
            <a:spLocks noGrp="1"/>
          </p:cNvSpPr>
          <p:nvPr>
            <p:ph/>
          </p:nvPr>
        </p:nvSpPr>
        <p:spPr>
          <a:xfrm>
            <a:off x="9482040" y="3352680"/>
            <a:ext cx="200916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4B647B9E-B8F8-421B-889D-8CAEAE42D487}"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89688-CD33-4904-B233-3D609CED3C09}"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906E0AB-1C82-44F8-B1F4-F72E46E3F473}" type="slidenum">
              <a:rPr lang="en-IN" smtClean="0"/>
              <a:t>‹#›</a:t>
            </a:fld>
            <a:endParaRPr lang="en-IN"/>
          </a:p>
        </p:txBody>
      </p:sp>
    </p:spTree>
    <p:extLst>
      <p:ext uri="{BB962C8B-B14F-4D97-AF65-F5344CB8AC3E}">
        <p14:creationId xmlns:p14="http://schemas.microsoft.com/office/powerpoint/2010/main" val="2956351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989688-CD33-4904-B233-3D609CED3C09}"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06E0AB-1C82-44F8-B1F4-F72E46E3F473}" type="slidenum">
              <a:rPr lang="en-IN" smtClean="0"/>
              <a:t>‹#›</a:t>
            </a:fld>
            <a:endParaRPr lang="en-IN"/>
          </a:p>
        </p:txBody>
      </p:sp>
    </p:spTree>
    <p:extLst>
      <p:ext uri="{BB962C8B-B14F-4D97-AF65-F5344CB8AC3E}">
        <p14:creationId xmlns:p14="http://schemas.microsoft.com/office/powerpoint/2010/main" val="3246237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27BDA-DB7A-4AE3-AD68-9A5A545C700C}"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240A9E-ED64-4502-AA6E-FD7255221B23}" type="slidenum">
              <a:rPr lang="en-IN" smtClean="0"/>
              <a:t>‹#›</a:t>
            </a:fld>
            <a:endParaRPr lang="en-IN"/>
          </a:p>
        </p:txBody>
      </p:sp>
    </p:spTree>
    <p:extLst>
      <p:ext uri="{BB962C8B-B14F-4D97-AF65-F5344CB8AC3E}">
        <p14:creationId xmlns:p14="http://schemas.microsoft.com/office/powerpoint/2010/main" val="237370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29"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0" name="PlaceHolder 3"/>
          <p:cNvSpPr>
            <a:spLocks noGrp="1"/>
          </p:cNvSpPr>
          <p:nvPr>
            <p:ph/>
          </p:nvPr>
        </p:nvSpPr>
        <p:spPr>
          <a:xfrm>
            <a:off x="846000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1" name="PlaceHolder 4"/>
          <p:cNvSpPr>
            <a:spLocks noGrp="1"/>
          </p:cNvSpPr>
          <p:nvPr>
            <p:ph/>
          </p:nvPr>
        </p:nvSpPr>
        <p:spPr>
          <a:xfrm>
            <a:off x="526212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5AE99EE-93C1-410B-BF7E-5A425833D898}"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3" name="PlaceHolder 2"/>
          <p:cNvSpPr>
            <a:spLocks noGrp="1"/>
          </p:cNvSpPr>
          <p:nvPr>
            <p:ph/>
          </p:nvPr>
        </p:nvSpPr>
        <p:spPr>
          <a:xfrm>
            <a:off x="5262120" y="685800"/>
            <a:ext cx="3045240" cy="510516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4"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5" name="PlaceHolder 4"/>
          <p:cNvSpPr>
            <a:spLocks noGrp="1"/>
          </p:cNvSpPr>
          <p:nvPr>
            <p:ph/>
          </p:nvPr>
        </p:nvSpPr>
        <p:spPr>
          <a:xfrm>
            <a:off x="8460000" y="335268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F081AE2-A4F4-469E-9D28-71CC31E280D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484280" y="1600200"/>
            <a:ext cx="3548880" cy="1371240"/>
          </a:xfrm>
          <a:prstGeom prst="rect">
            <a:avLst/>
          </a:prstGeom>
          <a:noFill/>
          <a:ln w="0">
            <a:noFill/>
          </a:ln>
        </p:spPr>
        <p:txBody>
          <a:bodyPr lIns="0" tIns="0" rIns="0" bIns="0" anchor="ctr">
            <a:noAutofit/>
          </a:bodyPr>
          <a:lstStyle/>
          <a:p>
            <a:endParaRPr lang="en-US" sz="1800" b="0" strike="noStrike" spc="-1">
              <a:solidFill>
                <a:srgbClr val="000000"/>
              </a:solidFill>
              <a:latin typeface="Corbel"/>
            </a:endParaRPr>
          </a:p>
        </p:txBody>
      </p:sp>
      <p:sp>
        <p:nvSpPr>
          <p:cNvPr id="37" name="PlaceHolder 2"/>
          <p:cNvSpPr>
            <a:spLocks noGrp="1"/>
          </p:cNvSpPr>
          <p:nvPr>
            <p:ph/>
          </p:nvPr>
        </p:nvSpPr>
        <p:spPr>
          <a:xfrm>
            <a:off x="526212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8" name="PlaceHolder 3"/>
          <p:cNvSpPr>
            <a:spLocks noGrp="1"/>
          </p:cNvSpPr>
          <p:nvPr>
            <p:ph/>
          </p:nvPr>
        </p:nvSpPr>
        <p:spPr>
          <a:xfrm>
            <a:off x="8460000" y="685800"/>
            <a:ext cx="304524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39" name="PlaceHolder 4"/>
          <p:cNvSpPr>
            <a:spLocks noGrp="1"/>
          </p:cNvSpPr>
          <p:nvPr>
            <p:ph/>
          </p:nvPr>
        </p:nvSpPr>
        <p:spPr>
          <a:xfrm>
            <a:off x="5262120" y="3352680"/>
            <a:ext cx="6240600" cy="2435040"/>
          </a:xfrm>
          <a:prstGeom prst="rect">
            <a:avLst/>
          </a:prstGeom>
          <a:noFill/>
          <a:ln w="0">
            <a:noFill/>
          </a:ln>
        </p:spPr>
        <p:txBody>
          <a:bodyPr lIns="0" tIns="0" rIns="0" bIns="0" anchor="t">
            <a:normAutofit/>
          </a:bodyPr>
          <a:lstStyle/>
          <a:p>
            <a:endParaRPr lang="en-US" sz="2400" b="0" strike="noStrike" spc="-1">
              <a:solidFill>
                <a:srgbClr val="000000"/>
              </a:solidFill>
              <a:latin typeface="Corbe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F850A9-46D2-4447-B4E2-E58CEC33B7E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1.png"/><Relationship Id="rId2" Type="http://schemas.openxmlformats.org/officeDocument/2006/relationships/slideLayout" Target="../slideLayouts/slideLayout52.xml"/><Relationship Id="rId16" Type="http://schemas.openxmlformats.org/officeDocument/2006/relationships/theme" Target="../theme/theme5.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grpSp>
        <p:nvGrpSpPr>
          <p:cNvPr id="19" name="Group 6"/>
          <p:cNvGrpSpPr/>
          <p:nvPr/>
        </p:nvGrpSpPr>
        <p:grpSpPr>
          <a:xfrm>
            <a:off x="150840" y="0"/>
            <a:ext cx="2436480" cy="6857640"/>
            <a:chOff x="150840" y="0"/>
            <a:chExt cx="2436480" cy="6857640"/>
          </a:xfrm>
        </p:grpSpPr>
        <p:sp>
          <p:nvSpPr>
            <p:cNvPr id="20" name="Freeform 6"/>
            <p:cNvSpPr/>
            <p:nvPr/>
          </p:nvSpPr>
          <p:spPr>
            <a:xfrm>
              <a:off x="457200" y="0"/>
              <a:ext cx="1122120" cy="5328720"/>
            </a:xfrm>
            <a:custGeom>
              <a:avLst/>
              <a:gdLst/>
              <a:ahLst/>
              <a:cxnLst/>
              <a:rect l="l" t="t" r="r" b="b"/>
              <a:pathLst>
                <a:path w="707" h="3357">
                  <a:moveTo>
                    <a:pt x="0" y="3330"/>
                  </a:moveTo>
                  <a:lnTo>
                    <a:pt x="156" y="3357"/>
                  </a:lnTo>
                  <a:lnTo>
                    <a:pt x="707" y="0"/>
                  </a:lnTo>
                  <a:lnTo>
                    <a:pt x="547" y="0"/>
                  </a:lnTo>
                  <a:lnTo>
                    <a:pt x="0" y="333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2" name="Freeform 7"/>
            <p:cNvSpPr/>
            <p:nvPr/>
          </p:nvSpPr>
          <p:spPr>
            <a:xfrm>
              <a:off x="150840" y="0"/>
              <a:ext cx="1117080" cy="5276520"/>
            </a:xfrm>
            <a:custGeom>
              <a:avLst/>
              <a:gdLst/>
              <a:ahLst/>
              <a:cxn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3" name="Freeform 8"/>
            <p:cNvSpPr/>
            <p:nvPr/>
          </p:nvSpPr>
          <p:spPr>
            <a:xfrm>
              <a:off x="150840" y="5238720"/>
              <a:ext cx="1228320" cy="1618920"/>
            </a:xfrm>
            <a:custGeom>
              <a:avLst/>
              <a:gdLst/>
              <a:ahLst/>
              <a:cxnLst/>
              <a:rect l="l" t="t" r="r" b="b"/>
              <a:pathLst>
                <a:path w="774" h="1020">
                  <a:moveTo>
                    <a:pt x="0" y="0"/>
                  </a:moveTo>
                  <a:lnTo>
                    <a:pt x="740" y="1020"/>
                  </a:lnTo>
                  <a:lnTo>
                    <a:pt x="774" y="1020"/>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4" name="Freeform 9"/>
            <p:cNvSpPr/>
            <p:nvPr/>
          </p:nvSpPr>
          <p:spPr>
            <a:xfrm>
              <a:off x="457200" y="5291280"/>
              <a:ext cx="1495080" cy="1566360"/>
            </a:xfrm>
            <a:custGeom>
              <a:avLst/>
              <a:gdLst/>
              <a:ahLst/>
              <a:cxnLst/>
              <a:rect l="l" t="t" r="r" b="b"/>
              <a:pathLst>
                <a:path w="942" h="987">
                  <a:moveTo>
                    <a:pt x="0" y="0"/>
                  </a:moveTo>
                  <a:lnTo>
                    <a:pt x="909" y="987"/>
                  </a:lnTo>
                  <a:lnTo>
                    <a:pt x="942" y="987"/>
                  </a:lnTo>
                  <a:lnTo>
                    <a:pt x="0" y="0"/>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5" name="Freeform 10"/>
            <p:cNvSpPr/>
            <p:nvPr/>
          </p:nvSpPr>
          <p:spPr>
            <a:xfrm>
              <a:off x="457200" y="5286240"/>
              <a:ext cx="2130120" cy="1571400"/>
            </a:xfrm>
            <a:custGeom>
              <a:avLst/>
              <a:gdLst/>
              <a:ahLst/>
              <a:cxn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6" name="Freeform 11"/>
            <p:cNvSpPr/>
            <p:nvPr/>
          </p:nvSpPr>
          <p:spPr>
            <a:xfrm>
              <a:off x="150840" y="5238720"/>
              <a:ext cx="1695240" cy="1618920"/>
            </a:xfrm>
            <a:custGeom>
              <a:avLst/>
              <a:gdLst/>
              <a:ahLst/>
              <a:cxn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grpSp>
        <p:nvGrpSpPr>
          <p:cNvPr id="7" name="Group 18"/>
          <p:cNvGrpSpPr/>
          <p:nvPr/>
        </p:nvGrpSpPr>
        <p:grpSpPr>
          <a:xfrm>
            <a:off x="546120" y="-4680"/>
            <a:ext cx="5014440" cy="6862320"/>
            <a:chOff x="546120" y="-4680"/>
            <a:chExt cx="5014440" cy="6862320"/>
          </a:xfrm>
        </p:grpSpPr>
        <p:sp>
          <p:nvSpPr>
            <p:cNvPr id="8" name="Freeform 6"/>
            <p:cNvSpPr/>
            <p:nvPr/>
          </p:nvSpPr>
          <p:spPr>
            <a:xfrm>
              <a:off x="984240" y="-4680"/>
              <a:ext cx="1063440" cy="2782440"/>
            </a:xfrm>
            <a:custGeom>
              <a:avLst/>
              <a:gdLst/>
              <a:ahLst/>
              <a:cxnLst/>
              <a:rect l="l" t="t" r="r" b="b"/>
              <a:pathLst>
                <a:path w="670" h="1753">
                  <a:moveTo>
                    <a:pt x="0" y="1696"/>
                  </a:moveTo>
                  <a:lnTo>
                    <a:pt x="225" y="1753"/>
                  </a:lnTo>
                  <a:lnTo>
                    <a:pt x="670" y="0"/>
                  </a:lnTo>
                  <a:lnTo>
                    <a:pt x="430" y="0"/>
                  </a:lnTo>
                  <a:lnTo>
                    <a:pt x="0" y="1696"/>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9" name="Freeform 7"/>
            <p:cNvSpPr/>
            <p:nvPr/>
          </p:nvSpPr>
          <p:spPr>
            <a:xfrm>
              <a:off x="546120" y="-4680"/>
              <a:ext cx="1034640" cy="2673000"/>
            </a:xfrm>
            <a:custGeom>
              <a:avLst/>
              <a:gdLst/>
              <a:ahLst/>
              <a:cxnLst/>
              <a:rect l="l" t="t"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10" name="Freeform 9"/>
            <p:cNvSpPr/>
            <p:nvPr/>
          </p:nvSpPr>
          <p:spPr>
            <a:xfrm>
              <a:off x="546120" y="2583000"/>
              <a:ext cx="2693520" cy="4274640"/>
            </a:xfrm>
            <a:custGeom>
              <a:avLst/>
              <a:gdLst/>
              <a:ahLst/>
              <a:cxnLst/>
              <a:rect l="l" t="t" r="r" b="b"/>
              <a:pathLst>
                <a:path w="1697" h="2693">
                  <a:moveTo>
                    <a:pt x="0" y="0"/>
                  </a:moveTo>
                  <a:lnTo>
                    <a:pt x="1622" y="2693"/>
                  </a:lnTo>
                  <a:lnTo>
                    <a:pt x="1697" y="2693"/>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11" name="Freeform 10"/>
            <p:cNvSpPr/>
            <p:nvPr/>
          </p:nvSpPr>
          <p:spPr>
            <a:xfrm>
              <a:off x="988920" y="2692440"/>
              <a:ext cx="3331800" cy="4165200"/>
            </a:xfrm>
            <a:custGeom>
              <a:avLst/>
              <a:gdLst/>
              <a:ahLst/>
              <a:cxnLst/>
              <a:rect l="l" t="t" r="r" b="b"/>
              <a:pathLst>
                <a:path w="2099" h="2624">
                  <a:moveTo>
                    <a:pt x="2099" y="2624"/>
                  </a:moveTo>
                  <a:lnTo>
                    <a:pt x="0" y="0"/>
                  </a:lnTo>
                  <a:lnTo>
                    <a:pt x="2021" y="2624"/>
                  </a:lnTo>
                  <a:lnTo>
                    <a:pt x="2099" y="262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2" name="Freeform 11"/>
            <p:cNvSpPr/>
            <p:nvPr/>
          </p:nvSpPr>
          <p:spPr>
            <a:xfrm>
              <a:off x="984240" y="2687760"/>
              <a:ext cx="4576320" cy="4169880"/>
            </a:xfrm>
            <a:custGeom>
              <a:avLst/>
              <a:gdLst/>
              <a:ahLst/>
              <a:cxnLst/>
              <a:rect l="l" t="t"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3" name="Freeform 12"/>
            <p:cNvSpPr/>
            <p:nvPr/>
          </p:nvSpPr>
          <p:spPr>
            <a:xfrm>
              <a:off x="546120" y="2577960"/>
              <a:ext cx="3584160" cy="4279680"/>
            </a:xfrm>
            <a:custGeom>
              <a:avLst/>
              <a:gdLst/>
              <a:ahLst/>
              <a:cxnLst/>
              <a:rect l="l" t="t"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sp>
        <p:nvSpPr>
          <p:cNvPr id="14" name="PlaceHolder 1"/>
          <p:cNvSpPr>
            <a:spLocks noGrp="1"/>
          </p:cNvSpPr>
          <p:nvPr>
            <p:ph type="title"/>
          </p:nvPr>
        </p:nvSpPr>
        <p:spPr>
          <a:xfrm>
            <a:off x="2928240" y="1380240"/>
            <a:ext cx="8574120" cy="2615760"/>
          </a:xfrm>
          <a:prstGeom prst="rect">
            <a:avLst/>
          </a:prstGeom>
          <a:noFill/>
          <a:ln w="0">
            <a:noFill/>
          </a:ln>
        </p:spPr>
        <p:txBody>
          <a:bodyPr anchor="b">
            <a:normAutofit/>
          </a:bodyPr>
          <a:lstStyle/>
          <a:p>
            <a:pPr algn="r">
              <a:lnSpc>
                <a:spcPct val="100000"/>
              </a:lnSpc>
              <a:buNone/>
            </a:pPr>
            <a:r>
              <a:rPr lang="en-US" sz="6000" b="0" strike="noStrike" spc="-1">
                <a:solidFill>
                  <a:srgbClr val="000000"/>
                </a:solidFill>
                <a:latin typeface="Corbel"/>
              </a:rPr>
              <a:t>Click to edit Master title style</a:t>
            </a:r>
          </a:p>
        </p:txBody>
      </p:sp>
      <p:sp>
        <p:nvSpPr>
          <p:cNvPr id="15" name="PlaceHolder 2"/>
          <p:cNvSpPr>
            <a:spLocks noGrp="1"/>
          </p:cNvSpPr>
          <p:nvPr>
            <p:ph type="dt" idx="1"/>
          </p:nvPr>
        </p:nvSpPr>
        <p:spPr>
          <a:xfrm>
            <a:off x="9732600" y="5883120"/>
            <a:ext cx="114264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r>
              <a:rPr lang="en-IN" sz="1000" b="0" strike="noStrike" spc="-1">
                <a:solidFill>
                  <a:srgbClr val="000000"/>
                </a:solidFill>
                <a:latin typeface="Corbel"/>
              </a:rPr>
              <a:t>&lt;date/time&gt;</a:t>
            </a:r>
            <a:endParaRPr lang="en-IN" sz="1000" b="0" strike="noStrike" spc="-1">
              <a:latin typeface="Times New Roman"/>
            </a:endParaRPr>
          </a:p>
        </p:txBody>
      </p:sp>
      <p:sp>
        <p:nvSpPr>
          <p:cNvPr id="16" name="PlaceHolder 3"/>
          <p:cNvSpPr>
            <a:spLocks noGrp="1"/>
          </p:cNvSpPr>
          <p:nvPr>
            <p:ph type="ftr" idx="2"/>
          </p:nvPr>
        </p:nvSpPr>
        <p:spPr>
          <a:xfrm>
            <a:off x="5332320" y="5883120"/>
            <a:ext cx="432360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17" name="PlaceHolder 4"/>
          <p:cNvSpPr>
            <a:spLocks noGrp="1"/>
          </p:cNvSpPr>
          <p:nvPr>
            <p:ph type="sldNum" idx="3"/>
          </p:nvPr>
        </p:nvSpPr>
        <p:spPr>
          <a:xfrm>
            <a:off x="10951920" y="5883120"/>
            <a:ext cx="55080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fld id="{819F047A-DC04-442A-A3EA-ADB841454F4D}" type="slidenum">
              <a:rPr lang="en-IN" sz="1000" b="0" strike="noStrike" spc="-1">
                <a:solidFill>
                  <a:srgbClr val="000000"/>
                </a:solidFill>
                <a:latin typeface="Corbel"/>
              </a:rPr>
              <a:t>‹#›</a:t>
            </a:fld>
            <a:endParaRPr lang="en-IN" sz="1000" b="0" strike="noStrike" spc="-1">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Corbe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orbe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Corbe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Corbe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orbe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orbe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orbe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blipFill>
        <a:effectLst/>
      </p:bgPr>
    </p:bg>
    <p:spTree>
      <p:nvGrpSpPr>
        <p:cNvPr id="1" name=""/>
        <p:cNvGrpSpPr/>
        <p:nvPr/>
      </p:nvGrpSpPr>
      <p:grpSpPr>
        <a:xfrm>
          <a:off x="0" y="0"/>
          <a:ext cx="0" cy="0"/>
          <a:chOff x="0" y="0"/>
          <a:chExt cx="0" cy="0"/>
        </a:xfrm>
      </p:grpSpPr>
      <p:grpSp>
        <p:nvGrpSpPr>
          <p:cNvPr id="55" name="Group 6"/>
          <p:cNvGrpSpPr/>
          <p:nvPr/>
        </p:nvGrpSpPr>
        <p:grpSpPr>
          <a:xfrm>
            <a:off x="150840" y="0"/>
            <a:ext cx="2436480" cy="6857640"/>
            <a:chOff x="150840" y="0"/>
            <a:chExt cx="2436480" cy="6857640"/>
          </a:xfrm>
        </p:grpSpPr>
        <p:sp>
          <p:nvSpPr>
            <p:cNvPr id="56" name="Freeform 6"/>
            <p:cNvSpPr/>
            <p:nvPr/>
          </p:nvSpPr>
          <p:spPr>
            <a:xfrm>
              <a:off x="457200" y="0"/>
              <a:ext cx="1122120" cy="5328720"/>
            </a:xfrm>
            <a:custGeom>
              <a:avLst/>
              <a:gdLst/>
              <a:ahLst/>
              <a:cxnLst/>
              <a:rect l="l" t="t" r="r" b="b"/>
              <a:pathLst>
                <a:path w="707" h="3357">
                  <a:moveTo>
                    <a:pt x="0" y="3330"/>
                  </a:moveTo>
                  <a:lnTo>
                    <a:pt x="156" y="3357"/>
                  </a:lnTo>
                  <a:lnTo>
                    <a:pt x="707" y="0"/>
                  </a:lnTo>
                  <a:lnTo>
                    <a:pt x="547" y="0"/>
                  </a:lnTo>
                  <a:lnTo>
                    <a:pt x="0" y="333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57" name="Freeform 7"/>
            <p:cNvSpPr/>
            <p:nvPr/>
          </p:nvSpPr>
          <p:spPr>
            <a:xfrm>
              <a:off x="150840" y="0"/>
              <a:ext cx="1117080" cy="5276520"/>
            </a:xfrm>
            <a:custGeom>
              <a:avLst/>
              <a:gdLst/>
              <a:ahLst/>
              <a:cxn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58" name="Freeform 8"/>
            <p:cNvSpPr/>
            <p:nvPr/>
          </p:nvSpPr>
          <p:spPr>
            <a:xfrm>
              <a:off x="150840" y="5238720"/>
              <a:ext cx="1228320" cy="1618920"/>
            </a:xfrm>
            <a:custGeom>
              <a:avLst/>
              <a:gdLst/>
              <a:ahLst/>
              <a:cxnLst/>
              <a:rect l="l" t="t" r="r" b="b"/>
              <a:pathLst>
                <a:path w="774" h="1020">
                  <a:moveTo>
                    <a:pt x="0" y="0"/>
                  </a:moveTo>
                  <a:lnTo>
                    <a:pt x="740" y="1020"/>
                  </a:lnTo>
                  <a:lnTo>
                    <a:pt x="774" y="1020"/>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59" name="Freeform 9"/>
            <p:cNvSpPr/>
            <p:nvPr/>
          </p:nvSpPr>
          <p:spPr>
            <a:xfrm>
              <a:off x="457200" y="5291280"/>
              <a:ext cx="1495080" cy="1566360"/>
            </a:xfrm>
            <a:custGeom>
              <a:avLst/>
              <a:gdLst/>
              <a:ahLst/>
              <a:cxnLst/>
              <a:rect l="l" t="t" r="r" b="b"/>
              <a:pathLst>
                <a:path w="942" h="987">
                  <a:moveTo>
                    <a:pt x="0" y="0"/>
                  </a:moveTo>
                  <a:lnTo>
                    <a:pt x="909" y="987"/>
                  </a:lnTo>
                  <a:lnTo>
                    <a:pt x="942" y="987"/>
                  </a:lnTo>
                  <a:lnTo>
                    <a:pt x="0" y="0"/>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60" name="Freeform 10"/>
            <p:cNvSpPr/>
            <p:nvPr/>
          </p:nvSpPr>
          <p:spPr>
            <a:xfrm>
              <a:off x="457200" y="5286240"/>
              <a:ext cx="2130120" cy="1571400"/>
            </a:xfrm>
            <a:custGeom>
              <a:avLst/>
              <a:gdLst/>
              <a:ahLst/>
              <a:cxn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61" name="Freeform 11"/>
            <p:cNvSpPr/>
            <p:nvPr/>
          </p:nvSpPr>
          <p:spPr>
            <a:xfrm>
              <a:off x="150840" y="5238720"/>
              <a:ext cx="1695240" cy="1618920"/>
            </a:xfrm>
            <a:custGeom>
              <a:avLst/>
              <a:gdLst/>
              <a:ahLst/>
              <a:cxn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sp>
        <p:nvSpPr>
          <p:cNvPr id="62" name="PlaceHolder 1"/>
          <p:cNvSpPr>
            <a:spLocks noGrp="1"/>
          </p:cNvSpPr>
          <p:nvPr>
            <p:ph type="title"/>
          </p:nvPr>
        </p:nvSpPr>
        <p:spPr>
          <a:xfrm>
            <a:off x="1484280" y="685800"/>
            <a:ext cx="10018440" cy="1752120"/>
          </a:xfrm>
          <a:prstGeom prst="rect">
            <a:avLst/>
          </a:prstGeom>
          <a:noFill/>
          <a:ln w="0">
            <a:noFill/>
          </a:ln>
        </p:spPr>
        <p:txBody>
          <a:bodyPr anchor="ctr">
            <a:noAutofit/>
          </a:bodyPr>
          <a:lstStyle/>
          <a:p>
            <a:pPr algn="ctr">
              <a:lnSpc>
                <a:spcPct val="100000"/>
              </a:lnSpc>
              <a:buNone/>
            </a:pPr>
            <a:r>
              <a:rPr lang="en-US" sz="4000" b="0" strike="noStrike" spc="-1">
                <a:solidFill>
                  <a:srgbClr val="000000"/>
                </a:solidFill>
                <a:latin typeface="Corbel"/>
              </a:rPr>
              <a:t>Click to edit Master title style</a:t>
            </a:r>
          </a:p>
        </p:txBody>
      </p:sp>
      <p:sp>
        <p:nvSpPr>
          <p:cNvPr id="63" name="PlaceHolder 2"/>
          <p:cNvSpPr>
            <a:spLocks noGrp="1"/>
          </p:cNvSpPr>
          <p:nvPr>
            <p:ph type="body"/>
          </p:nvPr>
        </p:nvSpPr>
        <p:spPr>
          <a:xfrm>
            <a:off x="1484280" y="2666880"/>
            <a:ext cx="10018440" cy="3123720"/>
          </a:xfrm>
          <a:prstGeom prst="rect">
            <a:avLst/>
          </a:prstGeom>
          <a:noFill/>
          <a:ln w="0">
            <a:noFill/>
          </a:ln>
        </p:spPr>
        <p:txBody>
          <a:bodyPr anchor="ctr">
            <a:noAutofit/>
          </a:bodyPr>
          <a:lstStyle/>
          <a:p>
            <a:pPr marL="285840" indent="-285840">
              <a:lnSpc>
                <a:spcPct val="100000"/>
              </a:lnSpc>
              <a:spcBef>
                <a:spcPts val="479"/>
              </a:spcBef>
              <a:spcAft>
                <a:spcPts val="601"/>
              </a:spcAft>
              <a:buClr>
                <a:srgbClr val="8D1515"/>
              </a:buClr>
              <a:buSzPct val="145000"/>
              <a:buFont typeface="Arial"/>
              <a:buChar char="•"/>
            </a:pPr>
            <a:r>
              <a:rPr lang="en-US" sz="2400" b="0" strike="noStrike" spc="-1">
                <a:solidFill>
                  <a:srgbClr val="000000"/>
                </a:solidFill>
                <a:latin typeface="Corbel"/>
              </a:rPr>
              <a:t>Click to edit Master text styles</a:t>
            </a:r>
          </a:p>
          <a:p>
            <a:pPr marL="743040" lvl="1" indent="-285840">
              <a:lnSpc>
                <a:spcPct val="100000"/>
              </a:lnSpc>
              <a:spcBef>
                <a:spcPts val="400"/>
              </a:spcBef>
              <a:spcAft>
                <a:spcPts val="601"/>
              </a:spcAft>
              <a:buClr>
                <a:srgbClr val="8D1515"/>
              </a:buClr>
              <a:buSzPct val="145000"/>
              <a:buFont typeface="Arial"/>
              <a:buChar char="•"/>
            </a:pPr>
            <a:r>
              <a:rPr lang="en-US" sz="2000" b="0" strike="noStrike" spc="-1">
                <a:solidFill>
                  <a:srgbClr val="000000"/>
                </a:solidFill>
                <a:latin typeface="Corbel"/>
              </a:rPr>
              <a:t>Second level</a:t>
            </a:r>
          </a:p>
          <a:p>
            <a:pPr marL="1200240" lvl="2" indent="-285840">
              <a:lnSpc>
                <a:spcPct val="100000"/>
              </a:lnSpc>
              <a:spcBef>
                <a:spcPts val="360"/>
              </a:spcBef>
              <a:spcAft>
                <a:spcPts val="601"/>
              </a:spcAft>
              <a:buClr>
                <a:srgbClr val="8D1515"/>
              </a:buClr>
              <a:buSzPct val="145000"/>
              <a:buFont typeface="Arial"/>
              <a:buChar char="•"/>
            </a:pPr>
            <a:r>
              <a:rPr lang="en-US" sz="1800" b="0" strike="noStrike" spc="-1">
                <a:solidFill>
                  <a:srgbClr val="000000"/>
                </a:solidFill>
                <a:latin typeface="Corbel"/>
              </a:rPr>
              <a:t>Third level</a:t>
            </a:r>
          </a:p>
          <a:p>
            <a:pPr marL="1542960" lvl="3" indent="-171360">
              <a:lnSpc>
                <a:spcPct val="100000"/>
              </a:lnSpc>
              <a:spcBef>
                <a:spcPts val="320"/>
              </a:spcBef>
              <a:spcAft>
                <a:spcPts val="601"/>
              </a:spcAft>
              <a:buClr>
                <a:srgbClr val="8D1515"/>
              </a:buClr>
              <a:buSzPct val="145000"/>
              <a:buFont typeface="Arial"/>
              <a:buChar char="•"/>
            </a:pPr>
            <a:r>
              <a:rPr lang="en-US" sz="1600" b="0" strike="noStrike" spc="-1">
                <a:solidFill>
                  <a:srgbClr val="000000"/>
                </a:solidFill>
                <a:latin typeface="Corbel"/>
              </a:rPr>
              <a:t>Fourth level</a:t>
            </a:r>
          </a:p>
          <a:p>
            <a:pPr marL="2000160" lvl="4" indent="-171360">
              <a:lnSpc>
                <a:spcPct val="100000"/>
              </a:lnSpc>
              <a:spcBef>
                <a:spcPts val="281"/>
              </a:spcBef>
              <a:spcAft>
                <a:spcPts val="601"/>
              </a:spcAft>
              <a:buClr>
                <a:srgbClr val="8D1515"/>
              </a:buClr>
              <a:buSzPct val="145000"/>
              <a:buFont typeface="Arial"/>
              <a:buChar char="•"/>
            </a:pPr>
            <a:r>
              <a:rPr lang="en-US" sz="1400" b="0" strike="noStrike" spc="-1">
                <a:solidFill>
                  <a:srgbClr val="000000"/>
                </a:solidFill>
                <a:latin typeface="Corbel"/>
              </a:rPr>
              <a:t>Fifth level</a:t>
            </a:r>
          </a:p>
        </p:txBody>
      </p:sp>
      <p:sp>
        <p:nvSpPr>
          <p:cNvPr id="64" name="PlaceHolder 3"/>
          <p:cNvSpPr>
            <a:spLocks noGrp="1"/>
          </p:cNvSpPr>
          <p:nvPr>
            <p:ph type="dt" idx="4"/>
          </p:nvPr>
        </p:nvSpPr>
        <p:spPr>
          <a:xfrm>
            <a:off x="9732600" y="5883120"/>
            <a:ext cx="114264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r>
              <a:rPr lang="en-IN" sz="1000" b="0" strike="noStrike" spc="-1">
                <a:solidFill>
                  <a:srgbClr val="000000"/>
                </a:solidFill>
                <a:latin typeface="Corbel"/>
              </a:rPr>
              <a:t>&lt;date/time&gt;</a:t>
            </a:r>
            <a:endParaRPr lang="en-IN" sz="1000" b="0" strike="noStrike" spc="-1">
              <a:latin typeface="Times New Roman"/>
            </a:endParaRPr>
          </a:p>
        </p:txBody>
      </p:sp>
      <p:sp>
        <p:nvSpPr>
          <p:cNvPr id="65" name="PlaceHolder 4"/>
          <p:cNvSpPr>
            <a:spLocks noGrp="1"/>
          </p:cNvSpPr>
          <p:nvPr>
            <p:ph type="ftr" idx="5"/>
          </p:nvPr>
        </p:nvSpPr>
        <p:spPr>
          <a:xfrm>
            <a:off x="2572200" y="5883120"/>
            <a:ext cx="708372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66" name="PlaceHolder 5"/>
          <p:cNvSpPr>
            <a:spLocks noGrp="1"/>
          </p:cNvSpPr>
          <p:nvPr>
            <p:ph type="sldNum" idx="6"/>
          </p:nvPr>
        </p:nvSpPr>
        <p:spPr>
          <a:xfrm>
            <a:off x="10951920" y="5867280"/>
            <a:ext cx="55080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fld id="{425B25FD-9053-42C7-B6A6-5F715D3775EC}" type="slidenum">
              <a:rPr lang="en-IN" sz="1000" b="0" strike="noStrike" spc="-1">
                <a:solidFill>
                  <a:srgbClr val="000000"/>
                </a:solidFill>
                <a:latin typeface="Corbel"/>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grpSp>
        <p:nvGrpSpPr>
          <p:cNvPr id="103" name="Group 6"/>
          <p:cNvGrpSpPr/>
          <p:nvPr/>
        </p:nvGrpSpPr>
        <p:grpSpPr>
          <a:xfrm>
            <a:off x="150840" y="0"/>
            <a:ext cx="2436480" cy="6857640"/>
            <a:chOff x="150840" y="0"/>
            <a:chExt cx="2436480" cy="6857640"/>
          </a:xfrm>
        </p:grpSpPr>
        <p:sp>
          <p:nvSpPr>
            <p:cNvPr id="104" name="Freeform 6"/>
            <p:cNvSpPr/>
            <p:nvPr/>
          </p:nvSpPr>
          <p:spPr>
            <a:xfrm>
              <a:off x="457200" y="0"/>
              <a:ext cx="1122120" cy="5328720"/>
            </a:xfrm>
            <a:custGeom>
              <a:avLst/>
              <a:gdLst/>
              <a:ahLst/>
              <a:cxnLst/>
              <a:rect l="l" t="t" r="r" b="b"/>
              <a:pathLst>
                <a:path w="707" h="3357">
                  <a:moveTo>
                    <a:pt x="0" y="3330"/>
                  </a:moveTo>
                  <a:lnTo>
                    <a:pt x="156" y="3357"/>
                  </a:lnTo>
                  <a:lnTo>
                    <a:pt x="707" y="0"/>
                  </a:lnTo>
                  <a:lnTo>
                    <a:pt x="547" y="0"/>
                  </a:lnTo>
                  <a:lnTo>
                    <a:pt x="0" y="333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105" name="Freeform 7"/>
            <p:cNvSpPr/>
            <p:nvPr/>
          </p:nvSpPr>
          <p:spPr>
            <a:xfrm>
              <a:off x="150840" y="0"/>
              <a:ext cx="1117080" cy="5276520"/>
            </a:xfrm>
            <a:custGeom>
              <a:avLst/>
              <a:gdLst/>
              <a:ahLst/>
              <a:cxn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106" name="Freeform 8"/>
            <p:cNvSpPr/>
            <p:nvPr/>
          </p:nvSpPr>
          <p:spPr>
            <a:xfrm>
              <a:off x="150840" y="5238720"/>
              <a:ext cx="1228320" cy="1618920"/>
            </a:xfrm>
            <a:custGeom>
              <a:avLst/>
              <a:gdLst/>
              <a:ahLst/>
              <a:cxnLst/>
              <a:rect l="l" t="t" r="r" b="b"/>
              <a:pathLst>
                <a:path w="774" h="1020">
                  <a:moveTo>
                    <a:pt x="0" y="0"/>
                  </a:moveTo>
                  <a:lnTo>
                    <a:pt x="740" y="1020"/>
                  </a:lnTo>
                  <a:lnTo>
                    <a:pt x="774" y="1020"/>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107" name="Freeform 9"/>
            <p:cNvSpPr/>
            <p:nvPr/>
          </p:nvSpPr>
          <p:spPr>
            <a:xfrm>
              <a:off x="457200" y="5291280"/>
              <a:ext cx="1495080" cy="1566360"/>
            </a:xfrm>
            <a:custGeom>
              <a:avLst/>
              <a:gdLst/>
              <a:ahLst/>
              <a:cxnLst/>
              <a:rect l="l" t="t" r="r" b="b"/>
              <a:pathLst>
                <a:path w="942" h="987">
                  <a:moveTo>
                    <a:pt x="0" y="0"/>
                  </a:moveTo>
                  <a:lnTo>
                    <a:pt x="909" y="987"/>
                  </a:lnTo>
                  <a:lnTo>
                    <a:pt x="942" y="987"/>
                  </a:lnTo>
                  <a:lnTo>
                    <a:pt x="0" y="0"/>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08" name="Freeform 10"/>
            <p:cNvSpPr/>
            <p:nvPr/>
          </p:nvSpPr>
          <p:spPr>
            <a:xfrm>
              <a:off x="457200" y="5286240"/>
              <a:ext cx="2130120" cy="1571400"/>
            </a:xfrm>
            <a:custGeom>
              <a:avLst/>
              <a:gdLst/>
              <a:ahLst/>
              <a:cxn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09" name="Freeform 11"/>
            <p:cNvSpPr/>
            <p:nvPr/>
          </p:nvSpPr>
          <p:spPr>
            <a:xfrm>
              <a:off x="150840" y="5238720"/>
              <a:ext cx="1695240" cy="1618920"/>
            </a:xfrm>
            <a:custGeom>
              <a:avLst/>
              <a:gdLst/>
              <a:ahLst/>
              <a:cxn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sp>
        <p:nvSpPr>
          <p:cNvPr id="110" name="PlaceHolder 1"/>
          <p:cNvSpPr>
            <a:spLocks noGrp="1"/>
          </p:cNvSpPr>
          <p:nvPr>
            <p:ph type="title"/>
          </p:nvPr>
        </p:nvSpPr>
        <p:spPr>
          <a:xfrm>
            <a:off x="1484280" y="685800"/>
            <a:ext cx="10018440" cy="1752120"/>
          </a:xfrm>
          <a:prstGeom prst="rect">
            <a:avLst/>
          </a:prstGeom>
          <a:noFill/>
          <a:ln w="0">
            <a:noFill/>
          </a:ln>
        </p:spPr>
        <p:txBody>
          <a:bodyPr anchor="ctr">
            <a:noAutofit/>
          </a:bodyPr>
          <a:lstStyle/>
          <a:p>
            <a:pPr algn="ctr">
              <a:lnSpc>
                <a:spcPct val="100000"/>
              </a:lnSpc>
              <a:buNone/>
            </a:pPr>
            <a:r>
              <a:rPr lang="en-US" sz="4000" b="0" strike="noStrike" spc="-1">
                <a:solidFill>
                  <a:srgbClr val="000000"/>
                </a:solidFill>
                <a:latin typeface="Corbel"/>
              </a:rPr>
              <a:t>Click to edit Master title style</a:t>
            </a:r>
          </a:p>
        </p:txBody>
      </p:sp>
      <p:sp>
        <p:nvSpPr>
          <p:cNvPr id="111" name="PlaceHolder 2"/>
          <p:cNvSpPr>
            <a:spLocks noGrp="1"/>
          </p:cNvSpPr>
          <p:nvPr>
            <p:ph type="dt" idx="7"/>
          </p:nvPr>
        </p:nvSpPr>
        <p:spPr>
          <a:xfrm>
            <a:off x="9732600" y="5883120"/>
            <a:ext cx="114264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r>
              <a:rPr lang="en-IN" sz="1000" b="0" strike="noStrike" spc="-1">
                <a:solidFill>
                  <a:srgbClr val="000000"/>
                </a:solidFill>
                <a:latin typeface="Corbel"/>
              </a:rPr>
              <a:t>&lt;date/time&gt;</a:t>
            </a:r>
            <a:endParaRPr lang="en-IN" sz="1000" b="0" strike="noStrike" spc="-1">
              <a:latin typeface="Times New Roman"/>
            </a:endParaRPr>
          </a:p>
        </p:txBody>
      </p:sp>
      <p:sp>
        <p:nvSpPr>
          <p:cNvPr id="112" name="PlaceHolder 3"/>
          <p:cNvSpPr>
            <a:spLocks noGrp="1"/>
          </p:cNvSpPr>
          <p:nvPr>
            <p:ph type="ftr" idx="8"/>
          </p:nvPr>
        </p:nvSpPr>
        <p:spPr>
          <a:xfrm>
            <a:off x="2572200" y="5883120"/>
            <a:ext cx="708372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113" name="PlaceHolder 4"/>
          <p:cNvSpPr>
            <a:spLocks noGrp="1"/>
          </p:cNvSpPr>
          <p:nvPr>
            <p:ph type="sldNum" idx="9"/>
          </p:nvPr>
        </p:nvSpPr>
        <p:spPr>
          <a:xfrm>
            <a:off x="10951920" y="5883120"/>
            <a:ext cx="55080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fld id="{BA451CB5-6B22-4DD1-939B-586D06B0F88E}" type="slidenum">
              <a:rPr lang="en-IN" sz="1000" b="0" strike="noStrike" spc="-1">
                <a:solidFill>
                  <a:srgbClr val="000000"/>
                </a:solidFill>
                <a:latin typeface="Corbel"/>
              </a:rPr>
              <a:t>‹#›</a:t>
            </a:fld>
            <a:endParaRPr lang="en-IN" sz="1000" b="0" strike="noStrike" spc="-1">
              <a:latin typeface="Times New Roman"/>
            </a:endParaRPr>
          </a:p>
        </p:txBody>
      </p:sp>
      <p:sp>
        <p:nvSpPr>
          <p:cNvPr id="11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Corbe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orbe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Corbe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Corbe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orbe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orbe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orbe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grpSp>
        <p:nvGrpSpPr>
          <p:cNvPr id="151" name="Group 6"/>
          <p:cNvGrpSpPr/>
          <p:nvPr/>
        </p:nvGrpSpPr>
        <p:grpSpPr>
          <a:xfrm>
            <a:off x="150840" y="0"/>
            <a:ext cx="2436480" cy="6857640"/>
            <a:chOff x="150840" y="0"/>
            <a:chExt cx="2436480" cy="6857640"/>
          </a:xfrm>
        </p:grpSpPr>
        <p:sp>
          <p:nvSpPr>
            <p:cNvPr id="152" name="Freeform 6"/>
            <p:cNvSpPr/>
            <p:nvPr/>
          </p:nvSpPr>
          <p:spPr>
            <a:xfrm>
              <a:off x="457200" y="0"/>
              <a:ext cx="1122120" cy="5328720"/>
            </a:xfrm>
            <a:custGeom>
              <a:avLst/>
              <a:gdLst/>
              <a:ahLst/>
              <a:cxnLst/>
              <a:rect l="l" t="t" r="r" b="b"/>
              <a:pathLst>
                <a:path w="707" h="3357">
                  <a:moveTo>
                    <a:pt x="0" y="3330"/>
                  </a:moveTo>
                  <a:lnTo>
                    <a:pt x="156" y="3357"/>
                  </a:lnTo>
                  <a:lnTo>
                    <a:pt x="707" y="0"/>
                  </a:lnTo>
                  <a:lnTo>
                    <a:pt x="547" y="0"/>
                  </a:lnTo>
                  <a:lnTo>
                    <a:pt x="0" y="333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153" name="Freeform 7"/>
            <p:cNvSpPr/>
            <p:nvPr/>
          </p:nvSpPr>
          <p:spPr>
            <a:xfrm>
              <a:off x="150840" y="0"/>
              <a:ext cx="1117080" cy="5276520"/>
            </a:xfrm>
            <a:custGeom>
              <a:avLst/>
              <a:gdLst/>
              <a:ahLst/>
              <a:cxn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154" name="Freeform 8"/>
            <p:cNvSpPr/>
            <p:nvPr/>
          </p:nvSpPr>
          <p:spPr>
            <a:xfrm>
              <a:off x="150840" y="5238720"/>
              <a:ext cx="1228320" cy="1618920"/>
            </a:xfrm>
            <a:custGeom>
              <a:avLst/>
              <a:gdLst/>
              <a:ahLst/>
              <a:cxnLst/>
              <a:rect l="l" t="t" r="r" b="b"/>
              <a:pathLst>
                <a:path w="774" h="1020">
                  <a:moveTo>
                    <a:pt x="0" y="0"/>
                  </a:moveTo>
                  <a:lnTo>
                    <a:pt x="740" y="1020"/>
                  </a:lnTo>
                  <a:lnTo>
                    <a:pt x="774" y="1020"/>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155" name="Freeform 9"/>
            <p:cNvSpPr/>
            <p:nvPr/>
          </p:nvSpPr>
          <p:spPr>
            <a:xfrm>
              <a:off x="457200" y="5291280"/>
              <a:ext cx="1495080" cy="1566360"/>
            </a:xfrm>
            <a:custGeom>
              <a:avLst/>
              <a:gdLst/>
              <a:ahLst/>
              <a:cxnLst/>
              <a:rect l="l" t="t" r="r" b="b"/>
              <a:pathLst>
                <a:path w="942" h="987">
                  <a:moveTo>
                    <a:pt x="0" y="0"/>
                  </a:moveTo>
                  <a:lnTo>
                    <a:pt x="909" y="987"/>
                  </a:lnTo>
                  <a:lnTo>
                    <a:pt x="942" y="987"/>
                  </a:lnTo>
                  <a:lnTo>
                    <a:pt x="0" y="0"/>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56" name="Freeform 10"/>
            <p:cNvSpPr/>
            <p:nvPr/>
          </p:nvSpPr>
          <p:spPr>
            <a:xfrm>
              <a:off x="457200" y="5286240"/>
              <a:ext cx="2130120" cy="1571400"/>
            </a:xfrm>
            <a:custGeom>
              <a:avLst/>
              <a:gdLst/>
              <a:ahLst/>
              <a:cxn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57" name="Freeform 11"/>
            <p:cNvSpPr/>
            <p:nvPr/>
          </p:nvSpPr>
          <p:spPr>
            <a:xfrm>
              <a:off x="150840" y="5238720"/>
              <a:ext cx="1695240" cy="1618920"/>
            </a:xfrm>
            <a:custGeom>
              <a:avLst/>
              <a:gdLst/>
              <a:ahLst/>
              <a:cxn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sp>
        <p:nvSpPr>
          <p:cNvPr id="158" name="PlaceHolder 1"/>
          <p:cNvSpPr>
            <a:spLocks noGrp="1"/>
          </p:cNvSpPr>
          <p:nvPr>
            <p:ph type="title"/>
          </p:nvPr>
        </p:nvSpPr>
        <p:spPr>
          <a:xfrm>
            <a:off x="1484280" y="685800"/>
            <a:ext cx="10018440" cy="1752120"/>
          </a:xfrm>
          <a:prstGeom prst="rect">
            <a:avLst/>
          </a:prstGeom>
          <a:noFill/>
          <a:ln w="0">
            <a:noFill/>
          </a:ln>
        </p:spPr>
        <p:txBody>
          <a:bodyPr anchor="ctr">
            <a:noAutofit/>
          </a:bodyPr>
          <a:lstStyle/>
          <a:p>
            <a:pPr algn="ctr">
              <a:lnSpc>
                <a:spcPct val="100000"/>
              </a:lnSpc>
              <a:buNone/>
            </a:pPr>
            <a:r>
              <a:rPr lang="en-US" sz="4000" b="0" strike="noStrike" spc="-1">
                <a:solidFill>
                  <a:srgbClr val="000000"/>
                </a:solidFill>
                <a:latin typeface="Corbel"/>
              </a:rPr>
              <a:t>Click to edit Master title style</a:t>
            </a:r>
          </a:p>
        </p:txBody>
      </p:sp>
      <p:sp>
        <p:nvSpPr>
          <p:cNvPr id="159" name="PlaceHolder 2"/>
          <p:cNvSpPr>
            <a:spLocks noGrp="1"/>
          </p:cNvSpPr>
          <p:nvPr>
            <p:ph type="body"/>
          </p:nvPr>
        </p:nvSpPr>
        <p:spPr>
          <a:xfrm>
            <a:off x="1772280" y="2658600"/>
            <a:ext cx="4606920" cy="576000"/>
          </a:xfrm>
          <a:prstGeom prst="rect">
            <a:avLst/>
          </a:prstGeom>
          <a:noFill/>
          <a:ln w="0">
            <a:noFill/>
          </a:ln>
        </p:spPr>
        <p:txBody>
          <a:bodyPr anchor="b">
            <a:noAutofit/>
          </a:bodyPr>
          <a:lstStyle/>
          <a:p>
            <a:pPr>
              <a:lnSpc>
                <a:spcPct val="100000"/>
              </a:lnSpc>
              <a:spcBef>
                <a:spcPts val="561"/>
              </a:spcBef>
              <a:spcAft>
                <a:spcPts val="601"/>
              </a:spcAft>
              <a:buNone/>
              <a:tabLst>
                <a:tab pos="0" algn="l"/>
              </a:tabLst>
            </a:pPr>
            <a:r>
              <a:rPr lang="en-US" sz="2800" b="0" strike="noStrike" spc="-1">
                <a:solidFill>
                  <a:srgbClr val="8D1515"/>
                </a:solidFill>
                <a:latin typeface="Corbel"/>
              </a:rPr>
              <a:t>Click to edit Master text styles</a:t>
            </a:r>
            <a:endParaRPr lang="en-US" sz="2800" b="0" strike="noStrike" spc="-1">
              <a:solidFill>
                <a:srgbClr val="000000"/>
              </a:solidFill>
              <a:latin typeface="Corbel"/>
            </a:endParaRPr>
          </a:p>
        </p:txBody>
      </p:sp>
      <p:sp>
        <p:nvSpPr>
          <p:cNvPr id="160" name="PlaceHolder 3"/>
          <p:cNvSpPr>
            <a:spLocks noGrp="1"/>
          </p:cNvSpPr>
          <p:nvPr>
            <p:ph type="body"/>
          </p:nvPr>
        </p:nvSpPr>
        <p:spPr>
          <a:xfrm>
            <a:off x="1484280" y="3335400"/>
            <a:ext cx="4894560" cy="2455560"/>
          </a:xfrm>
          <a:prstGeom prst="rect">
            <a:avLst/>
          </a:prstGeom>
          <a:noFill/>
          <a:ln w="0">
            <a:noFill/>
          </a:ln>
        </p:spPr>
        <p:txBody>
          <a:bodyPr anchor="t">
            <a:normAutofit/>
          </a:bodyPr>
          <a:lstStyle/>
          <a:p>
            <a:pPr marL="285840" indent="-285840">
              <a:lnSpc>
                <a:spcPct val="100000"/>
              </a:lnSpc>
              <a:spcBef>
                <a:spcPts val="360"/>
              </a:spcBef>
              <a:spcAft>
                <a:spcPts val="601"/>
              </a:spcAft>
              <a:buClr>
                <a:srgbClr val="8D1515"/>
              </a:buClr>
              <a:buSzPct val="145000"/>
              <a:buFont typeface="Arial"/>
              <a:buChar char="•"/>
            </a:pPr>
            <a:r>
              <a:rPr lang="en-US" sz="1800" b="0" strike="noStrike" spc="-1">
                <a:solidFill>
                  <a:srgbClr val="000000"/>
                </a:solidFill>
                <a:latin typeface="Corbel"/>
              </a:rPr>
              <a:t>Click to edit Master text styles</a:t>
            </a:r>
          </a:p>
          <a:p>
            <a:pPr marL="743040" lvl="1" indent="-285840">
              <a:lnSpc>
                <a:spcPct val="100000"/>
              </a:lnSpc>
              <a:spcBef>
                <a:spcPts val="320"/>
              </a:spcBef>
              <a:spcAft>
                <a:spcPts val="601"/>
              </a:spcAft>
              <a:buClr>
                <a:srgbClr val="8D1515"/>
              </a:buClr>
              <a:buSzPct val="145000"/>
              <a:buFont typeface="Arial"/>
              <a:buChar char="•"/>
            </a:pPr>
            <a:r>
              <a:rPr lang="en-US" sz="1600" b="0" strike="noStrike" spc="-1">
                <a:solidFill>
                  <a:srgbClr val="000000"/>
                </a:solidFill>
                <a:latin typeface="Corbel"/>
              </a:rPr>
              <a:t>Second level</a:t>
            </a:r>
          </a:p>
          <a:p>
            <a:pPr marL="1200240" lvl="2" indent="-285840">
              <a:lnSpc>
                <a:spcPct val="100000"/>
              </a:lnSpc>
              <a:spcBef>
                <a:spcPts val="281"/>
              </a:spcBef>
              <a:spcAft>
                <a:spcPts val="601"/>
              </a:spcAft>
              <a:buClr>
                <a:srgbClr val="8D1515"/>
              </a:buClr>
              <a:buSzPct val="145000"/>
              <a:buFont typeface="Arial"/>
              <a:buChar char="•"/>
            </a:pPr>
            <a:r>
              <a:rPr lang="en-US" sz="1400" b="0" strike="noStrike" spc="-1">
                <a:solidFill>
                  <a:srgbClr val="000000"/>
                </a:solidFill>
                <a:latin typeface="Corbel"/>
              </a:rPr>
              <a:t>Third level</a:t>
            </a:r>
          </a:p>
          <a:p>
            <a:pPr marL="1542960" lvl="3" indent="-171360">
              <a:lnSpc>
                <a:spcPct val="100000"/>
              </a:lnSpc>
              <a:spcBef>
                <a:spcPts val="241"/>
              </a:spcBef>
              <a:spcAft>
                <a:spcPts val="601"/>
              </a:spcAft>
              <a:buClr>
                <a:srgbClr val="8D1515"/>
              </a:buClr>
              <a:buSzPct val="145000"/>
              <a:buFont typeface="Arial"/>
              <a:buChar char="•"/>
            </a:pPr>
            <a:r>
              <a:rPr lang="en-US" sz="1200" b="0" strike="noStrike" spc="-1">
                <a:solidFill>
                  <a:srgbClr val="000000"/>
                </a:solidFill>
                <a:latin typeface="Corbel"/>
              </a:rPr>
              <a:t>Fourth level</a:t>
            </a:r>
          </a:p>
          <a:p>
            <a:pPr marL="2000160" lvl="4" indent="-171360">
              <a:lnSpc>
                <a:spcPct val="100000"/>
              </a:lnSpc>
              <a:spcBef>
                <a:spcPts val="241"/>
              </a:spcBef>
              <a:spcAft>
                <a:spcPts val="601"/>
              </a:spcAft>
              <a:buClr>
                <a:srgbClr val="8D1515"/>
              </a:buClr>
              <a:buSzPct val="145000"/>
              <a:buFont typeface="Arial"/>
              <a:buChar char="•"/>
            </a:pPr>
            <a:r>
              <a:rPr lang="en-US" sz="1200" b="0" strike="noStrike" spc="-1">
                <a:solidFill>
                  <a:srgbClr val="000000"/>
                </a:solidFill>
                <a:latin typeface="Corbel"/>
              </a:rPr>
              <a:t>Fifth level</a:t>
            </a:r>
          </a:p>
        </p:txBody>
      </p:sp>
      <p:sp>
        <p:nvSpPr>
          <p:cNvPr id="161" name="PlaceHolder 4"/>
          <p:cNvSpPr>
            <a:spLocks noGrp="1"/>
          </p:cNvSpPr>
          <p:nvPr>
            <p:ph type="body"/>
          </p:nvPr>
        </p:nvSpPr>
        <p:spPr>
          <a:xfrm>
            <a:off x="6880320" y="2666880"/>
            <a:ext cx="4622040" cy="576000"/>
          </a:xfrm>
          <a:prstGeom prst="rect">
            <a:avLst/>
          </a:prstGeom>
          <a:noFill/>
          <a:ln w="0">
            <a:noFill/>
          </a:ln>
        </p:spPr>
        <p:txBody>
          <a:bodyPr anchor="b">
            <a:noAutofit/>
          </a:bodyPr>
          <a:lstStyle/>
          <a:p>
            <a:pPr>
              <a:lnSpc>
                <a:spcPct val="100000"/>
              </a:lnSpc>
              <a:spcBef>
                <a:spcPts val="561"/>
              </a:spcBef>
              <a:spcAft>
                <a:spcPts val="601"/>
              </a:spcAft>
              <a:buNone/>
              <a:tabLst>
                <a:tab pos="0" algn="l"/>
              </a:tabLst>
            </a:pPr>
            <a:r>
              <a:rPr lang="en-US" sz="2800" b="0" strike="noStrike" spc="-1">
                <a:solidFill>
                  <a:srgbClr val="8D1515"/>
                </a:solidFill>
                <a:latin typeface="Corbel"/>
              </a:rPr>
              <a:t>Click to edit Master text styles</a:t>
            </a:r>
            <a:endParaRPr lang="en-US" sz="2800" b="0" strike="noStrike" spc="-1">
              <a:solidFill>
                <a:srgbClr val="000000"/>
              </a:solidFill>
              <a:latin typeface="Corbel"/>
            </a:endParaRPr>
          </a:p>
        </p:txBody>
      </p:sp>
      <p:sp>
        <p:nvSpPr>
          <p:cNvPr id="162" name="PlaceHolder 5"/>
          <p:cNvSpPr>
            <a:spLocks noGrp="1"/>
          </p:cNvSpPr>
          <p:nvPr>
            <p:ph type="body"/>
          </p:nvPr>
        </p:nvSpPr>
        <p:spPr>
          <a:xfrm>
            <a:off x="6607800" y="3335400"/>
            <a:ext cx="4894560" cy="2455560"/>
          </a:xfrm>
          <a:prstGeom prst="rect">
            <a:avLst/>
          </a:prstGeom>
          <a:noFill/>
          <a:ln w="0">
            <a:noFill/>
          </a:ln>
        </p:spPr>
        <p:txBody>
          <a:bodyPr anchor="t">
            <a:normAutofit/>
          </a:bodyPr>
          <a:lstStyle/>
          <a:p>
            <a:pPr marL="285840" indent="-285840">
              <a:lnSpc>
                <a:spcPct val="100000"/>
              </a:lnSpc>
              <a:spcBef>
                <a:spcPts val="360"/>
              </a:spcBef>
              <a:spcAft>
                <a:spcPts val="601"/>
              </a:spcAft>
              <a:buClr>
                <a:srgbClr val="8D1515"/>
              </a:buClr>
              <a:buSzPct val="145000"/>
              <a:buFont typeface="Arial"/>
              <a:buChar char="•"/>
            </a:pPr>
            <a:r>
              <a:rPr lang="en-US" sz="1800" b="0" strike="noStrike" spc="-1">
                <a:solidFill>
                  <a:srgbClr val="000000"/>
                </a:solidFill>
                <a:latin typeface="Corbel"/>
              </a:rPr>
              <a:t>Click to edit Master text styles</a:t>
            </a:r>
          </a:p>
          <a:p>
            <a:pPr marL="743040" lvl="1" indent="-285840">
              <a:lnSpc>
                <a:spcPct val="100000"/>
              </a:lnSpc>
              <a:spcBef>
                <a:spcPts val="320"/>
              </a:spcBef>
              <a:spcAft>
                <a:spcPts val="601"/>
              </a:spcAft>
              <a:buClr>
                <a:srgbClr val="8D1515"/>
              </a:buClr>
              <a:buSzPct val="145000"/>
              <a:buFont typeface="Arial"/>
              <a:buChar char="•"/>
            </a:pPr>
            <a:r>
              <a:rPr lang="en-US" sz="1600" b="0" strike="noStrike" spc="-1">
                <a:solidFill>
                  <a:srgbClr val="000000"/>
                </a:solidFill>
                <a:latin typeface="Corbel"/>
              </a:rPr>
              <a:t>Second level</a:t>
            </a:r>
          </a:p>
          <a:p>
            <a:pPr marL="1200240" lvl="2" indent="-285840">
              <a:lnSpc>
                <a:spcPct val="100000"/>
              </a:lnSpc>
              <a:spcBef>
                <a:spcPts val="281"/>
              </a:spcBef>
              <a:spcAft>
                <a:spcPts val="601"/>
              </a:spcAft>
              <a:buClr>
                <a:srgbClr val="8D1515"/>
              </a:buClr>
              <a:buSzPct val="145000"/>
              <a:buFont typeface="Arial"/>
              <a:buChar char="•"/>
            </a:pPr>
            <a:r>
              <a:rPr lang="en-US" sz="1400" b="0" strike="noStrike" spc="-1">
                <a:solidFill>
                  <a:srgbClr val="000000"/>
                </a:solidFill>
                <a:latin typeface="Corbel"/>
              </a:rPr>
              <a:t>Third level</a:t>
            </a:r>
          </a:p>
          <a:p>
            <a:pPr marL="1542960" lvl="3" indent="-171360">
              <a:lnSpc>
                <a:spcPct val="100000"/>
              </a:lnSpc>
              <a:spcBef>
                <a:spcPts val="241"/>
              </a:spcBef>
              <a:spcAft>
                <a:spcPts val="601"/>
              </a:spcAft>
              <a:buClr>
                <a:srgbClr val="8D1515"/>
              </a:buClr>
              <a:buSzPct val="145000"/>
              <a:buFont typeface="Arial"/>
              <a:buChar char="•"/>
            </a:pPr>
            <a:r>
              <a:rPr lang="en-US" sz="1200" b="0" strike="noStrike" spc="-1">
                <a:solidFill>
                  <a:srgbClr val="000000"/>
                </a:solidFill>
                <a:latin typeface="Corbel"/>
              </a:rPr>
              <a:t>Fourth level</a:t>
            </a:r>
          </a:p>
          <a:p>
            <a:pPr marL="2000160" lvl="4" indent="-171360">
              <a:lnSpc>
                <a:spcPct val="100000"/>
              </a:lnSpc>
              <a:spcBef>
                <a:spcPts val="241"/>
              </a:spcBef>
              <a:spcAft>
                <a:spcPts val="601"/>
              </a:spcAft>
              <a:buClr>
                <a:srgbClr val="8D1515"/>
              </a:buClr>
              <a:buSzPct val="145000"/>
              <a:buFont typeface="Arial"/>
              <a:buChar char="•"/>
            </a:pPr>
            <a:r>
              <a:rPr lang="en-US" sz="1200" b="0" strike="noStrike" spc="-1">
                <a:solidFill>
                  <a:srgbClr val="000000"/>
                </a:solidFill>
                <a:latin typeface="Corbel"/>
              </a:rPr>
              <a:t>Fifth level</a:t>
            </a:r>
          </a:p>
        </p:txBody>
      </p:sp>
      <p:sp>
        <p:nvSpPr>
          <p:cNvPr id="163" name="PlaceHolder 6"/>
          <p:cNvSpPr>
            <a:spLocks noGrp="1"/>
          </p:cNvSpPr>
          <p:nvPr>
            <p:ph type="dt" idx="10"/>
          </p:nvPr>
        </p:nvSpPr>
        <p:spPr>
          <a:xfrm>
            <a:off x="9732600" y="5883120"/>
            <a:ext cx="114264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r>
              <a:rPr lang="en-IN" sz="1000" b="0" strike="noStrike" spc="-1">
                <a:solidFill>
                  <a:srgbClr val="000000"/>
                </a:solidFill>
                <a:latin typeface="Corbel"/>
              </a:rPr>
              <a:t>&lt;date/time&gt;</a:t>
            </a:r>
            <a:endParaRPr lang="en-IN" sz="1000" b="0" strike="noStrike" spc="-1">
              <a:latin typeface="Times New Roman"/>
            </a:endParaRPr>
          </a:p>
        </p:txBody>
      </p:sp>
      <p:sp>
        <p:nvSpPr>
          <p:cNvPr id="164" name="PlaceHolder 7"/>
          <p:cNvSpPr>
            <a:spLocks noGrp="1"/>
          </p:cNvSpPr>
          <p:nvPr>
            <p:ph type="ftr" idx="11"/>
          </p:nvPr>
        </p:nvSpPr>
        <p:spPr>
          <a:xfrm>
            <a:off x="2572200" y="5883120"/>
            <a:ext cx="708372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165" name="PlaceHolder 8"/>
          <p:cNvSpPr>
            <a:spLocks noGrp="1"/>
          </p:cNvSpPr>
          <p:nvPr>
            <p:ph type="sldNum" idx="12"/>
          </p:nvPr>
        </p:nvSpPr>
        <p:spPr>
          <a:xfrm>
            <a:off x="10951920" y="5883120"/>
            <a:ext cx="55080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fld id="{025C005D-DEDA-4F84-8FDC-64F15D25FFD7}" type="slidenum">
              <a:rPr lang="en-IN" sz="1000" b="0" strike="noStrike" spc="-1">
                <a:solidFill>
                  <a:srgbClr val="000000"/>
                </a:solidFill>
                <a:latin typeface="Corbel"/>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blipFill>
        <a:effectLst/>
      </p:bgPr>
    </p:bg>
    <p:spTree>
      <p:nvGrpSpPr>
        <p:cNvPr id="1" name=""/>
        <p:cNvGrpSpPr/>
        <p:nvPr/>
      </p:nvGrpSpPr>
      <p:grpSpPr>
        <a:xfrm>
          <a:off x="0" y="0"/>
          <a:ext cx="0" cy="0"/>
          <a:chOff x="0" y="0"/>
          <a:chExt cx="0" cy="0"/>
        </a:xfrm>
      </p:grpSpPr>
      <p:grpSp>
        <p:nvGrpSpPr>
          <p:cNvPr id="202" name="Group 6"/>
          <p:cNvGrpSpPr/>
          <p:nvPr/>
        </p:nvGrpSpPr>
        <p:grpSpPr>
          <a:xfrm>
            <a:off x="150840" y="0"/>
            <a:ext cx="2436480" cy="6857640"/>
            <a:chOff x="150840" y="0"/>
            <a:chExt cx="2436480" cy="6857640"/>
          </a:xfrm>
        </p:grpSpPr>
        <p:sp>
          <p:nvSpPr>
            <p:cNvPr id="203" name="Freeform 6"/>
            <p:cNvSpPr/>
            <p:nvPr/>
          </p:nvSpPr>
          <p:spPr>
            <a:xfrm>
              <a:off x="457200" y="0"/>
              <a:ext cx="1122120" cy="5328720"/>
            </a:xfrm>
            <a:custGeom>
              <a:avLst/>
              <a:gdLst/>
              <a:ahLst/>
              <a:cxnLst/>
              <a:rect l="l" t="t" r="r" b="b"/>
              <a:pathLst>
                <a:path w="707" h="3357">
                  <a:moveTo>
                    <a:pt x="0" y="3330"/>
                  </a:moveTo>
                  <a:lnTo>
                    <a:pt x="156" y="3357"/>
                  </a:lnTo>
                  <a:lnTo>
                    <a:pt x="707" y="0"/>
                  </a:lnTo>
                  <a:lnTo>
                    <a:pt x="547" y="0"/>
                  </a:lnTo>
                  <a:lnTo>
                    <a:pt x="0" y="333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204" name="Freeform 7"/>
            <p:cNvSpPr/>
            <p:nvPr/>
          </p:nvSpPr>
          <p:spPr>
            <a:xfrm>
              <a:off x="150840" y="0"/>
              <a:ext cx="1117080" cy="5276520"/>
            </a:xfrm>
            <a:custGeom>
              <a:avLst/>
              <a:gdLst/>
              <a:ahLst/>
              <a:cxn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w="0">
              <a:noFill/>
            </a:ln>
          </p:spPr>
          <p:style>
            <a:lnRef idx="0">
              <a:scrgbClr r="0" g="0" b="0"/>
            </a:lnRef>
            <a:fillRef idx="0">
              <a:scrgbClr r="0" g="0" b="0"/>
            </a:fillRef>
            <a:effectRef idx="0">
              <a:scrgbClr r="0" g="0" b="0"/>
            </a:effectRef>
            <a:fontRef idx="minor"/>
          </p:style>
        </p:sp>
        <p:sp>
          <p:nvSpPr>
            <p:cNvPr id="205" name="Freeform 8"/>
            <p:cNvSpPr/>
            <p:nvPr/>
          </p:nvSpPr>
          <p:spPr>
            <a:xfrm>
              <a:off x="150840" y="5238720"/>
              <a:ext cx="1228320" cy="1618920"/>
            </a:xfrm>
            <a:custGeom>
              <a:avLst/>
              <a:gdLst/>
              <a:ahLst/>
              <a:cxnLst/>
              <a:rect l="l" t="t" r="r" b="b"/>
              <a:pathLst>
                <a:path w="774" h="1020">
                  <a:moveTo>
                    <a:pt x="0" y="0"/>
                  </a:moveTo>
                  <a:lnTo>
                    <a:pt x="740" y="1020"/>
                  </a:lnTo>
                  <a:lnTo>
                    <a:pt x="774" y="1020"/>
                  </a:lnTo>
                  <a:lnTo>
                    <a:pt x="0" y="0"/>
                  </a:lnTo>
                  <a:close/>
                </a:path>
              </a:pathLst>
            </a:custGeom>
            <a:solidFill>
              <a:schemeClr val="tx1">
                <a:lumMod val="85000"/>
                <a:lumOff val="15000"/>
              </a:schemeClr>
            </a:solidFill>
            <a:ln w="0">
              <a:noFill/>
            </a:ln>
          </p:spPr>
          <p:style>
            <a:lnRef idx="0">
              <a:scrgbClr r="0" g="0" b="0"/>
            </a:lnRef>
            <a:fillRef idx="0">
              <a:scrgbClr r="0" g="0" b="0"/>
            </a:fillRef>
            <a:effectRef idx="0">
              <a:scrgbClr r="0" g="0" b="0"/>
            </a:effectRef>
            <a:fontRef idx="minor"/>
          </p:style>
        </p:sp>
        <p:sp>
          <p:nvSpPr>
            <p:cNvPr id="206" name="Freeform 9"/>
            <p:cNvSpPr/>
            <p:nvPr/>
          </p:nvSpPr>
          <p:spPr>
            <a:xfrm>
              <a:off x="457200" y="5291280"/>
              <a:ext cx="1495080" cy="1566360"/>
            </a:xfrm>
            <a:custGeom>
              <a:avLst/>
              <a:gdLst/>
              <a:ahLst/>
              <a:cxnLst/>
              <a:rect l="l" t="t" r="r" b="b"/>
              <a:pathLst>
                <a:path w="942" h="987">
                  <a:moveTo>
                    <a:pt x="0" y="0"/>
                  </a:moveTo>
                  <a:lnTo>
                    <a:pt x="909" y="987"/>
                  </a:lnTo>
                  <a:lnTo>
                    <a:pt x="942" y="987"/>
                  </a:lnTo>
                  <a:lnTo>
                    <a:pt x="0" y="0"/>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207" name="Freeform 10"/>
            <p:cNvSpPr/>
            <p:nvPr/>
          </p:nvSpPr>
          <p:spPr>
            <a:xfrm>
              <a:off x="457200" y="5286240"/>
              <a:ext cx="2130120" cy="1571400"/>
            </a:xfrm>
            <a:custGeom>
              <a:avLst/>
              <a:gdLst/>
              <a:ahLst/>
              <a:cxn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208" name="Freeform 11"/>
            <p:cNvSpPr/>
            <p:nvPr/>
          </p:nvSpPr>
          <p:spPr>
            <a:xfrm>
              <a:off x="150840" y="5238720"/>
              <a:ext cx="1695240" cy="1618920"/>
            </a:xfrm>
            <a:custGeom>
              <a:avLst/>
              <a:gdLst/>
              <a:ahLst/>
              <a:cxn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sp>
      </p:grpSp>
      <p:sp>
        <p:nvSpPr>
          <p:cNvPr id="209" name="PlaceHolder 1"/>
          <p:cNvSpPr>
            <a:spLocks noGrp="1"/>
          </p:cNvSpPr>
          <p:nvPr>
            <p:ph type="title"/>
          </p:nvPr>
        </p:nvSpPr>
        <p:spPr>
          <a:xfrm>
            <a:off x="1484280" y="1600200"/>
            <a:ext cx="3548880" cy="1371240"/>
          </a:xfrm>
          <a:prstGeom prst="rect">
            <a:avLst/>
          </a:prstGeom>
          <a:noFill/>
          <a:ln w="0">
            <a:noFill/>
          </a:ln>
        </p:spPr>
        <p:txBody>
          <a:bodyPr anchor="b">
            <a:normAutofit/>
          </a:bodyPr>
          <a:lstStyle/>
          <a:p>
            <a:pPr algn="ctr">
              <a:lnSpc>
                <a:spcPct val="100000"/>
              </a:lnSpc>
              <a:buNone/>
            </a:pPr>
            <a:r>
              <a:rPr lang="en-US" sz="2400" b="0" strike="noStrike" spc="-1">
                <a:solidFill>
                  <a:srgbClr val="000000"/>
                </a:solidFill>
                <a:latin typeface="Corbel"/>
              </a:rPr>
              <a:t>Click to edit Master title style</a:t>
            </a:r>
          </a:p>
        </p:txBody>
      </p:sp>
      <p:sp>
        <p:nvSpPr>
          <p:cNvPr id="210" name="PlaceHolder 2"/>
          <p:cNvSpPr>
            <a:spLocks noGrp="1"/>
          </p:cNvSpPr>
          <p:nvPr>
            <p:ph type="body"/>
          </p:nvPr>
        </p:nvSpPr>
        <p:spPr>
          <a:xfrm>
            <a:off x="5262120" y="685800"/>
            <a:ext cx="6240600" cy="5105160"/>
          </a:xfrm>
          <a:prstGeom prst="rect">
            <a:avLst/>
          </a:prstGeom>
          <a:noFill/>
          <a:ln w="0">
            <a:noFill/>
          </a:ln>
        </p:spPr>
        <p:txBody>
          <a:bodyPr anchor="ctr">
            <a:normAutofit/>
          </a:bodyPr>
          <a:lstStyle/>
          <a:p>
            <a:pPr marL="285840" indent="-285840">
              <a:lnSpc>
                <a:spcPct val="100000"/>
              </a:lnSpc>
              <a:spcBef>
                <a:spcPts val="400"/>
              </a:spcBef>
              <a:spcAft>
                <a:spcPts val="601"/>
              </a:spcAft>
              <a:buClr>
                <a:srgbClr val="8D1515"/>
              </a:buClr>
              <a:buSzPct val="145000"/>
              <a:buFont typeface="Arial"/>
              <a:buChar char="•"/>
            </a:pPr>
            <a:r>
              <a:rPr lang="en-US" sz="2000" b="0" strike="noStrike" spc="-1">
                <a:solidFill>
                  <a:srgbClr val="000000"/>
                </a:solidFill>
                <a:latin typeface="Corbel"/>
              </a:rPr>
              <a:t>Click to edit Master text styles</a:t>
            </a:r>
          </a:p>
          <a:p>
            <a:pPr marL="743040" lvl="1" indent="-285840">
              <a:lnSpc>
                <a:spcPct val="100000"/>
              </a:lnSpc>
              <a:spcBef>
                <a:spcPts val="360"/>
              </a:spcBef>
              <a:spcAft>
                <a:spcPts val="601"/>
              </a:spcAft>
              <a:buClr>
                <a:srgbClr val="8D1515"/>
              </a:buClr>
              <a:buSzPct val="145000"/>
              <a:buFont typeface="Arial"/>
              <a:buChar char="•"/>
            </a:pPr>
            <a:r>
              <a:rPr lang="en-US" sz="1800" b="0" strike="noStrike" spc="-1">
                <a:solidFill>
                  <a:srgbClr val="000000"/>
                </a:solidFill>
                <a:latin typeface="Corbel"/>
              </a:rPr>
              <a:t>Second level</a:t>
            </a:r>
          </a:p>
          <a:p>
            <a:pPr marL="1200240" lvl="2" indent="-285840">
              <a:lnSpc>
                <a:spcPct val="100000"/>
              </a:lnSpc>
              <a:spcBef>
                <a:spcPts val="320"/>
              </a:spcBef>
              <a:spcAft>
                <a:spcPts val="601"/>
              </a:spcAft>
              <a:buClr>
                <a:srgbClr val="8D1515"/>
              </a:buClr>
              <a:buSzPct val="145000"/>
              <a:buFont typeface="Arial"/>
              <a:buChar char="•"/>
            </a:pPr>
            <a:r>
              <a:rPr lang="en-US" sz="1600" b="0" strike="noStrike" spc="-1">
                <a:solidFill>
                  <a:srgbClr val="000000"/>
                </a:solidFill>
                <a:latin typeface="Corbel"/>
              </a:rPr>
              <a:t>Third level</a:t>
            </a:r>
          </a:p>
          <a:p>
            <a:pPr marL="1542960" lvl="3" indent="-171360">
              <a:lnSpc>
                <a:spcPct val="100000"/>
              </a:lnSpc>
              <a:spcBef>
                <a:spcPts val="281"/>
              </a:spcBef>
              <a:spcAft>
                <a:spcPts val="601"/>
              </a:spcAft>
              <a:buClr>
                <a:srgbClr val="8D1515"/>
              </a:buClr>
              <a:buSzPct val="145000"/>
              <a:buFont typeface="Arial"/>
              <a:buChar char="•"/>
            </a:pPr>
            <a:r>
              <a:rPr lang="en-US" sz="1400" b="0" strike="noStrike" spc="-1">
                <a:solidFill>
                  <a:srgbClr val="000000"/>
                </a:solidFill>
                <a:latin typeface="Corbel"/>
              </a:rPr>
              <a:t>Fourth level</a:t>
            </a:r>
          </a:p>
          <a:p>
            <a:pPr marL="2000160" lvl="4" indent="-171360">
              <a:lnSpc>
                <a:spcPct val="100000"/>
              </a:lnSpc>
              <a:spcBef>
                <a:spcPts val="281"/>
              </a:spcBef>
              <a:spcAft>
                <a:spcPts val="601"/>
              </a:spcAft>
              <a:buClr>
                <a:srgbClr val="8D1515"/>
              </a:buClr>
              <a:buSzPct val="145000"/>
              <a:buFont typeface="Arial"/>
              <a:buChar char="•"/>
            </a:pPr>
            <a:r>
              <a:rPr lang="en-US" sz="1400" b="0" strike="noStrike" spc="-1">
                <a:solidFill>
                  <a:srgbClr val="000000"/>
                </a:solidFill>
                <a:latin typeface="Corbel"/>
              </a:rPr>
              <a:t>Fifth level</a:t>
            </a:r>
          </a:p>
        </p:txBody>
      </p:sp>
      <p:sp>
        <p:nvSpPr>
          <p:cNvPr id="211" name="PlaceHolder 3"/>
          <p:cNvSpPr>
            <a:spLocks noGrp="1"/>
          </p:cNvSpPr>
          <p:nvPr>
            <p:ph type="body"/>
          </p:nvPr>
        </p:nvSpPr>
        <p:spPr>
          <a:xfrm>
            <a:off x="1484280" y="2971800"/>
            <a:ext cx="3548880" cy="1828440"/>
          </a:xfrm>
          <a:prstGeom prst="rect">
            <a:avLst/>
          </a:prstGeom>
          <a:noFill/>
          <a:ln w="0">
            <a:noFill/>
          </a:ln>
        </p:spPr>
        <p:txBody>
          <a:bodyPr anchor="ctr">
            <a:normAutofit/>
          </a:bodyPr>
          <a:lstStyle/>
          <a:p>
            <a:pPr algn="ctr">
              <a:lnSpc>
                <a:spcPct val="100000"/>
              </a:lnSpc>
              <a:spcBef>
                <a:spcPts val="320"/>
              </a:spcBef>
              <a:spcAft>
                <a:spcPts val="601"/>
              </a:spcAft>
              <a:buNone/>
              <a:tabLst>
                <a:tab pos="0" algn="l"/>
              </a:tabLst>
            </a:pPr>
            <a:r>
              <a:rPr lang="en-US" sz="1600" b="0" strike="noStrike" spc="-1">
                <a:solidFill>
                  <a:srgbClr val="000000"/>
                </a:solidFill>
                <a:latin typeface="Corbel"/>
              </a:rPr>
              <a:t>Click to edit Master text styles</a:t>
            </a:r>
          </a:p>
        </p:txBody>
      </p:sp>
      <p:sp>
        <p:nvSpPr>
          <p:cNvPr id="212" name="PlaceHolder 4"/>
          <p:cNvSpPr>
            <a:spLocks noGrp="1"/>
          </p:cNvSpPr>
          <p:nvPr>
            <p:ph type="dt" idx="13"/>
          </p:nvPr>
        </p:nvSpPr>
        <p:spPr>
          <a:xfrm>
            <a:off x="9732600" y="5883120"/>
            <a:ext cx="114264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r>
              <a:rPr lang="en-IN" sz="1000" b="0" strike="noStrike" spc="-1">
                <a:solidFill>
                  <a:srgbClr val="000000"/>
                </a:solidFill>
                <a:latin typeface="Corbel"/>
              </a:rPr>
              <a:t>&lt;date/time&gt;</a:t>
            </a:r>
            <a:endParaRPr lang="en-IN" sz="1000" b="0" strike="noStrike" spc="-1">
              <a:latin typeface="Times New Roman"/>
            </a:endParaRPr>
          </a:p>
        </p:txBody>
      </p:sp>
      <p:sp>
        <p:nvSpPr>
          <p:cNvPr id="213" name="PlaceHolder 5"/>
          <p:cNvSpPr>
            <a:spLocks noGrp="1"/>
          </p:cNvSpPr>
          <p:nvPr>
            <p:ph type="ftr" idx="14"/>
          </p:nvPr>
        </p:nvSpPr>
        <p:spPr>
          <a:xfrm>
            <a:off x="2572200" y="5883120"/>
            <a:ext cx="708372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214" name="PlaceHolder 6"/>
          <p:cNvSpPr>
            <a:spLocks noGrp="1"/>
          </p:cNvSpPr>
          <p:nvPr>
            <p:ph type="sldNum" idx="15"/>
          </p:nvPr>
        </p:nvSpPr>
        <p:spPr>
          <a:xfrm>
            <a:off x="10951920" y="5883120"/>
            <a:ext cx="550800" cy="364680"/>
          </a:xfrm>
          <a:prstGeom prst="rect">
            <a:avLst/>
          </a:prstGeom>
          <a:noFill/>
          <a:ln w="0">
            <a:noFill/>
          </a:ln>
        </p:spPr>
        <p:txBody>
          <a:bodyPr anchor="ctr">
            <a:noAutofit/>
          </a:bodyPr>
          <a:lstStyle>
            <a:lvl1pPr algn="r">
              <a:lnSpc>
                <a:spcPct val="100000"/>
              </a:lnSpc>
              <a:buNone/>
              <a:defRPr lang="en-IN" sz="1000" b="0" strike="noStrike" spc="-1">
                <a:solidFill>
                  <a:srgbClr val="000000"/>
                </a:solidFill>
                <a:latin typeface="Corbel"/>
              </a:defRPr>
            </a:lvl1pPr>
          </a:lstStyle>
          <a:p>
            <a:pPr algn="r">
              <a:lnSpc>
                <a:spcPct val="100000"/>
              </a:lnSpc>
              <a:buNone/>
            </a:pPr>
            <a:fld id="{192F4129-3A4B-4670-B091-FCBD38078B6C}" type="slidenum">
              <a:rPr lang="en-IN" sz="1000" b="0" strike="noStrike" spc="-1">
                <a:solidFill>
                  <a:srgbClr val="000000"/>
                </a:solidFill>
                <a:latin typeface="Corbel"/>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5" r:id="rId13"/>
    <p:sldLayoutId id="2147483716" r:id="rId14"/>
    <p:sldLayoutId id="21474837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1.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1.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1.xml"/><Relationship Id="rId5" Type="http://schemas.openxmlformats.org/officeDocument/2006/relationships/image" Target="../media/image57.png"/><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0.png"/><Relationship Id="rId1" Type="http://schemas.openxmlformats.org/officeDocument/2006/relationships/slideLayout" Target="../slideLayouts/slideLayout52.xml"/><Relationship Id="rId5" Type="http://schemas.openxmlformats.org/officeDocument/2006/relationships/image" Target="../media/image60.png"/><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1.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0.png"/><Relationship Id="rId1" Type="http://schemas.openxmlformats.org/officeDocument/2006/relationships/slideLayout" Target="../slideLayouts/slideLayout51.xml"/><Relationship Id="rId5" Type="http://schemas.openxmlformats.org/officeDocument/2006/relationships/image" Target="../media/image64.png"/><Relationship Id="rId4" Type="http://schemas.openxmlformats.org/officeDocument/2006/relationships/image" Target="../media/image63.png"/></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5.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RI-International/QC-App-Oriented-Benchmarks/tree/master" TargetMode="External"/><Relationship Id="rId2" Type="http://schemas.openxmlformats.org/officeDocument/2006/relationships/hyperlink" Target="https://arxiv.org/abs/2110.03137"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3.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1712258" y="1122480"/>
            <a:ext cx="9323295" cy="739800"/>
          </a:xfrm>
          <a:prstGeom prst="rect">
            <a:avLst/>
          </a:prstGeom>
          <a:noFill/>
          <a:ln w="0">
            <a:noFill/>
          </a:ln>
        </p:spPr>
        <p:txBody>
          <a:bodyPr anchor="b">
            <a:noAutofit/>
          </a:bodyPr>
          <a:lstStyle/>
          <a:p>
            <a:pPr algn="r">
              <a:lnSpc>
                <a:spcPct val="100000"/>
              </a:lnSpc>
              <a:buNone/>
            </a:pPr>
            <a:r>
              <a:rPr lang="en-US" sz="4000" b="1" strike="noStrike" spc="-1" dirty="0">
                <a:solidFill>
                  <a:srgbClr val="000000"/>
                </a:solidFill>
                <a:latin typeface="Corbel"/>
              </a:rPr>
              <a:t>Benchmarking of Quantum Algorithms on IBM Qiskit and Google </a:t>
            </a:r>
            <a:r>
              <a:rPr lang="en-US" sz="4000" b="1" strike="noStrike" spc="-1" dirty="0" err="1">
                <a:solidFill>
                  <a:srgbClr val="000000"/>
                </a:solidFill>
                <a:latin typeface="Corbel"/>
              </a:rPr>
              <a:t>Cirq</a:t>
            </a:r>
            <a:endParaRPr lang="en-US" sz="4000" b="0" strike="noStrike" spc="-1" dirty="0">
              <a:solidFill>
                <a:srgbClr val="000000"/>
              </a:solidFill>
              <a:latin typeface="Corbel"/>
            </a:endParaRPr>
          </a:p>
        </p:txBody>
      </p:sp>
      <p:sp>
        <p:nvSpPr>
          <p:cNvPr id="252" name="PlaceHolder 2"/>
          <p:cNvSpPr>
            <a:spLocks noGrp="1"/>
          </p:cNvSpPr>
          <p:nvPr>
            <p:ph type="subTitle"/>
          </p:nvPr>
        </p:nvSpPr>
        <p:spPr>
          <a:xfrm>
            <a:off x="8525880" y="4300920"/>
            <a:ext cx="2328120" cy="694080"/>
          </a:xfrm>
          <a:prstGeom prst="rect">
            <a:avLst/>
          </a:prstGeom>
          <a:noFill/>
          <a:ln w="0">
            <a:noFill/>
          </a:ln>
        </p:spPr>
        <p:txBody>
          <a:bodyPr anchor="t">
            <a:normAutofit fontScale="93500"/>
          </a:bodyPr>
          <a:lstStyle/>
          <a:p>
            <a:pPr algn="r">
              <a:lnSpc>
                <a:spcPct val="100000"/>
              </a:lnSpc>
              <a:spcBef>
                <a:spcPts val="420"/>
              </a:spcBef>
              <a:spcAft>
                <a:spcPts val="601"/>
              </a:spcAft>
              <a:buNone/>
              <a:tabLst>
                <a:tab pos="0" algn="l"/>
              </a:tabLst>
            </a:pPr>
            <a:r>
              <a:rPr lang="en-US" sz="2100" b="1" strike="noStrike" spc="-1">
                <a:solidFill>
                  <a:srgbClr val="FF0000"/>
                </a:solidFill>
                <a:latin typeface="Bradley Hand ITC"/>
              </a:rPr>
              <a:t>A presentation by CDAC, Hyderabad</a:t>
            </a:r>
            <a:endParaRPr lang="en-IN" sz="21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21224" y="250038"/>
            <a:ext cx="10157010" cy="87156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Understanding the benchmarking Plots (contd.):</a:t>
            </a:r>
          </a:p>
        </p:txBody>
      </p:sp>
      <p:sp>
        <p:nvSpPr>
          <p:cNvPr id="2" name="PlaceHolder 2">
            <a:extLst>
              <a:ext uri="{FF2B5EF4-FFF2-40B4-BE49-F238E27FC236}">
                <a16:creationId xmlns:a16="http://schemas.microsoft.com/office/drawing/2014/main" id="{0F06B501-585F-70F8-42AF-B324BB15F983}"/>
              </a:ext>
            </a:extLst>
          </p:cNvPr>
          <p:cNvSpPr txBox="1">
            <a:spLocks/>
          </p:cNvSpPr>
          <p:nvPr/>
        </p:nvSpPr>
        <p:spPr>
          <a:xfrm>
            <a:off x="1721225" y="1121598"/>
            <a:ext cx="10157010" cy="5073014"/>
          </a:xfrm>
          <a:prstGeom prst="rect">
            <a:avLst/>
          </a:prstGeom>
          <a:noFill/>
          <a:ln w="0">
            <a:noFill/>
          </a:ln>
        </p:spPr>
        <p:txBody>
          <a:bodyPr anchor="ctr">
            <a:normAutofit fontScale="93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840" indent="-285840" algn="just">
              <a:lnSpc>
                <a:spcPct val="100000"/>
              </a:lnSpc>
              <a:spcBef>
                <a:spcPts val="479"/>
              </a:spcBef>
              <a:spcAft>
                <a:spcPts val="601"/>
              </a:spcAft>
              <a:buClr>
                <a:srgbClr val="8D1515"/>
              </a:buClr>
              <a:buSzPct val="145000"/>
              <a:buFont typeface="Arial"/>
              <a:buChar char="•"/>
            </a:pPr>
            <a:r>
              <a:rPr lang="en-US" sz="2400" spc="-1" dirty="0">
                <a:solidFill>
                  <a:srgbClr val="374151"/>
                </a:solidFill>
                <a:latin typeface="Söhne"/>
              </a:rPr>
              <a:t>In quantum computing, </a:t>
            </a:r>
            <a:r>
              <a:rPr lang="en-US" sz="2400" spc="-1" dirty="0">
                <a:solidFill>
                  <a:srgbClr val="00B050"/>
                </a:solidFill>
                <a:latin typeface="Söhne"/>
              </a:rPr>
              <a:t>circuit depth </a:t>
            </a:r>
            <a:r>
              <a:rPr lang="en-US" sz="2400" spc="-1" dirty="0">
                <a:solidFill>
                  <a:srgbClr val="374151"/>
                </a:solidFill>
                <a:latin typeface="Söhne"/>
              </a:rPr>
              <a:t>refers to the number of sequential computational steps or time-steps required for the execution of a quantum circuit. </a:t>
            </a:r>
            <a:r>
              <a:rPr lang="en-US" sz="2400" spc="-1" dirty="0">
                <a:solidFill>
                  <a:srgbClr val="0070C0"/>
                </a:solidFill>
                <a:latin typeface="Söhne"/>
              </a:rPr>
              <a:t>It measures how "deep" or layered a quantum circuit is concerning the number of quantum gates or operations it contains</a:t>
            </a:r>
            <a:r>
              <a:rPr lang="en-US" sz="2400" spc="-1" dirty="0">
                <a:solidFill>
                  <a:srgbClr val="374151"/>
                </a:solidFill>
                <a:latin typeface="Söhne"/>
              </a:rPr>
              <a:t>.</a:t>
            </a:r>
          </a:p>
          <a:p>
            <a:pPr marL="285840" indent="-285840" algn="just">
              <a:lnSpc>
                <a:spcPct val="100000"/>
              </a:lnSpc>
              <a:spcBef>
                <a:spcPts val="479"/>
              </a:spcBef>
              <a:spcAft>
                <a:spcPts val="601"/>
              </a:spcAft>
              <a:buClr>
                <a:srgbClr val="8D1515"/>
              </a:buClr>
              <a:buSzPct val="145000"/>
              <a:buFont typeface="Arial"/>
              <a:buChar char="•"/>
            </a:pPr>
            <a:endParaRPr lang="en-US" sz="1200"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spc="-1" dirty="0">
                <a:solidFill>
                  <a:srgbClr val="374151"/>
                </a:solidFill>
                <a:latin typeface="Söhne"/>
              </a:rPr>
              <a:t>Each gate in a quantum circuit typically takes a certain amount of time to execute physically. The </a:t>
            </a:r>
            <a:r>
              <a:rPr lang="en-US" sz="2400" spc="-1" dirty="0">
                <a:solidFill>
                  <a:srgbClr val="7030A0"/>
                </a:solidFill>
                <a:latin typeface="Söhne"/>
              </a:rPr>
              <a:t>circuit depth correlates with the time required for the quantum computation to occur</a:t>
            </a:r>
            <a:r>
              <a:rPr lang="en-US" sz="2400" spc="-1" dirty="0">
                <a:solidFill>
                  <a:srgbClr val="374151"/>
                </a:solidFill>
                <a:latin typeface="Söhne"/>
              </a:rPr>
              <a:t>, although the relation is not always direct due to various factors like gate implementation, error correction, etc.</a:t>
            </a:r>
          </a:p>
          <a:p>
            <a:pPr marL="285840" indent="-285840" algn="just">
              <a:lnSpc>
                <a:spcPct val="100000"/>
              </a:lnSpc>
              <a:spcBef>
                <a:spcPts val="479"/>
              </a:spcBef>
              <a:spcAft>
                <a:spcPts val="601"/>
              </a:spcAft>
              <a:buClr>
                <a:srgbClr val="8D1515"/>
              </a:buClr>
              <a:buSzPct val="145000"/>
              <a:buFont typeface="Arial"/>
              <a:buChar char="•"/>
            </a:pPr>
            <a:endParaRPr lang="en-US" sz="1200"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spc="-1" dirty="0">
                <a:solidFill>
                  <a:srgbClr val="FF0000"/>
                </a:solidFill>
                <a:latin typeface="Corbel"/>
              </a:rPr>
              <a:t>Results for circuits of equal width and similar depth are averaged together</a:t>
            </a:r>
            <a:r>
              <a:rPr lang="en-US" sz="2400"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200"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spc="-1" dirty="0">
                <a:solidFill>
                  <a:srgbClr val="00B0F0"/>
                </a:solidFill>
                <a:latin typeface="Corbel"/>
              </a:rPr>
              <a:t>The results of the application-oriented benchmarks are shown on top of a ‘volumetric background</a:t>
            </a:r>
            <a:r>
              <a:rPr lang="en-US" sz="2400" spc="-1" dirty="0">
                <a:solidFill>
                  <a:srgbClr val="000000"/>
                </a:solidFill>
                <a:latin typeface="Corbel"/>
              </a:rPr>
              <a:t>’ (</a:t>
            </a:r>
            <a:r>
              <a:rPr lang="en-US" sz="2400" spc="-1" dirty="0">
                <a:solidFill>
                  <a:srgbClr val="00B050"/>
                </a:solidFill>
                <a:latin typeface="Corbel"/>
              </a:rPr>
              <a:t>grey-scale squares</a:t>
            </a:r>
            <a:r>
              <a:rPr lang="en-US" sz="2400" spc="-1" dirty="0">
                <a:solidFill>
                  <a:srgbClr val="000000"/>
                </a:solidFill>
                <a:latin typeface="Corbel"/>
              </a:rPr>
              <a:t>).</a:t>
            </a:r>
          </a:p>
        </p:txBody>
      </p:sp>
    </p:spTree>
    <p:extLst>
      <p:ext uri="{BB962C8B-B14F-4D97-AF65-F5344CB8AC3E}">
        <p14:creationId xmlns:p14="http://schemas.microsoft.com/office/powerpoint/2010/main" val="2248697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4"/>
          <p:cNvSpPr/>
          <p:nvPr/>
        </p:nvSpPr>
        <p:spPr>
          <a:xfrm>
            <a:off x="1700640" y="585360"/>
            <a:ext cx="609480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2. Quantum Fourier Transform</a:t>
            </a:r>
            <a:endParaRPr lang="en-IN" sz="2400" b="0" u="sng" strike="noStrike" spc="-1" dirty="0">
              <a:latin typeface="Amiri" panose="00000500000000000000" pitchFamily="2" charset="-78"/>
              <a:ea typeface="Amiri" panose="00000500000000000000" pitchFamily="2" charset="-78"/>
              <a:cs typeface="Amiri" panose="00000500000000000000" pitchFamily="2" charset="-78"/>
            </a:endParaRPr>
          </a:p>
        </p:txBody>
      </p:sp>
      <p:sp>
        <p:nvSpPr>
          <p:cNvPr id="62" name="TextBox 2"/>
          <p:cNvSpPr/>
          <p:nvPr/>
        </p:nvSpPr>
        <p:spPr>
          <a:xfrm>
            <a:off x="1702440" y="985320"/>
            <a:ext cx="10274406"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1800" b="0" strike="noStrike" spc="-1" dirty="0">
                <a:solidFill>
                  <a:srgbClr val="000000"/>
                </a:solidFill>
                <a:latin typeface="Corbel" panose="020B0503020204020204" pitchFamily="34" charset="0"/>
                <a:ea typeface="DejaVu Sans"/>
              </a:rPr>
              <a:t>Two benchmarks, </a:t>
            </a:r>
            <a:r>
              <a:rPr lang="en-US" sz="1800" b="0" strike="noStrike" spc="-1" dirty="0">
                <a:solidFill>
                  <a:srgbClr val="C00000"/>
                </a:solidFill>
                <a:latin typeface="Corbel" panose="020B0503020204020204" pitchFamily="34" charset="0"/>
                <a:ea typeface="DejaVu Sans"/>
              </a:rPr>
              <a:t>QFT(1) </a:t>
            </a:r>
            <a:r>
              <a:rPr lang="en-US" sz="1800" b="0" strike="noStrike" spc="-1" dirty="0">
                <a:solidFill>
                  <a:srgbClr val="000000"/>
                </a:solidFill>
                <a:latin typeface="Corbel" panose="020B0503020204020204" pitchFamily="34" charset="0"/>
                <a:ea typeface="DejaVu Sans"/>
              </a:rPr>
              <a:t>and </a:t>
            </a:r>
            <a:r>
              <a:rPr lang="en-US" sz="1800" b="0" strike="noStrike" spc="-1" dirty="0">
                <a:solidFill>
                  <a:srgbClr val="C00000"/>
                </a:solidFill>
                <a:latin typeface="Corbel" panose="020B0503020204020204" pitchFamily="34" charset="0"/>
                <a:ea typeface="DejaVu Sans"/>
              </a:rPr>
              <a:t>QFT(2)</a:t>
            </a:r>
            <a:r>
              <a:rPr lang="en-US" sz="1800" b="0" strike="noStrike" spc="-1" dirty="0">
                <a:solidFill>
                  <a:srgbClr val="000000"/>
                </a:solidFill>
                <a:latin typeface="Corbel" panose="020B0503020204020204" pitchFamily="34" charset="0"/>
                <a:ea typeface="DejaVu Sans"/>
              </a:rPr>
              <a:t>, based on the Quantum Fourier Transform (QFT) are used to assess the performance of quantum computers in implementing the QFT and its inverse, with potential applications in quantum algorithms such as Shor's algorithm. </a:t>
            </a:r>
            <a:endParaRPr lang="en-IN" sz="1800" b="0" strike="noStrike" spc="-1" dirty="0">
              <a:latin typeface="Corbel" panose="020B0503020204020204" pitchFamily="34" charset="0"/>
            </a:endParaRPr>
          </a:p>
        </p:txBody>
      </p:sp>
      <p:sp>
        <p:nvSpPr>
          <p:cNvPr id="63" name="TextBox 5"/>
          <p:cNvSpPr/>
          <p:nvPr/>
        </p:nvSpPr>
        <p:spPr>
          <a:xfrm>
            <a:off x="1700640" y="2132640"/>
            <a:ext cx="10172160" cy="39865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2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QFT(1) Benchmark:</a:t>
            </a:r>
            <a:endParaRPr lang="en-IN" sz="2000" b="0" u="sng" strike="noStrike" spc="-1"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B5ED93-0974-9023-81DA-5FFB20AE80E4}"/>
                  </a:ext>
                </a:extLst>
              </p:cNvPr>
              <p:cNvSpPr txBox="1"/>
              <p:nvPr/>
            </p:nvSpPr>
            <p:spPr>
              <a:xfrm>
                <a:off x="1699439" y="2756739"/>
                <a:ext cx="10277407" cy="3416320"/>
              </a:xfrm>
              <a:prstGeom prst="rect">
                <a:avLst/>
              </a:prstGeom>
              <a:noFill/>
            </p:spPr>
            <p:txBody>
              <a:bodyPr wrap="square">
                <a:spAutoFit/>
              </a:bodyPr>
              <a:lstStyle/>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Initialization: </a:t>
                </a:r>
                <a:r>
                  <a:rPr lang="en-US" sz="1800" b="0" strike="noStrike" spc="-1" dirty="0">
                    <a:solidFill>
                      <a:srgbClr val="000000"/>
                    </a:solidFill>
                    <a:latin typeface="Corbel" panose="020B0503020204020204" pitchFamily="34" charset="0"/>
                    <a:ea typeface="DejaVu Sans"/>
                  </a:rPr>
                  <a:t>N qubits are initialized to encode a random integer x (e.g., x = 13).</a:t>
                </a:r>
                <a:endParaRPr lang="en-IN"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endParaRPr lang="en-IN" sz="1800" b="1" strike="noStrike" spc="-1" dirty="0">
                  <a:solidFill>
                    <a:srgbClr val="000000"/>
                  </a:solidFill>
                  <a:latin typeface="Corbel" panose="020B0503020204020204" pitchFamily="34" charset="0"/>
                  <a:ea typeface="DejaVu Sans"/>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QFT Circuit: </a:t>
                </a:r>
                <a:r>
                  <a:rPr lang="en-US" sz="1800" b="0" strike="noStrike" spc="-1" dirty="0">
                    <a:solidFill>
                      <a:srgbClr val="000000"/>
                    </a:solidFill>
                    <a:latin typeface="Corbel" panose="020B0503020204020204" pitchFamily="34" charset="0"/>
                    <a:ea typeface="DejaVu Sans"/>
                  </a:rPr>
                  <a:t>Utilizes Hadamard gates and controlled Z rotations to encode the input integer value into the Fourier basis.</a:t>
                </a:r>
                <a:endParaRPr lang="en-IN"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endParaRPr lang="en-IN" sz="1800" b="1" strike="noStrike" spc="-1" dirty="0">
                  <a:solidFill>
                    <a:srgbClr val="000000"/>
                  </a:solidFill>
                  <a:latin typeface="Corbel" panose="020B0503020204020204" pitchFamily="34" charset="0"/>
                  <a:ea typeface="DejaVu Sans"/>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Rotation Gates: </a:t>
                </a:r>
                <a:r>
                  <a:rPr lang="en-US" sz="1800" b="0" strike="noStrike" spc="-1" dirty="0">
                    <a:solidFill>
                      <a:srgbClr val="000000"/>
                    </a:solidFill>
                    <a:latin typeface="Corbel" panose="020B0503020204020204" pitchFamily="34" charset="0"/>
                    <a:ea typeface="DejaVu Sans"/>
                  </a:rPr>
                  <a:t>Simple rotation gates are applied to add 1 modulo </a:t>
                </a:r>
                <a14:m>
                  <m:oMath xmlns:m="http://schemas.openxmlformats.org/officeDocument/2006/math">
                    <m:sSup>
                      <m:sSupPr>
                        <m:ctrlPr>
                          <a:rPr lang="en-US" sz="1800" b="0" i="1" strike="noStrike" spc="-1" smtClean="0">
                            <a:solidFill>
                              <a:srgbClr val="000000"/>
                            </a:solidFill>
                            <a:latin typeface="Cambria Math" panose="02040503050406030204" pitchFamily="18" charset="0"/>
                            <a:ea typeface="DejaVu Sans"/>
                          </a:rPr>
                        </m:ctrlPr>
                      </m:sSupPr>
                      <m:e>
                        <m:r>
                          <a:rPr lang="en-IN" sz="1800" b="0" i="1" strike="noStrike" spc="-1" smtClean="0">
                            <a:solidFill>
                              <a:srgbClr val="000000"/>
                            </a:solidFill>
                            <a:latin typeface="Cambria Math" panose="02040503050406030204" pitchFamily="18" charset="0"/>
                            <a:ea typeface="DejaVu Sans"/>
                          </a:rPr>
                          <m:t>2</m:t>
                        </m:r>
                      </m:e>
                      <m:sup>
                        <m:r>
                          <a:rPr lang="en-IN" sz="1800" b="0" i="1" strike="noStrike" spc="-1" smtClean="0">
                            <a:solidFill>
                              <a:srgbClr val="000000"/>
                            </a:solidFill>
                            <a:latin typeface="Cambria Math" panose="02040503050406030204" pitchFamily="18" charset="0"/>
                            <a:ea typeface="DejaVu Sans"/>
                          </a:rPr>
                          <m:t>𝑛</m:t>
                        </m:r>
                      </m:sup>
                    </m:sSup>
                  </m:oMath>
                </a14:m>
                <a:r>
                  <a:rPr lang="en-US" sz="1800" b="0" strike="noStrike" spc="-1" dirty="0">
                    <a:solidFill>
                      <a:srgbClr val="000000"/>
                    </a:solidFill>
                    <a:latin typeface="Corbel" panose="020B0503020204020204" pitchFamily="34" charset="0"/>
                    <a:ea typeface="DejaVu Sans"/>
                  </a:rPr>
                  <a:t> in the Fourier basis to the input state. </a:t>
                </a:r>
                <a:r>
                  <a:rPr lang="en-US" sz="1400" b="0" i="1" strike="noStrike" spc="-1" dirty="0">
                    <a:solidFill>
                      <a:srgbClr val="000000"/>
                    </a:solidFill>
                    <a:latin typeface="Corbel" panose="020B0503020204020204" pitchFamily="34" charset="0"/>
                    <a:ea typeface="DejaVu Sans"/>
                  </a:rPr>
                  <a:t>(</a:t>
                </a:r>
                <a:r>
                  <a:rPr lang="en-US" sz="1400" b="1" i="1" strike="noStrike" spc="-1" dirty="0">
                    <a:solidFill>
                      <a:srgbClr val="000000"/>
                    </a:solidFill>
                    <a:latin typeface="Corbel" panose="020B0503020204020204" pitchFamily="34" charset="0"/>
                    <a:ea typeface="DejaVu Sans"/>
                  </a:rPr>
                  <a:t>Note:</a:t>
                </a:r>
                <a:r>
                  <a:rPr lang="en-US" sz="1400" b="0" i="1" strike="noStrike" spc="-1" dirty="0">
                    <a:solidFill>
                      <a:srgbClr val="000000"/>
                    </a:solidFill>
                    <a:latin typeface="Corbel" panose="020B0503020204020204" pitchFamily="34" charset="0"/>
                    <a:ea typeface="DejaVu Sans"/>
                  </a:rPr>
                  <a:t> </a:t>
                </a:r>
                <a:r>
                  <a:rPr lang="en-US" sz="1400" i="1" dirty="0">
                    <a:latin typeface="Corbel" panose="020B0503020204020204" pitchFamily="34" charset="0"/>
                  </a:rPr>
                  <a:t>This addition of </a:t>
                </a:r>
                <a:r>
                  <a:rPr lang="en-US" sz="1400" i="1" dirty="0">
                    <a:latin typeface="Aptos" panose="020B0004020202020204" pitchFamily="34" charset="0"/>
                  </a:rPr>
                  <a:t>1</a:t>
                </a:r>
                <a:r>
                  <a:rPr lang="en-US" sz="1400" i="1" dirty="0">
                    <a:latin typeface="Corbel" panose="020B0503020204020204" pitchFamily="34" charset="0"/>
                  </a:rPr>
                  <a:t> modulo </a:t>
                </a:r>
                <a14:m>
                  <m:oMath xmlns:m="http://schemas.openxmlformats.org/officeDocument/2006/math">
                    <m:sSup>
                      <m:sSupPr>
                        <m:ctrlPr>
                          <a:rPr lang="en-US" sz="1400" i="1" spc="-1">
                            <a:solidFill>
                              <a:srgbClr val="000000"/>
                            </a:solidFill>
                            <a:latin typeface="Cambria Math" panose="02040503050406030204" pitchFamily="18" charset="0"/>
                          </a:rPr>
                        </m:ctrlPr>
                      </m:sSupPr>
                      <m:e>
                        <m:r>
                          <a:rPr lang="en-IN" sz="1400" i="1" spc="-1">
                            <a:solidFill>
                              <a:srgbClr val="000000"/>
                            </a:solidFill>
                            <a:latin typeface="Cambria Math" panose="02040503050406030204" pitchFamily="18" charset="0"/>
                          </a:rPr>
                          <m:t>2</m:t>
                        </m:r>
                      </m:e>
                      <m:sup>
                        <m:r>
                          <a:rPr lang="en-IN" sz="1400" i="1" spc="-1">
                            <a:solidFill>
                              <a:srgbClr val="000000"/>
                            </a:solidFill>
                            <a:latin typeface="Cambria Math" panose="02040503050406030204" pitchFamily="18" charset="0"/>
                          </a:rPr>
                          <m:t>𝑛</m:t>
                        </m:r>
                      </m:sup>
                    </m:sSup>
                  </m:oMath>
                </a14:m>
                <a:r>
                  <a:rPr lang="en-US" sz="1400" i="1" dirty="0">
                    <a:latin typeface="Corbel" panose="020B0503020204020204" pitchFamily="34" charset="0"/>
                  </a:rPr>
                  <a:t> introduces a specific phase shift to the state, effectively incrementing the encoded integer by 1</a:t>
                </a:r>
                <a:r>
                  <a:rPr lang="en-US" sz="1400" b="0" i="1" strike="noStrike" spc="-1" dirty="0">
                    <a:solidFill>
                      <a:srgbClr val="000000"/>
                    </a:solidFill>
                    <a:latin typeface="Corbel" panose="020B0503020204020204" pitchFamily="34" charset="0"/>
                    <a:ea typeface="DejaVu Sans"/>
                  </a:rPr>
                  <a:t>)</a:t>
                </a:r>
                <a:endParaRPr lang="en-IN" sz="1400" i="1"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endParaRPr lang="en-IN" sz="1800" b="1" strike="noStrike" spc="-1" dirty="0">
                  <a:solidFill>
                    <a:srgbClr val="000000"/>
                  </a:solidFill>
                  <a:latin typeface="Corbel" panose="020B0503020204020204" pitchFamily="34" charset="0"/>
                  <a:ea typeface="DejaVu Sans"/>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 Inverse QFT Circuit: </a:t>
                </a:r>
                <a:r>
                  <a:rPr lang="en-US" sz="1800" b="0" strike="noStrike" spc="-1" dirty="0">
                    <a:solidFill>
                      <a:srgbClr val="000000"/>
                    </a:solidFill>
                    <a:latin typeface="Corbel" panose="020B0503020204020204" pitchFamily="34" charset="0"/>
                    <a:ea typeface="DejaVu Sans"/>
                  </a:rPr>
                  <a:t>Implements the standard circuit for the inverse QFT, converting the Fourier basis state back into the computational basis.</a:t>
                </a: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Measurement: </a:t>
                </a:r>
                <a:r>
                  <a:rPr lang="en-US" sz="1800" b="0" strike="noStrike" spc="-1" dirty="0">
                    <a:solidFill>
                      <a:srgbClr val="000000"/>
                    </a:solidFill>
                    <a:latin typeface="Corbel" panose="020B0503020204020204" pitchFamily="34" charset="0"/>
                    <a:ea typeface="DejaVu Sans"/>
                  </a:rPr>
                  <a:t>All qubits are measured, resulting in a bit string representing </a:t>
                </a:r>
                <a:r>
                  <a:rPr lang="en-US" sz="1800" b="0" i="1" strike="noStrike" spc="-1" dirty="0">
                    <a:solidFill>
                      <a:srgbClr val="000000"/>
                    </a:solidFill>
                    <a:latin typeface="Corbel" panose="020B0503020204020204" pitchFamily="34" charset="0"/>
                    <a:ea typeface="DejaVu Sans"/>
                  </a:rPr>
                  <a:t>x</a:t>
                </a:r>
                <a:r>
                  <a:rPr lang="en-US" sz="1800" b="0" strike="noStrike" spc="-1" dirty="0">
                    <a:solidFill>
                      <a:srgbClr val="000000"/>
                    </a:solidFill>
                    <a:latin typeface="Corbel" panose="020B0503020204020204" pitchFamily="34" charset="0"/>
                    <a:ea typeface="DejaVu Sans"/>
                  </a:rPr>
                  <a:t>+1 mod </a:t>
                </a:r>
                <a14:m>
                  <m:oMath xmlns:m="http://schemas.openxmlformats.org/officeDocument/2006/math">
                    <m:sSup>
                      <m:sSupPr>
                        <m:ctrlPr>
                          <a:rPr lang="en-US" sz="1800" b="0" i="1" strike="noStrike" spc="-1" smtClean="0">
                            <a:solidFill>
                              <a:srgbClr val="000000"/>
                            </a:solidFill>
                            <a:latin typeface="Cambria Math" panose="02040503050406030204" pitchFamily="18" charset="0"/>
                            <a:ea typeface="DejaVu Sans"/>
                          </a:rPr>
                        </m:ctrlPr>
                      </m:sSupPr>
                      <m:e>
                        <m:r>
                          <a:rPr lang="en-IN" sz="1800" b="0" i="1" strike="noStrike" spc="-1" smtClean="0">
                            <a:solidFill>
                              <a:srgbClr val="000000"/>
                            </a:solidFill>
                            <a:latin typeface="Cambria Math" panose="02040503050406030204" pitchFamily="18" charset="0"/>
                            <a:ea typeface="DejaVu Sans"/>
                          </a:rPr>
                          <m:t>2</m:t>
                        </m:r>
                      </m:e>
                      <m:sup>
                        <m:r>
                          <a:rPr lang="en-IN" sz="1800" b="0" i="1" strike="noStrike" spc="-1" smtClean="0">
                            <a:solidFill>
                              <a:srgbClr val="000000"/>
                            </a:solidFill>
                            <a:latin typeface="Cambria Math" panose="02040503050406030204" pitchFamily="18" charset="0"/>
                            <a:ea typeface="DejaVu Sans"/>
                          </a:rPr>
                          <m:t>𝑛</m:t>
                        </m:r>
                      </m:sup>
                    </m:sSup>
                  </m:oMath>
                </a14:m>
                <a:r>
                  <a:rPr lang="en-US" sz="1800" b="0" strike="noStrike" spc="-1" dirty="0">
                    <a:solidFill>
                      <a:srgbClr val="000000"/>
                    </a:solidFill>
                    <a:latin typeface="Corbel" panose="020B0503020204020204" pitchFamily="34" charset="0"/>
                    <a:ea typeface="DejaVu Sans"/>
                  </a:rPr>
                  <a:t> .</a:t>
                </a:r>
                <a:endParaRPr lang="en-IN" sz="1800" b="0" strike="noStrike" spc="-1"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63B5ED93-0974-9023-81DA-5FFB20AE80E4}"/>
                  </a:ext>
                </a:extLst>
              </p:cNvPr>
              <p:cNvSpPr txBox="1">
                <a:spLocks noRot="1" noChangeAspect="1" noMove="1" noResize="1" noEditPoints="1" noAdjustHandles="1" noChangeArrowheads="1" noChangeShapeType="1" noTextEdit="1"/>
              </p:cNvSpPr>
              <p:nvPr/>
            </p:nvSpPr>
            <p:spPr>
              <a:xfrm>
                <a:off x="1699439" y="2756739"/>
                <a:ext cx="10277407" cy="3416320"/>
              </a:xfrm>
              <a:prstGeom prst="rect">
                <a:avLst/>
              </a:prstGeom>
              <a:blipFill>
                <a:blip r:embed="rId2"/>
                <a:stretch>
                  <a:fillRect l="-415" t="-891" r="-474" b="-1783"/>
                </a:stretch>
              </a:blipFill>
            </p:spPr>
            <p:txBody>
              <a:bodyPr/>
              <a:lstStyle/>
              <a:p>
                <a:r>
                  <a:rPr lang="en-IN">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7"/>
          <p:cNvSpPr/>
          <p:nvPr/>
        </p:nvSpPr>
        <p:spPr>
          <a:xfrm>
            <a:off x="1783958" y="3774259"/>
            <a:ext cx="10256469" cy="313786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lgn="just">
              <a:lnSpc>
                <a:spcPct val="100000"/>
              </a:lnSpc>
              <a:buFont typeface="Arial" panose="020B0604020202020204" pitchFamily="34" charset="0"/>
              <a:buChar char="•"/>
            </a:pPr>
            <a:r>
              <a:rPr lang="en-US" sz="1800" b="0" strike="noStrike" spc="-1" dirty="0">
                <a:solidFill>
                  <a:srgbClr val="000000"/>
                </a:solidFill>
                <a:latin typeface="Corbel" panose="020B0503020204020204" pitchFamily="34" charset="0"/>
                <a:ea typeface="DejaVu Sans"/>
              </a:rPr>
              <a:t>This benchmark acts as a form of </a:t>
            </a:r>
            <a:r>
              <a:rPr lang="en-US" sz="1800" b="0" strike="noStrike" spc="-1" dirty="0">
                <a:solidFill>
                  <a:srgbClr val="00B050"/>
                </a:solidFill>
                <a:latin typeface="Corbel" panose="020B0503020204020204" pitchFamily="34" charset="0"/>
                <a:ea typeface="DejaVu Sans"/>
              </a:rPr>
              <a:t>Loschmidt echo </a:t>
            </a:r>
            <a:r>
              <a:rPr lang="en-US" sz="1800" b="0" strike="noStrike" spc="-1" dirty="0">
                <a:solidFill>
                  <a:srgbClr val="000000"/>
                </a:solidFill>
                <a:latin typeface="Corbel" panose="020B0503020204020204" pitchFamily="34" charset="0"/>
                <a:ea typeface="DejaVu Sans"/>
              </a:rPr>
              <a:t>or a mirror circuit, where the QFT is undone by the subsequent inverse QFT.</a:t>
            </a:r>
          </a:p>
          <a:p>
            <a:pPr marL="285750" indent="-285750" algn="just">
              <a:lnSpc>
                <a:spcPct val="100000"/>
              </a:lnSpc>
              <a:buFont typeface="Arial" panose="020B0604020202020204" pitchFamily="34" charset="0"/>
              <a:buChar char="•"/>
            </a:pPr>
            <a:endParaRPr lang="en-US" spc="-1" dirty="0">
              <a:solidFill>
                <a:srgbClr val="000000"/>
              </a:solidFill>
              <a:latin typeface="Corbel" panose="020B0503020204020204" pitchFamily="34" charset="0"/>
              <a:ea typeface="DejaVu Sans"/>
            </a:endParaRPr>
          </a:p>
          <a:p>
            <a:pPr marL="285750" indent="-285750" algn="just">
              <a:lnSpc>
                <a:spcPct val="100000"/>
              </a:lnSpc>
              <a:buFont typeface="Arial" panose="020B0604020202020204" pitchFamily="34" charset="0"/>
              <a:buChar char="•"/>
            </a:pPr>
            <a:r>
              <a:rPr lang="en-US" b="0" i="0" dirty="0">
                <a:effectLst/>
                <a:latin typeface="Corbel" panose="020B0503020204020204" pitchFamily="34" charset="0"/>
              </a:rPr>
              <a:t>The inclusion of the +1 operation prevents easy compilation down to an identity and adds sensitivity to errors. A randomly selected operation may be included in the future for better error sensitivity.</a:t>
            </a:r>
          </a:p>
          <a:p>
            <a:pPr marL="285750" indent="-285750" algn="just">
              <a:lnSpc>
                <a:spcPct val="100000"/>
              </a:lnSpc>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b="1" i="0" dirty="0">
                <a:effectLst/>
                <a:latin typeface="Söhne"/>
              </a:rPr>
              <a:t>Not</a:t>
            </a:r>
            <a:r>
              <a:rPr lang="en-US" b="1" dirty="0">
                <a:effectLst/>
                <a:latin typeface="Söhne"/>
              </a:rPr>
              <a:t>e:</a:t>
            </a:r>
            <a:r>
              <a:rPr lang="en-US" b="0" dirty="0">
                <a:effectLst/>
                <a:latin typeface="Söhne"/>
              </a:rPr>
              <a:t> </a:t>
            </a:r>
            <a:r>
              <a:rPr lang="en-US" b="0" i="1" dirty="0">
                <a:effectLst/>
                <a:latin typeface="Söhne"/>
              </a:rPr>
              <a:t>The </a:t>
            </a:r>
            <a:r>
              <a:rPr lang="en-US" b="0" i="1" dirty="0">
                <a:solidFill>
                  <a:srgbClr val="00B050"/>
                </a:solidFill>
                <a:effectLst/>
                <a:latin typeface="Söhne"/>
              </a:rPr>
              <a:t>Loschmidt echo </a:t>
            </a:r>
            <a:r>
              <a:rPr lang="en-US" b="0" i="1" dirty="0">
                <a:effectLst/>
                <a:latin typeface="Söhne"/>
              </a:rPr>
              <a:t>is a concept from quantum physics that measures the sensitivity of a quantum system to perturbations or disturbances. In the QFT(1) benchmark, the </a:t>
            </a:r>
            <a:r>
              <a:rPr lang="en-US" b="0" i="1" dirty="0">
                <a:solidFill>
                  <a:srgbClr val="00B050"/>
                </a:solidFill>
                <a:effectLst/>
                <a:latin typeface="Söhne"/>
              </a:rPr>
              <a:t>Loschmidt echo</a:t>
            </a:r>
            <a:r>
              <a:rPr lang="en-US" b="0" i="1" dirty="0">
                <a:effectLst/>
                <a:latin typeface="Söhne"/>
              </a:rPr>
              <a:t> is analogously described as a type of mirror circuit. The standard Quantum Fourier Transform (QFT) circuit is followed by its inverse, effectively undoing the transformation.</a:t>
            </a:r>
            <a:endParaRPr lang="en-IN" i="1" dirty="0"/>
          </a:p>
          <a:p>
            <a:pPr marL="285750" indent="-285750" algn="just">
              <a:lnSpc>
                <a:spcPct val="100000"/>
              </a:lnSpc>
              <a:buFont typeface="Arial" panose="020B0604020202020204" pitchFamily="34" charset="0"/>
              <a:buChar char="•"/>
            </a:pPr>
            <a:endParaRPr lang="en-US" b="0" i="0" dirty="0">
              <a:effectLst/>
              <a:latin typeface="Corbel" panose="020B0503020204020204" pitchFamily="34" charset="0"/>
            </a:endParaRPr>
          </a:p>
        </p:txBody>
      </p:sp>
      <p:pic>
        <p:nvPicPr>
          <p:cNvPr id="2" name="Picture 7">
            <a:extLst>
              <a:ext uri="{FF2B5EF4-FFF2-40B4-BE49-F238E27FC236}">
                <a16:creationId xmlns:a16="http://schemas.microsoft.com/office/drawing/2014/main" id="{83C8D8F9-98A3-1ABC-5F2D-39AFED03F6CB}"/>
              </a:ext>
            </a:extLst>
          </p:cNvPr>
          <p:cNvPicPr/>
          <p:nvPr/>
        </p:nvPicPr>
        <p:blipFill>
          <a:blip r:embed="rId2"/>
          <a:stretch/>
        </p:blipFill>
        <p:spPr>
          <a:xfrm>
            <a:off x="2869095" y="555812"/>
            <a:ext cx="8086193" cy="2575699"/>
          </a:xfrm>
          <a:prstGeom prst="rect">
            <a:avLst/>
          </a:prstGeom>
          <a:ln w="0">
            <a:noFill/>
          </a:ln>
        </p:spPr>
      </p:pic>
      <p:sp>
        <p:nvSpPr>
          <p:cNvPr id="3" name="TextBox 9">
            <a:extLst>
              <a:ext uri="{FF2B5EF4-FFF2-40B4-BE49-F238E27FC236}">
                <a16:creationId xmlns:a16="http://schemas.microsoft.com/office/drawing/2014/main" id="{10929599-7610-A874-3A03-2C599267F46F}"/>
              </a:ext>
            </a:extLst>
          </p:cNvPr>
          <p:cNvSpPr/>
          <p:nvPr/>
        </p:nvSpPr>
        <p:spPr>
          <a:xfrm>
            <a:off x="1783958" y="3223134"/>
            <a:ext cx="1007280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US" sz="1800" b="1" strike="noStrike" spc="-1" dirty="0">
                <a:solidFill>
                  <a:srgbClr val="000000"/>
                </a:solidFill>
                <a:latin typeface="Corbel"/>
                <a:ea typeface="DejaVu Sans"/>
              </a:rPr>
              <a:t>Figure:</a:t>
            </a:r>
            <a:r>
              <a:rPr lang="en-US" sz="1800" b="0" strike="noStrike" spc="-1" dirty="0">
                <a:solidFill>
                  <a:srgbClr val="000000"/>
                </a:solidFill>
                <a:latin typeface="Corbel"/>
                <a:ea typeface="DejaVu Sans"/>
              </a:rPr>
              <a:t> </a:t>
            </a:r>
            <a:r>
              <a:rPr lang="en-US" sz="1800" b="0" i="1" strike="noStrike" spc="-1" dirty="0">
                <a:solidFill>
                  <a:srgbClr val="000000"/>
                </a:solidFill>
                <a:latin typeface="Corbel"/>
                <a:ea typeface="DejaVu Sans"/>
              </a:rPr>
              <a:t>An example of the circuits used in the QFT(1) benchmark</a:t>
            </a:r>
            <a:endParaRPr lang="en-IN" sz="1800" b="0" strike="noStrike" spc="-1" dirty="0">
              <a:latin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11"/>
          <p:cNvSpPr/>
          <p:nvPr/>
        </p:nvSpPr>
        <p:spPr>
          <a:xfrm>
            <a:off x="3256547" y="4056903"/>
            <a:ext cx="6320589"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US" sz="1800" b="1" strike="noStrike" spc="-1" dirty="0">
                <a:solidFill>
                  <a:srgbClr val="000000"/>
                </a:solidFill>
                <a:latin typeface="Corbel"/>
                <a:ea typeface="DejaVu Sans"/>
              </a:rPr>
              <a:t>Figure:</a:t>
            </a:r>
            <a:r>
              <a:rPr lang="en-US" sz="1800" b="0" strike="noStrike" spc="-1" dirty="0">
                <a:solidFill>
                  <a:srgbClr val="000000"/>
                </a:solidFill>
                <a:latin typeface="Corbel"/>
                <a:ea typeface="DejaVu Sans"/>
              </a:rPr>
              <a:t> </a:t>
            </a:r>
            <a:r>
              <a:rPr lang="en-US" sz="1800" b="0" i="1" strike="noStrike" spc="-1" dirty="0">
                <a:solidFill>
                  <a:srgbClr val="000000"/>
                </a:solidFill>
                <a:latin typeface="Corbel"/>
                <a:ea typeface="DejaVu Sans"/>
              </a:rPr>
              <a:t>The standard circuit that implements the n = 4 qubit QFT. </a:t>
            </a:r>
            <a:endParaRPr lang="en-IN" sz="1800" b="0" strike="noStrike" spc="-1" dirty="0">
              <a:latin typeface="Arial"/>
            </a:endParaRPr>
          </a:p>
        </p:txBody>
      </p:sp>
      <p:pic>
        <p:nvPicPr>
          <p:cNvPr id="68" name="Picture 6"/>
          <p:cNvPicPr/>
          <p:nvPr/>
        </p:nvPicPr>
        <p:blipFill>
          <a:blip r:embed="rId2"/>
          <a:stretch/>
        </p:blipFill>
        <p:spPr>
          <a:xfrm>
            <a:off x="3256548" y="636493"/>
            <a:ext cx="6320590" cy="3420409"/>
          </a:xfrm>
          <a:prstGeom prst="rect">
            <a:avLst/>
          </a:prstGeom>
          <a:ln w="0">
            <a:noFill/>
          </a:ln>
        </p:spPr>
      </p:pic>
      <p:sp>
        <p:nvSpPr>
          <p:cNvPr id="3" name="TextBox 2">
            <a:extLst>
              <a:ext uri="{FF2B5EF4-FFF2-40B4-BE49-F238E27FC236}">
                <a16:creationId xmlns:a16="http://schemas.microsoft.com/office/drawing/2014/main" id="{FCCF211B-9950-4639-2823-5DEC1D5B257F}"/>
              </a:ext>
            </a:extLst>
          </p:cNvPr>
          <p:cNvSpPr txBox="1"/>
          <p:nvPr/>
        </p:nvSpPr>
        <p:spPr>
          <a:xfrm>
            <a:off x="2133601" y="4665413"/>
            <a:ext cx="9689430" cy="1200329"/>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US" dirty="0">
                <a:latin typeface="Corbel" panose="020B0503020204020204" pitchFamily="34" charset="0"/>
              </a:rPr>
              <a:t>The inverse QFT sub-circuit is a mirror image of the QFT circuit (with gates replaced with their inverses, meaning that the rotation angles are negated and the Hadamard gates are unchanged).</a:t>
            </a:r>
          </a:p>
          <a:p>
            <a:pPr marL="285750" indent="-285750" algn="just">
              <a:lnSpc>
                <a:spcPct val="100000"/>
              </a:lnSpc>
              <a:buFont typeface="Arial" panose="020B0604020202020204" pitchFamily="34" charset="0"/>
              <a:buChar char="•"/>
            </a:pPr>
            <a:endParaRPr lang="en-US" dirty="0">
              <a:latin typeface="Corbel" panose="020B0503020204020204" pitchFamily="34" charset="0"/>
            </a:endParaRPr>
          </a:p>
          <a:p>
            <a:pPr marL="285750" indent="-285750" algn="just">
              <a:lnSpc>
                <a:spcPct val="100000"/>
              </a:lnSpc>
              <a:buFont typeface="Arial" panose="020B0604020202020204" pitchFamily="34" charset="0"/>
              <a:buChar char="•"/>
            </a:pPr>
            <a:r>
              <a:rPr lang="en-US" b="0" i="0" dirty="0">
                <a:effectLst/>
                <a:latin typeface="Corbel" panose="020B0503020204020204" pitchFamily="34" charset="0"/>
              </a:rPr>
              <a:t>The QFT implementation does not use SWAP gates, effectively reversing the order of the qubits.</a:t>
            </a:r>
            <a:endParaRPr lang="en-IN" sz="1800" b="0" strike="noStrike" spc="-1" dirty="0">
              <a:latin typeface="Corbel" panose="020B0503020204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4"/>
          <p:cNvSpPr/>
          <p:nvPr/>
        </p:nvSpPr>
        <p:spPr>
          <a:xfrm>
            <a:off x="1670020" y="408872"/>
            <a:ext cx="10215538" cy="206064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2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QFT(2) Benchmark:</a:t>
            </a:r>
            <a:endParaRPr lang="en-IN" sz="2000" b="0" u="sng" strike="noStrike" spc="-1" dirty="0">
              <a:latin typeface="Amiri" panose="00000500000000000000" pitchFamily="2" charset="-78"/>
              <a:ea typeface="Amiri" panose="00000500000000000000" pitchFamily="2" charset="-78"/>
              <a:cs typeface="Amiri" panose="00000500000000000000" pitchFamily="2" charset="-78"/>
            </a:endParaRPr>
          </a:p>
          <a:p>
            <a:pPr algn="just">
              <a:lnSpc>
                <a:spcPct val="100000"/>
              </a:lnSpc>
              <a:buNone/>
            </a:pPr>
            <a:endParaRPr lang="en-IN" sz="1800" b="0" strike="noStrike"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Inverse QFT Circuit Only: </a:t>
            </a:r>
            <a:r>
              <a:rPr lang="en-US" sz="1800" b="0" strike="noStrike" spc="-1" dirty="0">
                <a:solidFill>
                  <a:srgbClr val="000000"/>
                </a:solidFill>
                <a:latin typeface="Corbel" panose="020B0503020204020204" pitchFamily="34" charset="0"/>
                <a:ea typeface="DejaVu Sans"/>
              </a:rPr>
              <a:t>Executes only the standard circuit for the inverse QFT.</a:t>
            </a: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endParaRPr lang="en-IN" sz="1800" b="0" strike="noStrike"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Fourier Basis State Preparation:</a:t>
            </a:r>
            <a:r>
              <a:rPr lang="en-US" sz="1800" b="0" strike="noStrike" spc="-1" dirty="0">
                <a:solidFill>
                  <a:srgbClr val="000000"/>
                </a:solidFill>
                <a:latin typeface="Corbel" panose="020B0503020204020204" pitchFamily="34" charset="0"/>
                <a:ea typeface="DejaVu Sans"/>
              </a:rPr>
              <a:t> The inverse QFT operates on a quantum state prepared in a Fourier basis state.</a:t>
            </a: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endParaRPr lang="en-IN" sz="1800" b="0" strike="noStrike" spc="-1" dirty="0">
              <a:latin typeface="Corbel" panose="020B0503020204020204" pitchFamily="34" charset="0"/>
            </a:endParaRPr>
          </a:p>
        </p:txBody>
      </p:sp>
      <p:pic>
        <p:nvPicPr>
          <p:cNvPr id="3" name="Picture 2">
            <a:extLst>
              <a:ext uri="{FF2B5EF4-FFF2-40B4-BE49-F238E27FC236}">
                <a16:creationId xmlns:a16="http://schemas.microsoft.com/office/drawing/2014/main" id="{F91DB07A-BE39-3117-35C5-629182924B62}"/>
              </a:ext>
            </a:extLst>
          </p:cNvPr>
          <p:cNvPicPr/>
          <p:nvPr/>
        </p:nvPicPr>
        <p:blipFill>
          <a:blip r:embed="rId2"/>
          <a:srcRect l="2570" t="6185" r="2277" b="7943"/>
          <a:stretch/>
        </p:blipFill>
        <p:spPr>
          <a:xfrm>
            <a:off x="2598821" y="2598821"/>
            <a:ext cx="8775031" cy="3240504"/>
          </a:xfrm>
          <a:prstGeom prst="rect">
            <a:avLst/>
          </a:prstGeom>
          <a:ln w="0">
            <a:noFill/>
          </a:ln>
        </p:spPr>
      </p:pic>
      <p:sp>
        <p:nvSpPr>
          <p:cNvPr id="4" name="TextBox 15">
            <a:extLst>
              <a:ext uri="{FF2B5EF4-FFF2-40B4-BE49-F238E27FC236}">
                <a16:creationId xmlns:a16="http://schemas.microsoft.com/office/drawing/2014/main" id="{0A819D32-9D3D-86E9-9DE4-EBB133D323F1}"/>
              </a:ext>
            </a:extLst>
          </p:cNvPr>
          <p:cNvSpPr/>
          <p:nvPr/>
        </p:nvSpPr>
        <p:spPr>
          <a:xfrm>
            <a:off x="2598821" y="6097925"/>
            <a:ext cx="8775031" cy="6390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1800" b="1" strike="noStrike" spc="-1" dirty="0">
                <a:solidFill>
                  <a:srgbClr val="000000"/>
                </a:solidFill>
                <a:latin typeface="Corbel"/>
                <a:ea typeface="DejaVu Sans"/>
              </a:rPr>
              <a:t>Figure: </a:t>
            </a:r>
            <a:r>
              <a:rPr lang="en-US" sz="1800" b="0" i="1" strike="noStrike" spc="-1" dirty="0">
                <a:solidFill>
                  <a:srgbClr val="000000"/>
                </a:solidFill>
                <a:latin typeface="Söhne"/>
                <a:ea typeface="DejaVu Sans"/>
              </a:rPr>
              <a:t>Demonstrates the circuit for encoding the integer value 6 in the Fourier basis for the QFT(2) benchmark.</a:t>
            </a:r>
            <a:endParaRPr lang="en-IN" sz="1800" b="0" strike="noStrike" spc="-1" dirty="0">
              <a:latin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369E1-077E-C8C8-F5FD-81C3CB6DA359}"/>
              </a:ext>
            </a:extLst>
          </p:cNvPr>
          <p:cNvSpPr txBox="1"/>
          <p:nvPr/>
        </p:nvSpPr>
        <p:spPr>
          <a:xfrm>
            <a:off x="1732548" y="714232"/>
            <a:ext cx="10154652" cy="3970318"/>
          </a:xfrm>
          <a:prstGeom prst="rect">
            <a:avLst/>
          </a:prstGeom>
          <a:noFill/>
        </p:spPr>
        <p:txBody>
          <a:bodyPr wrap="square">
            <a:spAutoFit/>
          </a:bodyPr>
          <a:lstStyle/>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State Preparation Method: </a:t>
            </a:r>
            <a:r>
              <a:rPr lang="en-US" sz="1800" b="0" strike="noStrike" spc="-1" dirty="0">
                <a:solidFill>
                  <a:srgbClr val="000000"/>
                </a:solidFill>
                <a:latin typeface="Corbel" panose="020B0503020204020204" pitchFamily="34" charset="0"/>
                <a:ea typeface="DejaVu Sans"/>
              </a:rPr>
              <a:t>Uses a set of one-qubit gates (Hadamard gates and Z rotations) to encode a specific integer value x in the Fourier basis.</a:t>
            </a: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endParaRPr lang="en-IN" sz="1800" b="0" strike="noStrike"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Measurement: </a:t>
            </a:r>
            <a:r>
              <a:rPr lang="en-US" sz="1800" b="0" strike="noStrike" spc="-1" dirty="0">
                <a:solidFill>
                  <a:srgbClr val="000000"/>
                </a:solidFill>
                <a:latin typeface="Corbel" panose="020B0503020204020204" pitchFamily="34" charset="0"/>
                <a:ea typeface="DejaVu Sans"/>
              </a:rPr>
              <a:t>If there are no errors, the measurement result should be the bit string encoding </a:t>
            </a:r>
            <a:r>
              <a:rPr lang="en-US" sz="1800" b="0" i="1" strike="noStrike" spc="-1" dirty="0">
                <a:solidFill>
                  <a:srgbClr val="000000"/>
                </a:solidFill>
                <a:latin typeface="Corbel" panose="020B0503020204020204" pitchFamily="34" charset="0"/>
                <a:ea typeface="DejaVu Sans"/>
              </a:rPr>
              <a:t>x</a:t>
            </a:r>
            <a:r>
              <a:rPr lang="en-US" sz="1800" b="0" strike="noStrike" spc="-1" dirty="0">
                <a:solidFill>
                  <a:srgbClr val="000000"/>
                </a:solidFill>
                <a:latin typeface="Corbel" panose="020B0503020204020204" pitchFamily="34" charset="0"/>
                <a:ea typeface="DejaVu Sans"/>
              </a:rPr>
              <a:t>.</a:t>
            </a:r>
            <a:endParaRPr lang="en-IN" sz="1800" b="0" strike="noStrike" spc="-1" dirty="0">
              <a:latin typeface="Corbel" panose="020B0503020204020204" pitchFamily="34" charset="0"/>
            </a:endParaRPr>
          </a:p>
          <a:p>
            <a:pPr marL="285750" indent="-285750" algn="just">
              <a:lnSpc>
                <a:spcPct val="100000"/>
              </a:lnSpc>
              <a:buFont typeface="Arial" panose="020B0604020202020204" pitchFamily="34" charset="0"/>
              <a:buChar char="•"/>
            </a:pPr>
            <a:endParaRPr lang="en-IN" sz="1800" b="0" strike="noStrike" spc="-1"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r>
              <a:rPr lang="en-US" sz="1800" b="1" strike="noStrike" spc="-1" dirty="0">
                <a:solidFill>
                  <a:srgbClr val="000000"/>
                </a:solidFill>
                <a:latin typeface="Corbel" panose="020B0503020204020204" pitchFamily="34" charset="0"/>
                <a:ea typeface="DejaVu Sans"/>
              </a:rPr>
              <a:t>Circuit Depth: </a:t>
            </a:r>
            <a:r>
              <a:rPr lang="en-US" dirty="0">
                <a:latin typeface="Corbel" panose="020B0503020204020204" pitchFamily="34" charset="0"/>
              </a:rPr>
              <a:t>The circuits of the QFT(2) benchmark are similar to the second half of circuits of the QFT(1) benchmark, </a:t>
            </a:r>
            <a:r>
              <a:rPr lang="en-US" spc="-1" dirty="0">
                <a:solidFill>
                  <a:srgbClr val="000000"/>
                </a:solidFill>
                <a:latin typeface="Corbel" panose="020B0503020204020204" pitchFamily="34" charset="0"/>
                <a:ea typeface="DejaVu Sans"/>
              </a:rPr>
              <a:t>so t</a:t>
            </a:r>
            <a:r>
              <a:rPr lang="en-US" sz="1800" b="0" strike="noStrike" spc="-1" dirty="0">
                <a:solidFill>
                  <a:srgbClr val="000000"/>
                </a:solidFill>
                <a:latin typeface="Corbel" panose="020B0503020204020204" pitchFamily="34" charset="0"/>
                <a:ea typeface="DejaVu Sans"/>
              </a:rPr>
              <a:t>he circuit depth in QFT(2) is approximately half that in QFT(1) for fixed </a:t>
            </a:r>
            <a:r>
              <a:rPr lang="en-US" sz="1800" b="0" i="1" strike="noStrike" spc="-1" dirty="0">
                <a:solidFill>
                  <a:srgbClr val="000000"/>
                </a:solidFill>
                <a:latin typeface="Corbel" panose="020B0503020204020204" pitchFamily="34" charset="0"/>
                <a:ea typeface="DejaVu Sans"/>
              </a:rPr>
              <a:t>n</a:t>
            </a:r>
            <a:r>
              <a:rPr lang="en-US" sz="1800" b="0" strike="noStrike" spc="-1" dirty="0">
                <a:solidFill>
                  <a:srgbClr val="000000"/>
                </a:solidFill>
                <a:latin typeface="Corbel" panose="020B0503020204020204" pitchFamily="34" charset="0"/>
                <a:ea typeface="DejaVu Sans"/>
              </a:rPr>
              <a:t>.</a:t>
            </a:r>
          </a:p>
          <a:p>
            <a:pPr marL="285750" indent="-285750" algn="just">
              <a:lnSpc>
                <a:spcPct val="100000"/>
              </a:lnSpc>
              <a:buClr>
                <a:srgbClr val="000000"/>
              </a:buClr>
              <a:buFont typeface="Arial" panose="020B0604020202020204" pitchFamily="34" charset="0"/>
              <a:buChar char="•"/>
            </a:pPr>
            <a:endParaRPr lang="en-US" spc="-1" dirty="0">
              <a:solidFill>
                <a:srgbClr val="000000"/>
              </a:solidFill>
              <a:latin typeface="Corbel" panose="020B0503020204020204" pitchFamily="34" charset="0"/>
              <a:ea typeface="DejaVu Sans"/>
            </a:endParaRPr>
          </a:p>
          <a:p>
            <a:pPr marL="285750" indent="-285750" algn="just">
              <a:buClr>
                <a:srgbClr val="000000"/>
              </a:buClr>
              <a:buFont typeface="Arial" panose="020B0604020202020204" pitchFamily="34" charset="0"/>
              <a:buChar char="•"/>
            </a:pPr>
            <a:r>
              <a:rPr lang="en-US" b="0" i="0" dirty="0">
                <a:effectLst/>
                <a:latin typeface="Corbel" panose="020B0503020204020204" pitchFamily="34" charset="0"/>
              </a:rPr>
              <a:t>A noteworthy consequence is that QFT(1) and QFT(2)</a:t>
            </a:r>
            <a:r>
              <a:rPr lang="en-US" dirty="0">
                <a:latin typeface="Corbel" panose="020B0503020204020204" pitchFamily="34" charset="0"/>
              </a:rPr>
              <a:t> </a:t>
            </a:r>
            <a:r>
              <a:rPr lang="en-US" b="0" i="0" dirty="0">
                <a:effectLst/>
                <a:latin typeface="Corbel" panose="020B0503020204020204" pitchFamily="34" charset="0"/>
              </a:rPr>
              <a:t>benchmarks can be used for </a:t>
            </a:r>
            <a:r>
              <a:rPr lang="en-US" b="0" i="0" dirty="0">
                <a:solidFill>
                  <a:srgbClr val="C00000"/>
                </a:solidFill>
                <a:effectLst/>
                <a:latin typeface="Corbel" panose="020B0503020204020204" pitchFamily="34" charset="0"/>
              </a:rPr>
              <a:t>cross-validation </a:t>
            </a:r>
            <a:r>
              <a:rPr lang="en-US" b="0" i="0" dirty="0">
                <a:solidFill>
                  <a:srgbClr val="00B050"/>
                </a:solidFill>
                <a:effectLst/>
                <a:latin typeface="Corbel" panose="020B0503020204020204" pitchFamily="34" charset="0"/>
              </a:rPr>
              <a:t>(</a:t>
            </a:r>
            <a:r>
              <a:rPr lang="en-US" b="0" i="0" dirty="0">
                <a:solidFill>
                  <a:srgbClr val="00B050"/>
                </a:solidFill>
                <a:effectLst/>
                <a:latin typeface="Söhne"/>
              </a:rPr>
              <a:t>to validate and corroborate the results obtained from each other</a:t>
            </a:r>
            <a:r>
              <a:rPr lang="en-US" b="0" i="0" dirty="0">
                <a:solidFill>
                  <a:srgbClr val="00B050"/>
                </a:solidFill>
                <a:effectLst/>
                <a:latin typeface="Corbel" panose="020B0503020204020204" pitchFamily="34" charset="0"/>
              </a:rPr>
              <a:t>). </a:t>
            </a:r>
            <a:r>
              <a:rPr lang="en-US" b="0" i="0" dirty="0">
                <a:effectLst/>
                <a:latin typeface="Corbel" panose="020B0503020204020204" pitchFamily="34" charset="0"/>
              </a:rPr>
              <a:t>If both benchmarks effectively quantify a quantum computer's performance on the QFT and its inverse, and if errors in the QFT and its inverse are comparable, then the result fidelity obtained from QFT(1) is expected to be approximately the square of the result fidelity from QFT(2).</a:t>
            </a:r>
            <a:endParaRPr lang="en-IN" dirty="0">
              <a:latin typeface="Corbel" panose="020B0503020204020204" pitchFamily="34" charset="0"/>
            </a:endParaRPr>
          </a:p>
          <a:p>
            <a:pPr marL="285750" indent="-285750" algn="just">
              <a:lnSpc>
                <a:spcPct val="100000"/>
              </a:lnSpc>
              <a:buClr>
                <a:srgbClr val="000000"/>
              </a:buClr>
              <a:buFont typeface="Arial" panose="020B0604020202020204" pitchFamily="34" charset="0"/>
              <a:buChar char="•"/>
            </a:pPr>
            <a:endParaRPr lang="en-IN" sz="1800" b="0" strike="noStrike" spc="-1" dirty="0">
              <a:latin typeface="Corbel" panose="020B0503020204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4"/>
          <p:cNvPicPr/>
          <p:nvPr/>
        </p:nvPicPr>
        <p:blipFill>
          <a:blip r:embed="rId2"/>
          <a:stretch/>
        </p:blipFill>
        <p:spPr>
          <a:xfrm>
            <a:off x="3779999" y="391976"/>
            <a:ext cx="6182147" cy="5431308"/>
          </a:xfrm>
          <a:prstGeom prst="rect">
            <a:avLst/>
          </a:prstGeom>
          <a:ln w="0">
            <a:noFill/>
          </a:ln>
        </p:spPr>
      </p:pic>
      <p:sp>
        <p:nvSpPr>
          <p:cNvPr id="74" name="TextBox 17"/>
          <p:cNvSpPr/>
          <p:nvPr/>
        </p:nvSpPr>
        <p:spPr>
          <a:xfrm>
            <a:off x="3779999" y="5823284"/>
            <a:ext cx="6182147"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1800" b="1" strike="noStrike" spc="-1" dirty="0">
                <a:solidFill>
                  <a:srgbClr val="000000"/>
                </a:solidFill>
                <a:latin typeface="Söhne"/>
                <a:ea typeface="DejaVu Sans"/>
              </a:rPr>
              <a:t>Figure: </a:t>
            </a:r>
            <a:r>
              <a:rPr lang="en-US" sz="1800" b="0" i="1" strike="noStrike" spc="-1" dirty="0">
                <a:solidFill>
                  <a:srgbClr val="000000"/>
                </a:solidFill>
                <a:latin typeface="Söhne"/>
                <a:ea typeface="DejaVu Sans"/>
              </a:rPr>
              <a:t>Shows the results obtained from executing the QFT(1) and QFT(2) benchmarks on a simulator, indicating an expected relationship between their fidelities.</a:t>
            </a:r>
            <a:endParaRPr lang="en-IN" sz="1800" b="0" strike="noStrike" spc="-1" dirty="0">
              <a:latin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4"/>
          <p:cNvSpPr/>
          <p:nvPr/>
        </p:nvSpPr>
        <p:spPr>
          <a:xfrm>
            <a:off x="1786745" y="1581720"/>
            <a:ext cx="10079640" cy="34148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Grover’s algorithm, also referred to as the </a:t>
            </a:r>
            <a:r>
              <a:rPr lang="en-US" sz="1800" b="0" strike="noStrike" spc="-1" dirty="0">
                <a:solidFill>
                  <a:srgbClr val="C00000"/>
                </a:solidFill>
                <a:latin typeface="Corbel" panose="020B0503020204020204" pitchFamily="34" charset="0"/>
                <a:ea typeface="DejaVu Sans"/>
              </a:rPr>
              <a:t>quantum search algorithm</a:t>
            </a:r>
            <a:r>
              <a:rPr lang="en-US" sz="1800" b="0" strike="noStrike" spc="-1" dirty="0">
                <a:solidFill>
                  <a:srgbClr val="000000"/>
                </a:solidFill>
                <a:latin typeface="Corbel" panose="020B0503020204020204" pitchFamily="34" charset="0"/>
                <a:ea typeface="DejaVu Sans"/>
              </a:rPr>
              <a:t>, is one of the most well known quantum algorithms </a:t>
            </a:r>
            <a:r>
              <a:rPr lang="en-US" sz="1800" b="0" strike="noStrike" spc="-1" dirty="0">
                <a:solidFill>
                  <a:srgbClr val="00B050"/>
                </a:solidFill>
                <a:latin typeface="Corbel" panose="020B0503020204020204" pitchFamily="34" charset="0"/>
                <a:ea typeface="DejaVu Sans"/>
              </a:rPr>
              <a:t>due to its quadratic run-time speedup </a:t>
            </a:r>
            <a:r>
              <a:rPr lang="en-US" sz="1800" b="0" strike="noStrike" spc="-1" dirty="0">
                <a:solidFill>
                  <a:srgbClr val="000000"/>
                </a:solidFill>
                <a:latin typeface="Corbel" panose="020B0503020204020204" pitchFamily="34" charset="0"/>
                <a:ea typeface="DejaVu Sans"/>
              </a:rPr>
              <a:t>over the best known classical algorithm.</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Grover's algorithm aims </a:t>
            </a:r>
            <a:r>
              <a:rPr lang="en-US" sz="1800" b="0" strike="noStrike" spc="-1" dirty="0">
                <a:solidFill>
                  <a:srgbClr val="0070C0"/>
                </a:solidFill>
                <a:latin typeface="Corbel" panose="020B0503020204020204" pitchFamily="34" charset="0"/>
                <a:ea typeface="DejaVu Sans"/>
              </a:rPr>
              <a:t>to find the correct item from an unordered list</a:t>
            </a:r>
            <a:r>
              <a:rPr lang="en-US" sz="1800" b="0" strike="noStrike" spc="-1" dirty="0">
                <a:solidFill>
                  <a:srgbClr val="000000"/>
                </a:solidFill>
                <a:latin typeface="Corbel" panose="020B0503020204020204" pitchFamily="34" charset="0"/>
                <a:ea typeface="DejaVu Sans"/>
              </a:rPr>
              <a:t>.</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US" spc="-1" dirty="0">
                <a:solidFill>
                  <a:srgbClr val="000000"/>
                </a:solidFill>
                <a:latin typeface="Corbel" panose="020B0503020204020204" pitchFamily="34" charset="0"/>
                <a:ea typeface="DejaVu Sans"/>
              </a:rPr>
              <a:t>It</a:t>
            </a:r>
            <a:r>
              <a:rPr lang="en-US" sz="1800" b="1" strike="noStrike" spc="-1" dirty="0">
                <a:solidFill>
                  <a:srgbClr val="000000"/>
                </a:solidFill>
                <a:latin typeface="Corbel" panose="020B0503020204020204" pitchFamily="34" charset="0"/>
                <a:ea typeface="DejaVu Sans"/>
              </a:rPr>
              <a:t> </a:t>
            </a:r>
            <a:r>
              <a:rPr lang="en-US" spc="-1" dirty="0">
                <a:solidFill>
                  <a:srgbClr val="000000"/>
                </a:solidFill>
                <a:latin typeface="Corbel" panose="020B0503020204020204" pitchFamily="34" charset="0"/>
                <a:ea typeface="DejaVu Sans"/>
              </a:rPr>
              <a:t>a</a:t>
            </a:r>
            <a:r>
              <a:rPr lang="en-US" sz="1800" b="0" strike="noStrike" spc="-1" dirty="0">
                <a:solidFill>
                  <a:srgbClr val="000000"/>
                </a:solidFill>
                <a:latin typeface="Corbel" panose="020B0503020204020204" pitchFamily="34" charset="0"/>
                <a:ea typeface="DejaVu Sans"/>
              </a:rPr>
              <a:t>chieves a </a:t>
            </a:r>
            <a:r>
              <a:rPr lang="en-US" sz="1800" b="0" strike="noStrike" spc="-1" dirty="0">
                <a:solidFill>
                  <a:srgbClr val="7030A0"/>
                </a:solidFill>
                <a:latin typeface="Corbel" panose="020B0503020204020204" pitchFamily="34" charset="0"/>
                <a:ea typeface="DejaVu Sans"/>
              </a:rPr>
              <a:t>quantum speedup </a:t>
            </a:r>
            <a:r>
              <a:rPr lang="en-US" sz="1800" b="0" strike="noStrike" spc="-1" dirty="0">
                <a:solidFill>
                  <a:srgbClr val="000000"/>
                </a:solidFill>
                <a:latin typeface="Corbel" panose="020B0503020204020204" pitchFamily="34" charset="0"/>
                <a:ea typeface="DejaVu Sans"/>
              </a:rPr>
              <a:t>by starting in a uniform superposition and using repeated calls to a quantum oracle to amplify the probability of measuring the correct state.</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IN" sz="1800" b="0" strike="noStrike" spc="-1" dirty="0">
                <a:solidFill>
                  <a:srgbClr val="000000"/>
                </a:solidFill>
                <a:latin typeface="Corbel" panose="020B0503020204020204" pitchFamily="34" charset="0"/>
                <a:ea typeface="DejaVu Sans"/>
              </a:rPr>
              <a:t>The amplification technique used in Grover's algorithm was generalized into </a:t>
            </a:r>
            <a:r>
              <a:rPr lang="en-IN" sz="1800" b="0" strike="noStrike" spc="-1" dirty="0">
                <a:solidFill>
                  <a:srgbClr val="00B050"/>
                </a:solidFill>
                <a:latin typeface="Corbel" panose="020B0503020204020204" pitchFamily="34" charset="0"/>
                <a:ea typeface="DejaVu Sans"/>
              </a:rPr>
              <a:t>amplitude amplification</a:t>
            </a:r>
            <a:r>
              <a:rPr lang="en-IN" sz="1800" b="0" strike="noStrike" spc="-1" dirty="0">
                <a:solidFill>
                  <a:srgbClr val="000000"/>
                </a:solidFill>
                <a:latin typeface="Corbel" panose="020B0503020204020204" pitchFamily="34" charset="0"/>
                <a:ea typeface="DejaVu Sans"/>
              </a:rPr>
              <a:t>, which is employed in other quantum algorithms like Amplitude Estimation and Monte Carlo algorithms.</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p:txBody>
      </p:sp>
      <p:sp>
        <p:nvSpPr>
          <p:cNvPr id="76" name="TextBox 6"/>
          <p:cNvSpPr/>
          <p:nvPr/>
        </p:nvSpPr>
        <p:spPr>
          <a:xfrm>
            <a:off x="1786745" y="795823"/>
            <a:ext cx="609660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3. Grover’s Search Algorithm</a:t>
            </a:r>
            <a:endParaRPr lang="en-IN" sz="2400" b="0" u="sng" strike="noStrike" spc="-1" dirty="0">
              <a:latin typeface="Amiri" panose="00000500000000000000" pitchFamily="2" charset="-78"/>
              <a:ea typeface="Amiri" panose="00000500000000000000" pitchFamily="2" charset="-78"/>
              <a:cs typeface="Amiri" panose="00000500000000000000" pitchFamily="2" charset="-78"/>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18"/>
          <p:cNvSpPr/>
          <p:nvPr/>
        </p:nvSpPr>
        <p:spPr>
          <a:xfrm>
            <a:off x="3330180" y="5943600"/>
            <a:ext cx="7167491"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800" b="1" i="1" strike="noStrike" spc="-1" dirty="0">
                <a:solidFill>
                  <a:srgbClr val="000000"/>
                </a:solidFill>
                <a:latin typeface="Corbel"/>
                <a:ea typeface="DejaVu Sans"/>
              </a:rPr>
              <a:t>Figure: </a:t>
            </a:r>
            <a:r>
              <a:rPr lang="en-US" sz="1800" b="0" i="1" strike="noStrike" spc="-1" dirty="0">
                <a:solidFill>
                  <a:srgbClr val="000000"/>
                </a:solidFill>
                <a:latin typeface="Corbel"/>
                <a:ea typeface="DejaVu Sans"/>
              </a:rPr>
              <a:t>Results from running the Grover’s Search Benchmark on a simulator</a:t>
            </a:r>
            <a:r>
              <a:rPr lang="en-US" sz="1800" b="1" i="1" strike="noStrike" spc="-1" dirty="0">
                <a:solidFill>
                  <a:srgbClr val="000000"/>
                </a:solidFill>
                <a:latin typeface="Corbel"/>
                <a:ea typeface="DejaVu Sans"/>
              </a:rPr>
              <a:t>.</a:t>
            </a:r>
            <a:endParaRPr lang="en-IN" sz="1800" b="0" strike="noStrike" spc="-1" dirty="0">
              <a:latin typeface="Arial"/>
            </a:endParaRPr>
          </a:p>
        </p:txBody>
      </p:sp>
      <p:pic>
        <p:nvPicPr>
          <p:cNvPr id="78" name="Picture 9"/>
          <p:cNvPicPr/>
          <p:nvPr/>
        </p:nvPicPr>
        <p:blipFill>
          <a:blip r:embed="rId2"/>
          <a:srcRect l="2406"/>
          <a:stretch/>
        </p:blipFill>
        <p:spPr>
          <a:xfrm>
            <a:off x="3330180" y="770965"/>
            <a:ext cx="7089288" cy="5172636"/>
          </a:xfrm>
          <a:prstGeom prst="rect">
            <a:avLst/>
          </a:prstGeom>
          <a:ln w="0">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8"/>
          <p:cNvSpPr/>
          <p:nvPr/>
        </p:nvSpPr>
        <p:spPr>
          <a:xfrm>
            <a:off x="1601639" y="348480"/>
            <a:ext cx="10455889" cy="541541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2000" b="1" strike="noStrike" spc="-1" dirty="0">
                <a:latin typeface="Corbel" panose="020B0503020204020204" pitchFamily="34" charset="0"/>
                <a:ea typeface="DejaVu Sans"/>
              </a:rPr>
              <a:t>Grover's Search Benchmark:</a:t>
            </a:r>
          </a:p>
          <a:p>
            <a:pPr algn="just">
              <a:lnSpc>
                <a:spcPct val="100000"/>
              </a:lnSpc>
              <a:buNone/>
            </a:pPr>
            <a:endParaRPr lang="en-IN" sz="2000" spc="-1" dirty="0">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Oracle Marking:</a:t>
            </a: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 benchmark is designed so that the oracle marks a given bit string with a phase of -1.</a:t>
            </a:r>
          </a:p>
          <a:p>
            <a:pPr lvl="1" algn="just"/>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Circuit Construction:</a:t>
            </a: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Multiple circuits are constructed at each circuit width by generating random bit strings of a length equal to the width of the circuit.</a:t>
            </a:r>
          </a:p>
          <a:p>
            <a:pPr lvl="1" algn="just"/>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Circuit Width and Depth:</a:t>
            </a:r>
            <a:endParaRPr lang="en-US" b="0" i="0" dirty="0">
              <a:effectLst/>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latin typeface="Corbel" panose="020B0503020204020204" pitchFamily="34" charset="0"/>
                <a:ea typeface="DejaVu Sans"/>
              </a:rPr>
              <a:t>A volumetric plot illustrates the rapid increase in circuit depth with increasing circuit width.</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latin typeface="Corbel" panose="020B0503020204020204" pitchFamily="34" charset="0"/>
                <a:ea typeface="DejaVu Sans"/>
              </a:rPr>
              <a:t>The increase in circuit depth leads to a rapid drop in result fidelity as the circuit width grows.</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algn="just">
              <a:lnSpc>
                <a:spcPct val="100000"/>
              </a:lnSpc>
              <a:buNone/>
            </a:pPr>
            <a:r>
              <a:rPr lang="en-US" sz="1800" b="1" strike="noStrike" spc="-1" dirty="0">
                <a:solidFill>
                  <a:srgbClr val="000000"/>
                </a:solidFill>
                <a:latin typeface="Corbel" panose="020B0503020204020204" pitchFamily="34" charset="0"/>
                <a:ea typeface="DejaVu Sans"/>
              </a:rPr>
              <a:t>Note:</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Grover's algorithm for n qubits uses many n-qubit Toffoli gates.</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Toffoli gates need to be decomposed into one- and two-qubit primitive gates, significantly increasing the circuit depth.</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Shallower decompositions of n-qubit Toffoli gates are possible using ancilla qubits, but this is not implemented in the described benchmark.</a:t>
            </a:r>
            <a:endParaRPr lang="en-IN" sz="1800" b="0" strike="noStrike" spc="-1" dirty="0">
              <a:latin typeface="Corbel" panose="020B0503020204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4"/>
          <p:cNvSpPr/>
          <p:nvPr/>
        </p:nvSpPr>
        <p:spPr>
          <a:xfrm>
            <a:off x="1614600" y="758457"/>
            <a:ext cx="609660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4. Phase and Amplitude Estimation</a:t>
            </a:r>
            <a:endParaRPr lang="en-IN" sz="2400" b="0" u="sng" strike="noStrike" spc="-1" dirty="0">
              <a:latin typeface="Amiri" panose="00000500000000000000" pitchFamily="2" charset="-78"/>
              <a:ea typeface="Amiri" panose="00000500000000000000" pitchFamily="2" charset="-78"/>
              <a:cs typeface="Amiri" panose="00000500000000000000" pitchFamily="2" charset="-78"/>
            </a:endParaRPr>
          </a:p>
        </p:txBody>
      </p:sp>
      <p:sp>
        <p:nvSpPr>
          <p:cNvPr id="81" name="TextBox 14"/>
          <p:cNvSpPr/>
          <p:nvPr/>
        </p:nvSpPr>
        <p:spPr>
          <a:xfrm>
            <a:off x="1614600" y="1583067"/>
            <a:ext cx="1008864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IN" sz="1800" b="1" u="sng" strike="noStrike" spc="-1" dirty="0">
                <a:solidFill>
                  <a:srgbClr val="000000"/>
                </a:solidFill>
                <a:latin typeface="Corbel" panose="020B0503020204020204" pitchFamily="34" charset="0"/>
                <a:ea typeface="Amiri" panose="00000500000000000000" pitchFamily="2" charset="-78"/>
                <a:cs typeface="Amiri" panose="00000500000000000000" pitchFamily="2" charset="-78"/>
              </a:rPr>
              <a:t>Quantum Phase Estimation (QPE) Benchmark:</a:t>
            </a:r>
          </a:p>
          <a:p>
            <a:pPr algn="just">
              <a:lnSpc>
                <a:spcPct val="100000"/>
              </a:lnSpc>
              <a:buNone/>
            </a:pPr>
            <a:endParaRPr lang="en-IN" sz="1800" b="0" u="sng" strike="noStrike" spc="-1" dirty="0">
              <a:latin typeface="Corbel" panose="020B0503020204020204" pitchFamily="34" charset="0"/>
              <a:ea typeface="Amiri" panose="00000500000000000000" pitchFamily="2" charset="-78"/>
              <a:cs typeface="Amiri" panose="00000500000000000000" pitchFamily="2" charset="-78"/>
            </a:endParaRPr>
          </a:p>
          <a:p>
            <a:pPr marL="285840"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Estimate the eigenvalues of a unitary operator by calculating the corresponding phases.</a:t>
            </a:r>
          </a:p>
          <a:p>
            <a:pPr marL="285840" indent="-285840" algn="just">
              <a:lnSpc>
                <a:spcPct val="100000"/>
              </a:lnSpc>
              <a:buClr>
                <a:srgbClr val="000000"/>
              </a:buClr>
              <a:buFont typeface="Arial"/>
              <a:buChar char="•"/>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US" sz="1800" b="1" strike="noStrike" spc="-1" dirty="0">
                <a:solidFill>
                  <a:srgbClr val="000000"/>
                </a:solidFill>
                <a:latin typeface="Corbel" panose="020B0503020204020204" pitchFamily="34" charset="0"/>
                <a:ea typeface="DejaVu Sans"/>
              </a:rPr>
              <a:t>Unitary Selection:</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The benchmark selects a phase gate with eigenvalues exp(±</a:t>
            </a:r>
            <a:r>
              <a:rPr lang="en-US" sz="1800" b="0" strike="noStrike" spc="-1" dirty="0" err="1">
                <a:solidFill>
                  <a:srgbClr val="000000"/>
                </a:solidFill>
                <a:latin typeface="Corbel" panose="020B0503020204020204" pitchFamily="34" charset="0"/>
                <a:ea typeface="DejaVu Sans"/>
              </a:rPr>
              <a:t>iθ</a:t>
            </a:r>
            <a:r>
              <a:rPr lang="en-US" sz="1800" b="0" strike="noStrike" spc="-1" dirty="0">
                <a:solidFill>
                  <a:srgbClr val="000000"/>
                </a:solidFill>
                <a:latin typeface="Corbel" panose="020B0503020204020204" pitchFamily="34" charset="0"/>
                <a:ea typeface="DejaVu Sans"/>
              </a:rPr>
              <a:t>), where θ is defined with a precision of 2^(-k), and k is the number of qubits in the register storing the measured phase.</a:t>
            </a:r>
          </a:p>
          <a:p>
            <a:pPr marL="743040" lvl="1" indent="-285840" algn="just">
              <a:lnSpc>
                <a:spcPct val="100000"/>
              </a:lnSpc>
              <a:buClr>
                <a:srgbClr val="000000"/>
              </a:buClr>
              <a:buFont typeface="Arial"/>
              <a:buChar char="•"/>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US" sz="1800" b="1" strike="noStrike" spc="-1" dirty="0">
                <a:solidFill>
                  <a:srgbClr val="000000"/>
                </a:solidFill>
                <a:latin typeface="Corbel" panose="020B0503020204020204" pitchFamily="34" charset="0"/>
                <a:ea typeface="DejaVu Sans"/>
              </a:rPr>
              <a:t>Random Theta Selection:</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US" sz="1800" b="0" strike="noStrike" spc="-1" dirty="0">
                <a:solidFill>
                  <a:srgbClr val="000000"/>
                </a:solidFill>
                <a:latin typeface="Corbel" panose="020B0503020204020204" pitchFamily="34" charset="0"/>
                <a:ea typeface="DejaVu Sans"/>
              </a:rPr>
              <a:t>Random values for θ are chosen of the form n /2^k, where k represents the total number of measured qubits, and n is an integer between 0 and 2^k - 1.</a:t>
            </a:r>
          </a:p>
          <a:p>
            <a:pPr marL="743040" lvl="1" indent="-285840" algn="just">
              <a:lnSpc>
                <a:spcPct val="100000"/>
              </a:lnSpc>
              <a:buClr>
                <a:srgbClr val="000000"/>
              </a:buClr>
              <a:buFont typeface="Arial"/>
              <a:buChar char="•"/>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US" sz="1800" b="1" strike="noStrike" spc="-1" dirty="0">
                <a:solidFill>
                  <a:srgbClr val="000000"/>
                </a:solidFill>
                <a:latin typeface="Corbel" panose="020B0503020204020204" pitchFamily="34" charset="0"/>
                <a:ea typeface="DejaVu Sans"/>
              </a:rPr>
              <a:t>Precision Definition:</a:t>
            </a:r>
            <a:r>
              <a:rPr lang="en-US" sz="1800" b="0" strike="noStrike" spc="-1" dirty="0">
                <a:solidFill>
                  <a:srgbClr val="000000"/>
                </a:solidFill>
                <a:latin typeface="Corbel" panose="020B0503020204020204" pitchFamily="34" charset="0"/>
                <a:ea typeface="DejaVu Sans"/>
              </a:rPr>
              <a:t> </a:t>
            </a:r>
          </a:p>
          <a:p>
            <a:pPr marL="743040" lvl="1" indent="-285840" algn="just">
              <a:buClr>
                <a:srgbClr val="000000"/>
              </a:buClr>
              <a:buFont typeface="Arial"/>
              <a:buChar char="•"/>
            </a:pPr>
            <a:r>
              <a:rPr lang="en-US" b="0" strike="noStrike" spc="-1" dirty="0">
                <a:solidFill>
                  <a:srgbClr val="000000"/>
                </a:solidFill>
                <a:latin typeface="Corbel" panose="020B0503020204020204" pitchFamily="34" charset="0"/>
                <a:ea typeface="DejaVu Sans"/>
              </a:rPr>
              <a:t>Precision of θ is determined by the number of qubits in the register.</a:t>
            </a:r>
            <a:endParaRPr lang="en-IN" b="0" strike="noStrike" spc="-1" dirty="0">
              <a:latin typeface="Corbel" panose="020B05030202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92939" y="632011"/>
            <a:ext cx="10018441" cy="727920"/>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Component-Level Performance metrics:</a:t>
            </a:r>
          </a:p>
        </p:txBody>
      </p:sp>
      <p:sp>
        <p:nvSpPr>
          <p:cNvPr id="272" name="PlaceHolder 2"/>
          <p:cNvSpPr>
            <a:spLocks noGrp="1"/>
          </p:cNvSpPr>
          <p:nvPr>
            <p:ph/>
          </p:nvPr>
        </p:nvSpPr>
        <p:spPr>
          <a:xfrm>
            <a:off x="1792940" y="1473119"/>
            <a:ext cx="10018440" cy="4936645"/>
          </a:xfrm>
          <a:prstGeom prst="rect">
            <a:avLst/>
          </a:prstGeom>
          <a:noFill/>
          <a:ln w="0">
            <a:noFill/>
          </a:ln>
        </p:spPr>
        <p:txBody>
          <a:bodyPr anchor="ctr">
            <a:normAutofit fontScale="905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Component-level benchmarks and characterization protocols, such as </a:t>
            </a:r>
            <a:r>
              <a:rPr lang="en-US" sz="2400" b="0" strike="noStrike" spc="-1" dirty="0">
                <a:solidFill>
                  <a:srgbClr val="00B050"/>
                </a:solidFill>
                <a:latin typeface="Corbel"/>
              </a:rPr>
              <a:t>randomized benchmarking </a:t>
            </a:r>
            <a:r>
              <a:rPr lang="en-US" sz="2400" b="0" strike="noStrike" spc="-1" dirty="0">
                <a:solidFill>
                  <a:srgbClr val="000000"/>
                </a:solidFill>
                <a:latin typeface="Corbel"/>
              </a:rPr>
              <a:t>or </a:t>
            </a:r>
            <a:r>
              <a:rPr lang="en-US" sz="2400" b="0" strike="noStrike" spc="-1" dirty="0">
                <a:solidFill>
                  <a:srgbClr val="00B050"/>
                </a:solidFill>
                <a:latin typeface="Corbel"/>
              </a:rPr>
              <a:t>gate set tomography</a:t>
            </a:r>
            <a:r>
              <a:rPr lang="en-US" sz="2400" b="0" strike="noStrike" spc="-1" dirty="0">
                <a:solidFill>
                  <a:srgbClr val="000000"/>
                </a:solidFill>
                <a:latin typeface="Corbel"/>
              </a:rPr>
              <a:t>, can provide insight into the </a:t>
            </a:r>
            <a:r>
              <a:rPr lang="en-US" sz="2400" b="0" strike="noStrike" spc="-1" dirty="0">
                <a:solidFill>
                  <a:srgbClr val="00B0F0"/>
                </a:solidFill>
                <a:latin typeface="Corbel"/>
              </a:rPr>
              <a:t>type and magnitude of the errors in Quantum Computing Information</a:t>
            </a:r>
            <a:r>
              <a:rPr lang="en-US" sz="2400" b="0" strike="noStrike" spc="-1" dirty="0">
                <a:solidFill>
                  <a:srgbClr val="000000"/>
                </a:solidFill>
                <a:latin typeface="Corbel"/>
              </a:rPr>
              <a:t>. These tools are critical for experimental efforts to improve hardware.</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There are many techniques for estimating component-level performance of quantum computing devices including randomized benchmarking and gate set tomography used by hardware provides for calibration and testing.</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 measure of performance that providers report to users of their systems typically include </a:t>
            </a:r>
            <a:r>
              <a:rPr lang="en-US" sz="2400" b="0" strike="noStrike" spc="-1" dirty="0">
                <a:solidFill>
                  <a:srgbClr val="00B050"/>
                </a:solidFill>
                <a:latin typeface="Corbel"/>
              </a:rPr>
              <a:t>one- and two-qubit gate fidelity</a:t>
            </a:r>
            <a:r>
              <a:rPr lang="en-US" sz="2400" b="0" strike="noStrike" spc="-1" dirty="0">
                <a:solidFill>
                  <a:srgbClr val="000000"/>
                </a:solidFill>
                <a:latin typeface="Corbel"/>
              </a:rPr>
              <a:t>, </a:t>
            </a:r>
            <a:r>
              <a:rPr lang="en-US" sz="2400" b="0" strike="noStrike" spc="-1" dirty="0">
                <a:solidFill>
                  <a:srgbClr val="00B050"/>
                </a:solidFill>
                <a:latin typeface="Corbel"/>
              </a:rPr>
              <a:t>state preparation and measurement (SPAM) fidelity</a:t>
            </a:r>
            <a:r>
              <a:rPr lang="en-US" sz="2400" b="0" strike="noStrike" spc="-1" dirty="0">
                <a:solidFill>
                  <a:srgbClr val="000000"/>
                </a:solidFill>
                <a:latin typeface="Corbel"/>
              </a:rPr>
              <a:t>, and </a:t>
            </a:r>
            <a:r>
              <a:rPr lang="en-US" sz="2400" b="0" strike="noStrike" spc="-1" dirty="0">
                <a:solidFill>
                  <a:srgbClr val="00B050"/>
                </a:solidFill>
                <a:latin typeface="Corbel"/>
              </a:rPr>
              <a:t>measures of how long each qubit can retain quantum information (T1 and T2 coherence times).</a:t>
            </a:r>
            <a:endParaRPr lang="en-US" sz="2400" b="0" strike="noStrike" spc="-1" dirty="0">
              <a:solidFill>
                <a:srgbClr val="000000"/>
              </a:solidFill>
              <a:latin typeface="Corbe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6">
            <a:extLst>
              <a:ext uri="{FF2B5EF4-FFF2-40B4-BE49-F238E27FC236}">
                <a16:creationId xmlns:a16="http://schemas.microsoft.com/office/drawing/2014/main" id="{7DBE59E1-9753-90BE-36FB-C69144A1FB00}"/>
              </a:ext>
            </a:extLst>
          </p:cNvPr>
          <p:cNvSpPr/>
          <p:nvPr/>
        </p:nvSpPr>
        <p:spPr>
          <a:xfrm>
            <a:off x="1701686" y="706766"/>
            <a:ext cx="1008864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IN" sz="18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Amplitude Estimation (AE) Benchmark:</a:t>
            </a:r>
          </a:p>
          <a:p>
            <a:pPr algn="just">
              <a:lnSpc>
                <a:spcPct val="100000"/>
              </a:lnSpc>
              <a:buNone/>
            </a:pPr>
            <a:endParaRPr lang="en-IN" sz="1800" b="0" u="sng" strike="noStrike" spc="-1" dirty="0">
              <a:latin typeface="Amiri" panose="00000500000000000000" pitchFamily="2" charset="-78"/>
              <a:ea typeface="Amiri" panose="00000500000000000000" pitchFamily="2" charset="-78"/>
              <a:cs typeface="Amiri" panose="00000500000000000000" pitchFamily="2" charset="-78"/>
            </a:endParaRPr>
          </a:p>
          <a:p>
            <a:pPr marL="285840" indent="-285840" algn="just">
              <a:lnSpc>
                <a:spcPct val="100000"/>
              </a:lnSpc>
              <a:buClr>
                <a:srgbClr val="000000"/>
              </a:buClr>
              <a:buFont typeface="Arial"/>
              <a:buChar char="•"/>
            </a:pPr>
            <a:r>
              <a:rPr lang="en-IN" sz="1800" b="1" strike="noStrike" spc="-1" dirty="0">
                <a:solidFill>
                  <a:srgbClr val="000000"/>
                </a:solidFill>
                <a:latin typeface="Corbel" panose="020B0503020204020204" pitchFamily="34" charset="0"/>
                <a:ea typeface="DejaVu Sans"/>
              </a:rPr>
              <a:t>Subroutines:</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IN" sz="1800" b="0" strike="noStrike" spc="-1" dirty="0">
                <a:solidFill>
                  <a:srgbClr val="000000"/>
                </a:solidFill>
                <a:latin typeface="Corbel" panose="020B0503020204020204" pitchFamily="34" charset="0"/>
                <a:ea typeface="DejaVu Sans"/>
              </a:rPr>
              <a:t>Contains two quantum subroutines: quantum circuits implementing quantum amplitude amplification and quantum phase estimation.</a:t>
            </a:r>
          </a:p>
          <a:p>
            <a:pPr marL="743040" lvl="1" indent="-285840" algn="just">
              <a:lnSpc>
                <a:spcPct val="100000"/>
              </a:lnSpc>
              <a:buClr>
                <a:srgbClr val="000000"/>
              </a:buClr>
              <a:buFont typeface="Arial"/>
              <a:buChar char="•"/>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IN" sz="1800" b="1" strike="noStrike" spc="-1" dirty="0">
                <a:solidFill>
                  <a:srgbClr val="000000"/>
                </a:solidFill>
                <a:latin typeface="Corbel" panose="020B0503020204020204" pitchFamily="34" charset="0"/>
                <a:ea typeface="DejaVu Sans"/>
              </a:rPr>
              <a:t>Quantum Amplitude Amplification:</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IN" sz="1800" b="0" strike="noStrike" spc="-1" dirty="0">
                <a:solidFill>
                  <a:srgbClr val="000000"/>
                </a:solidFill>
                <a:latin typeface="Corbel" panose="020B0503020204020204" pitchFamily="34" charset="0"/>
                <a:ea typeface="DejaVu Sans"/>
              </a:rPr>
              <a:t>Encodes the amplitudes of a target quantum state into a phase, which can be extracted using phase estimation.</a:t>
            </a:r>
          </a:p>
          <a:p>
            <a:pPr marL="743040" lvl="1" indent="-285840" algn="just">
              <a:lnSpc>
                <a:spcPct val="100000"/>
              </a:lnSpc>
              <a:buClr>
                <a:srgbClr val="000000"/>
              </a:buClr>
              <a:buFont typeface="Arial"/>
              <a:buChar char="•"/>
            </a:pPr>
            <a:endParaRPr lang="en-IN" sz="1800" b="0" strike="noStrike" spc="-1" dirty="0">
              <a:latin typeface="Corbel" panose="020B0503020204020204" pitchFamily="34" charset="0"/>
            </a:endParaRPr>
          </a:p>
          <a:p>
            <a:pPr marL="285840" indent="-285840" algn="just">
              <a:lnSpc>
                <a:spcPct val="100000"/>
              </a:lnSpc>
              <a:buClr>
                <a:srgbClr val="000000"/>
              </a:buClr>
              <a:buFont typeface="Arial"/>
              <a:buChar char="•"/>
            </a:pPr>
            <a:r>
              <a:rPr lang="en-IN" sz="1800" b="1" strike="noStrike" spc="-1" dirty="0">
                <a:solidFill>
                  <a:srgbClr val="000000"/>
                </a:solidFill>
                <a:latin typeface="Corbel" panose="020B0503020204020204" pitchFamily="34" charset="0"/>
                <a:ea typeface="DejaVu Sans"/>
              </a:rPr>
              <a:t>Precision in Amplitude Estimation:</a:t>
            </a:r>
            <a:endParaRPr lang="en-IN" sz="1800" b="0" strike="noStrike" spc="-1" dirty="0">
              <a:latin typeface="Corbel" panose="020B0503020204020204" pitchFamily="34" charset="0"/>
            </a:endParaRPr>
          </a:p>
          <a:p>
            <a:pPr marL="743040" lvl="1" indent="-285840" algn="just">
              <a:lnSpc>
                <a:spcPct val="100000"/>
              </a:lnSpc>
              <a:buClr>
                <a:srgbClr val="000000"/>
              </a:buClr>
              <a:buFont typeface="Arial"/>
              <a:buChar char="•"/>
            </a:pPr>
            <a:r>
              <a:rPr lang="en-IN" sz="1800" b="0" strike="noStrike" spc="-1" dirty="0">
                <a:solidFill>
                  <a:srgbClr val="000000"/>
                </a:solidFill>
                <a:latin typeface="Corbel" panose="020B0503020204020204" pitchFamily="34" charset="0"/>
                <a:ea typeface="DejaVu Sans"/>
              </a:rPr>
              <a:t>Performs the simplest case of quantum amplitude estimation where amplitudes are specified to a precision that can be exactly encoded in the available qubits.</a:t>
            </a:r>
            <a:endParaRPr lang="en-IN" sz="1800" b="0" strike="noStrike" spc="-1" dirty="0">
              <a:latin typeface="Corbel" panose="020B0503020204020204" pitchFamily="34" charset="0"/>
            </a:endParaRPr>
          </a:p>
        </p:txBody>
      </p:sp>
    </p:spTree>
    <p:extLst>
      <p:ext uri="{BB962C8B-B14F-4D97-AF65-F5344CB8AC3E}">
        <p14:creationId xmlns:p14="http://schemas.microsoft.com/office/powerpoint/2010/main" val="2553605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3"/>
          <p:cNvSpPr/>
          <p:nvPr/>
        </p:nvSpPr>
        <p:spPr>
          <a:xfrm>
            <a:off x="1619999" y="900000"/>
            <a:ext cx="10397829" cy="39688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2000" b="1" u="sng" strike="noStrike" spc="-1" dirty="0">
                <a:latin typeface="Amiri" panose="00000500000000000000" pitchFamily="2" charset="-78"/>
                <a:ea typeface="Amiri" panose="00000500000000000000" pitchFamily="2" charset="-78"/>
                <a:cs typeface="Amiri" panose="00000500000000000000" pitchFamily="2" charset="-78"/>
              </a:rPr>
              <a:t>Results and Comparison:</a:t>
            </a:r>
          </a:p>
          <a:p>
            <a:pPr algn="just">
              <a:lnSpc>
                <a:spcPct val="100000"/>
              </a:lnSpc>
              <a:buNone/>
            </a:pPr>
            <a:endParaRPr lang="en-IN" sz="1800" b="0" strike="noStrike" spc="-1" dirty="0">
              <a:latin typeface="Arial"/>
            </a:endParaRPr>
          </a:p>
          <a:p>
            <a:pPr algn="just">
              <a:buFont typeface="+mj-lt"/>
              <a:buAutoNum type="arabicPeriod"/>
            </a:pPr>
            <a:r>
              <a:rPr lang="en-US" b="1" i="0" dirty="0">
                <a:effectLst/>
                <a:latin typeface="Söhne"/>
              </a:rPr>
              <a:t> </a:t>
            </a:r>
            <a:r>
              <a:rPr lang="en-US" b="1" i="0" dirty="0">
                <a:effectLst/>
                <a:latin typeface="Corbel" panose="020B0503020204020204" pitchFamily="34" charset="0"/>
              </a:rPr>
              <a:t>Circuit Depth:</a:t>
            </a:r>
            <a:endParaRPr lang="en-US" b="0" i="0" dirty="0">
              <a:effectLst/>
              <a:latin typeface="Corbel" panose="020B0503020204020204" pitchFamily="34" charset="0"/>
            </a:endParaRPr>
          </a:p>
          <a:p>
            <a:pPr lvl="1" algn="just"/>
            <a:r>
              <a:rPr lang="en-US" b="0" i="0" dirty="0">
                <a:effectLst/>
                <a:latin typeface="Corbel" panose="020B0503020204020204" pitchFamily="34" charset="0"/>
              </a:rPr>
              <a:t>The depth of the Phase Estimation benchmark's circuits scales similarly to the depth of circuits in the QFT-based benchmarks, as the QFT is the subroutine of phase estimation that uses the deepest circuits.</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Amplitude Estimation Circuit Depth:</a:t>
            </a:r>
            <a:endParaRPr lang="en-US" b="0" i="0" dirty="0">
              <a:effectLst/>
              <a:latin typeface="Corbel" panose="020B0503020204020204" pitchFamily="34" charset="0"/>
            </a:endParaRPr>
          </a:p>
          <a:p>
            <a:pPr lvl="1" algn="just"/>
            <a:r>
              <a:rPr lang="en-US" b="0" i="0" dirty="0">
                <a:effectLst/>
                <a:latin typeface="Corbel" panose="020B0503020204020204" pitchFamily="34" charset="0"/>
              </a:rPr>
              <a:t>The Amplitude Estimation benchmark involves deeper circuits due to the quantum amplitude amplification protocol.</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Quantum Volume of 32:</a:t>
            </a:r>
            <a:endParaRPr lang="en-US" b="0" i="0" dirty="0">
              <a:effectLst/>
              <a:latin typeface="Corbel" panose="020B0503020204020204" pitchFamily="34" charset="0"/>
            </a:endParaRPr>
          </a:p>
          <a:p>
            <a:pPr lvl="1" algn="just"/>
            <a:r>
              <a:rPr lang="en-US" b="0" i="0" dirty="0">
                <a:effectLst/>
                <a:latin typeface="Corbel" panose="020B0503020204020204" pitchFamily="34" charset="0"/>
              </a:rPr>
              <a:t>The figure shows that a quantum computer with a quantum volume of 32 is incapable of high-fidelity implementations of the Amplitude Estimation algorithm, at least when implemented in its standard form, even for tiny problem instances.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
          <p:cNvPicPr/>
          <p:nvPr/>
        </p:nvPicPr>
        <p:blipFill>
          <a:blip r:embed="rId2"/>
          <a:stretch/>
        </p:blipFill>
        <p:spPr>
          <a:xfrm>
            <a:off x="4080240" y="360000"/>
            <a:ext cx="5279760" cy="4655160"/>
          </a:xfrm>
          <a:prstGeom prst="rect">
            <a:avLst/>
          </a:prstGeom>
          <a:ln w="0">
            <a:noFill/>
          </a:ln>
        </p:spPr>
      </p:pic>
      <p:sp>
        <p:nvSpPr>
          <p:cNvPr id="85" name="TextBox 10"/>
          <p:cNvSpPr/>
          <p:nvPr/>
        </p:nvSpPr>
        <p:spPr>
          <a:xfrm>
            <a:off x="1980000" y="5400000"/>
            <a:ext cx="9900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IN" sz="1800" b="1" i="1" strike="noStrike" spc="-1" dirty="0">
                <a:solidFill>
                  <a:srgbClr val="000000"/>
                </a:solidFill>
                <a:latin typeface="Corbel"/>
                <a:ea typeface="DejaVu Sans"/>
              </a:rPr>
              <a:t>Figure: </a:t>
            </a:r>
            <a:r>
              <a:rPr lang="en-US" sz="1800" b="0" i="1" strike="noStrike" spc="-1" dirty="0">
                <a:solidFill>
                  <a:srgbClr val="000000"/>
                </a:solidFill>
                <a:latin typeface="Söhne"/>
                <a:ea typeface="DejaVu Sans"/>
              </a:rPr>
              <a:t>Shows the results obtained when executing the Phase Estimation and Amplitude Estimation benchmarks</a:t>
            </a:r>
            <a:endParaRPr lang="en-IN" sz="1800" b="0" strike="noStrike" spc="-1" dirty="0">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700648" y="371173"/>
            <a:ext cx="5502695" cy="34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5. Hamiltonian Simulation</a:t>
            </a:r>
            <a:endParaRPr lang="en-IN" sz="2400" b="0" u="sng" strike="noStrike" spc="-1" dirty="0">
              <a:latin typeface="Amiri" panose="00000500000000000000" pitchFamily="2" charset="-78"/>
              <a:ea typeface="Amiri" panose="00000500000000000000" pitchFamily="2" charset="-78"/>
              <a:cs typeface="Amiri" panose="00000500000000000000" pitchFamily="2" charset="-78"/>
            </a:endParaRPr>
          </a:p>
        </p:txBody>
      </p:sp>
      <p:sp>
        <p:nvSpPr>
          <p:cNvPr id="87" name="Rectangle 86"/>
          <p:cNvSpPr/>
          <p:nvPr/>
        </p:nvSpPr>
        <p:spPr>
          <a:xfrm>
            <a:off x="1689668" y="1087076"/>
            <a:ext cx="10079280" cy="85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IN" sz="1800" b="0" strike="noStrike" spc="-1" dirty="0">
                <a:solidFill>
                  <a:srgbClr val="000000"/>
                </a:solidFill>
                <a:latin typeface="Corbel" panose="020B0503020204020204" pitchFamily="34" charset="0"/>
                <a:ea typeface="DejaVu Sans"/>
              </a:rPr>
              <a:t>The chosen Hamiltonian is for the anti-ferromagnetic Heisenberg chain of 1-D spins with disordered x- and z-fields and open boundary conditions.</a:t>
            </a:r>
            <a:endParaRPr lang="en-IN" sz="1800" b="0" strike="noStrike" spc="-1" dirty="0">
              <a:latin typeface="Corbel" panose="020B0503020204020204" pitchFamily="34" charset="0"/>
            </a:endParaRPr>
          </a:p>
          <a:p>
            <a:pPr algn="just">
              <a:lnSpc>
                <a:spcPct val="100000"/>
              </a:lnSpc>
              <a:buNone/>
            </a:pPr>
            <a:r>
              <a:rPr lang="en-IN" sz="1800" b="0" strike="noStrike" spc="-1" dirty="0">
                <a:solidFill>
                  <a:srgbClr val="000000"/>
                </a:solidFill>
                <a:latin typeface="Corbel" panose="020B0503020204020204" pitchFamily="34" charset="0"/>
                <a:ea typeface="DejaVu Sans"/>
              </a:rPr>
              <a:t>The Hamiltonian is described by the equation:</a:t>
            </a:r>
            <a:endParaRPr lang="en-IN" sz="1800" b="0" strike="noStrike" spc="-1" dirty="0">
              <a:latin typeface="Corbel" panose="020B0503020204020204" pitchFamily="34" charset="0"/>
            </a:endParaRPr>
          </a:p>
        </p:txBody>
      </p:sp>
      <p:pic>
        <p:nvPicPr>
          <p:cNvPr id="88" name="Picture 87"/>
          <p:cNvPicPr/>
          <p:nvPr/>
        </p:nvPicPr>
        <p:blipFill>
          <a:blip r:embed="rId2"/>
          <a:stretch/>
        </p:blipFill>
        <p:spPr>
          <a:xfrm>
            <a:off x="3647708" y="2068659"/>
            <a:ext cx="5409000" cy="843480"/>
          </a:xfrm>
          <a:prstGeom prst="rect">
            <a:avLst/>
          </a:prstGeom>
          <a:ln w="0">
            <a:noFill/>
          </a:ln>
        </p:spPr>
      </p:pic>
      <p:sp>
        <p:nvSpPr>
          <p:cNvPr id="89" name="Rectangle 88"/>
          <p:cNvSpPr/>
          <p:nvPr/>
        </p:nvSpPr>
        <p:spPr>
          <a:xfrm>
            <a:off x="1700648" y="3036202"/>
            <a:ext cx="10057320" cy="341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IN" sz="1800" b="0" strike="noStrike" spc="-1" dirty="0">
                <a:solidFill>
                  <a:srgbClr val="000000"/>
                </a:solidFill>
                <a:latin typeface="Corbel" panose="020B0503020204020204" pitchFamily="34" charset="0"/>
                <a:ea typeface="Noto Sans CJK SC"/>
              </a:rPr>
              <a:t>where J and w are the strength of the interactions and the disordered fields respectively, </a:t>
            </a:r>
            <a:r>
              <a:rPr lang="en-IN" sz="1800" b="0" strike="noStrike" spc="-1" dirty="0" err="1">
                <a:solidFill>
                  <a:srgbClr val="000000"/>
                </a:solidFill>
                <a:latin typeface="Corbel" panose="020B0503020204020204" pitchFamily="34" charset="0"/>
                <a:ea typeface="Noto Sans CJK SC"/>
              </a:rPr>
              <a:t>h</a:t>
            </a:r>
            <a:r>
              <a:rPr lang="en-IN" sz="1800" b="0" strike="noStrike" spc="-1" baseline="-8000" dirty="0" err="1">
                <a:solidFill>
                  <a:srgbClr val="000000"/>
                </a:solidFill>
                <a:latin typeface="Corbel" panose="020B0503020204020204" pitchFamily="34" charset="0"/>
                <a:ea typeface="Noto Sans CJK SC"/>
              </a:rPr>
              <a:t>x,i</a:t>
            </a:r>
            <a:r>
              <a:rPr lang="en-IN" sz="1800" b="0" strike="noStrike" spc="-1" baseline="-8000" dirty="0">
                <a:solidFill>
                  <a:srgbClr val="000000"/>
                </a:solidFill>
                <a:latin typeface="Corbel" panose="020B0503020204020204" pitchFamily="34" charset="0"/>
                <a:ea typeface="Noto Sans CJK SC"/>
              </a:rPr>
              <a:t> </a:t>
            </a:r>
            <a:r>
              <a:rPr lang="en-IN" sz="1800" b="0" strike="noStrike" spc="-1" dirty="0">
                <a:solidFill>
                  <a:srgbClr val="000000"/>
                </a:solidFill>
                <a:latin typeface="Corbel" panose="020B0503020204020204" pitchFamily="34" charset="0"/>
                <a:ea typeface="Noto Sans CJK SC"/>
              </a:rPr>
              <a:t>and </a:t>
            </a:r>
            <a:r>
              <a:rPr lang="en-IN" sz="1800" b="0" strike="noStrike" spc="-1" dirty="0" err="1">
                <a:solidFill>
                  <a:srgbClr val="000000"/>
                </a:solidFill>
                <a:latin typeface="Corbel" panose="020B0503020204020204" pitchFamily="34" charset="0"/>
                <a:ea typeface="Noto Sans CJK SC"/>
              </a:rPr>
              <a:t>h</a:t>
            </a:r>
            <a:r>
              <a:rPr lang="en-IN" sz="1800" b="0" strike="noStrike" spc="-1" baseline="-8000" dirty="0" err="1">
                <a:solidFill>
                  <a:srgbClr val="000000"/>
                </a:solidFill>
                <a:latin typeface="Corbel" panose="020B0503020204020204" pitchFamily="34" charset="0"/>
                <a:ea typeface="Noto Sans CJK SC"/>
              </a:rPr>
              <a:t>z,i</a:t>
            </a:r>
            <a:r>
              <a:rPr lang="en-IN" sz="1800" b="0" strike="noStrike" spc="-1" baseline="-8000" dirty="0">
                <a:solidFill>
                  <a:srgbClr val="000000"/>
                </a:solidFill>
                <a:latin typeface="Corbel" panose="020B0503020204020204" pitchFamily="34" charset="0"/>
                <a:ea typeface="Noto Sans CJK SC"/>
              </a:rPr>
              <a:t> </a:t>
            </a:r>
            <a:r>
              <a:rPr lang="en-IN" sz="1800" b="0" strike="noStrike" spc="-1" dirty="0">
                <a:solidFill>
                  <a:srgbClr val="000000"/>
                </a:solidFill>
                <a:latin typeface="Corbel" panose="020B0503020204020204" pitchFamily="34" charset="0"/>
                <a:ea typeface="Noto Sans CJK SC"/>
              </a:rPr>
              <a:t>give the strength of the X and Z disordered fields at site </a:t>
            </a:r>
            <a:r>
              <a:rPr lang="en-IN" sz="1800" b="0" strike="noStrike" spc="-1" dirty="0" err="1">
                <a:solidFill>
                  <a:srgbClr val="000000"/>
                </a:solidFill>
                <a:latin typeface="Corbel" panose="020B0503020204020204" pitchFamily="34" charset="0"/>
                <a:ea typeface="Noto Sans CJK SC"/>
              </a:rPr>
              <a:t>i</a:t>
            </a:r>
            <a:r>
              <a:rPr lang="en-IN" sz="1800" b="0" strike="noStrike" spc="-1" dirty="0">
                <a:solidFill>
                  <a:srgbClr val="000000"/>
                </a:solidFill>
                <a:latin typeface="Corbel" panose="020B0503020204020204" pitchFamily="34" charset="0"/>
                <a:ea typeface="Noto Sans CJK SC"/>
              </a:rPr>
              <a:t>, n is the total number of qubits, and σ</a:t>
            </a:r>
            <a:r>
              <a:rPr lang="en-IN" sz="1800" b="0" strike="noStrike" spc="-1" baseline="33000" dirty="0">
                <a:solidFill>
                  <a:srgbClr val="000000"/>
                </a:solidFill>
                <a:latin typeface="Corbel" panose="020B0503020204020204" pitchFamily="34" charset="0"/>
                <a:ea typeface="Noto Sans CJK SC"/>
              </a:rPr>
              <a:t>{</a:t>
            </a:r>
            <a:r>
              <a:rPr lang="en-IN" sz="1800" b="0" strike="noStrike" spc="-1" baseline="33000" dirty="0" err="1">
                <a:solidFill>
                  <a:srgbClr val="000000"/>
                </a:solidFill>
                <a:latin typeface="Corbel" panose="020B0503020204020204" pitchFamily="34" charset="0"/>
                <a:ea typeface="Noto Sans CJK SC"/>
              </a:rPr>
              <a:t>x,y,z</a:t>
            </a:r>
            <a:r>
              <a:rPr lang="en-IN" sz="1800" b="0" strike="noStrike" spc="-1" baseline="33000" dirty="0">
                <a:solidFill>
                  <a:srgbClr val="000000"/>
                </a:solidFill>
                <a:latin typeface="Corbel" panose="020B0503020204020204" pitchFamily="34" charset="0"/>
                <a:ea typeface="Noto Sans CJK SC"/>
              </a:rPr>
              <a:t>}</a:t>
            </a:r>
            <a:r>
              <a:rPr lang="en-IN" sz="1800" b="0" strike="noStrike" spc="-1" dirty="0">
                <a:solidFill>
                  <a:srgbClr val="000000"/>
                </a:solidFill>
                <a:latin typeface="Corbel" panose="020B0503020204020204" pitchFamily="34" charset="0"/>
                <a:ea typeface="Noto Sans CJK SC"/>
              </a:rPr>
              <a:t> are the usual Pauli operators. </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sz="1800" b="0" strike="noStrike" spc="-1" dirty="0">
                <a:solidFill>
                  <a:srgbClr val="000000"/>
                </a:solidFill>
                <a:latin typeface="Corbel" panose="020B0503020204020204" pitchFamily="34" charset="0"/>
                <a:ea typeface="Noto Sans CJK SC"/>
              </a:rPr>
              <a:t>In this benchmark, J = 1, w = 10, and h</a:t>
            </a:r>
            <a:r>
              <a:rPr lang="en-IN" sz="1800" b="0" strike="noStrike" spc="-1" baseline="-8000" dirty="0">
                <a:solidFill>
                  <a:srgbClr val="000000"/>
                </a:solidFill>
                <a:latin typeface="Corbel" panose="020B0503020204020204" pitchFamily="34" charset="0"/>
                <a:ea typeface="Noto Sans CJK SC"/>
              </a:rPr>
              <a:t>x,i</a:t>
            </a:r>
            <a:r>
              <a:rPr lang="en-IN" sz="1800" b="0" strike="noStrike" spc="-1" dirty="0">
                <a:solidFill>
                  <a:srgbClr val="000000"/>
                </a:solidFill>
                <a:latin typeface="Corbel" panose="020B0503020204020204" pitchFamily="34" charset="0"/>
                <a:ea typeface="Noto Sans CJK SC"/>
              </a:rPr>
              <a:t> and h</a:t>
            </a:r>
            <a:r>
              <a:rPr lang="en-IN" sz="1800" b="0" strike="noStrike" spc="-1" baseline="-8000" dirty="0">
                <a:solidFill>
                  <a:srgbClr val="000000"/>
                </a:solidFill>
                <a:latin typeface="Corbel" panose="020B0503020204020204" pitchFamily="34" charset="0"/>
                <a:ea typeface="Noto Sans CJK SC"/>
              </a:rPr>
              <a:t>z,i</a:t>
            </a:r>
            <a:r>
              <a:rPr lang="en-IN" sz="1800" b="0" strike="noStrike" spc="-1" dirty="0">
                <a:solidFill>
                  <a:srgbClr val="000000"/>
                </a:solidFill>
                <a:latin typeface="Corbel" panose="020B0503020204020204" pitchFamily="34" charset="0"/>
                <a:ea typeface="Noto Sans CJK SC"/>
              </a:rPr>
              <a:t> are randomly generated in the range (−1, 1). </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sz="1800" b="0" strike="noStrike" spc="-1" dirty="0">
                <a:solidFill>
                  <a:srgbClr val="000000"/>
                </a:solidFill>
                <a:latin typeface="Corbel" panose="020B0503020204020204" pitchFamily="34" charset="0"/>
                <a:ea typeface="Noto Sans CJK SC"/>
              </a:rPr>
              <a:t>The algorithm initializes the qubits in a product state and evolves them according to a </a:t>
            </a:r>
            <a:r>
              <a:rPr lang="en-IN" sz="1800" b="0" strike="noStrike" spc="-1" dirty="0" err="1">
                <a:solidFill>
                  <a:srgbClr val="000000"/>
                </a:solidFill>
                <a:latin typeface="Corbel" panose="020B0503020204020204" pitchFamily="34" charset="0"/>
                <a:ea typeface="Noto Sans CJK SC"/>
              </a:rPr>
              <a:t>Trotterized</a:t>
            </a:r>
            <a:r>
              <a:rPr lang="en-IN" sz="1800" b="0" strike="noStrike" spc="-1" dirty="0">
                <a:solidFill>
                  <a:srgbClr val="000000"/>
                </a:solidFill>
                <a:latin typeface="Corbel" panose="020B0503020204020204" pitchFamily="34" charset="0"/>
                <a:ea typeface="Noto Sans CJK SC"/>
              </a:rPr>
              <a:t> version of the Hamiltonian. </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sz="1800" b="0" strike="noStrike" spc="-1" dirty="0">
                <a:solidFill>
                  <a:srgbClr val="000000"/>
                </a:solidFill>
                <a:latin typeface="Corbel" panose="020B0503020204020204" pitchFamily="34" charset="0"/>
                <a:ea typeface="Noto Sans CJK SC"/>
              </a:rPr>
              <a:t>The </a:t>
            </a:r>
            <a:r>
              <a:rPr lang="en-IN" sz="1800" b="0" strike="noStrike" spc="-1" dirty="0">
                <a:solidFill>
                  <a:srgbClr val="00B050"/>
                </a:solidFill>
                <a:latin typeface="Corbel" panose="020B0503020204020204" pitchFamily="34" charset="0"/>
                <a:ea typeface="Noto Sans CJK SC"/>
              </a:rPr>
              <a:t>Trotterization</a:t>
            </a:r>
            <a:r>
              <a:rPr lang="en-IN" sz="1800" b="0" strike="noStrike" spc="-1" dirty="0">
                <a:solidFill>
                  <a:srgbClr val="000000"/>
                </a:solidFill>
                <a:latin typeface="Corbel" panose="020B0503020204020204" pitchFamily="34" charset="0"/>
                <a:ea typeface="Noto Sans CJK SC"/>
              </a:rPr>
              <a:t> implements the term 		    exactly using a construction from Vatan and Williams. We use a fixed number of Trotter steps.</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p:txBody>
      </p:sp>
      <p:pic>
        <p:nvPicPr>
          <p:cNvPr id="90" name="Picture 89"/>
          <p:cNvPicPr/>
          <p:nvPr/>
        </p:nvPicPr>
        <p:blipFill>
          <a:blip r:embed="rId3"/>
          <a:srcRect b="126"/>
          <a:stretch/>
        </p:blipFill>
        <p:spPr>
          <a:xfrm>
            <a:off x="5838202" y="5551488"/>
            <a:ext cx="1542960" cy="284040"/>
          </a:xfrm>
          <a:prstGeom prst="rect">
            <a:avLst/>
          </a:prstGeom>
          <a:ln w="0">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p:nvPr/>
        </p:nvPicPr>
        <p:blipFill>
          <a:blip r:embed="rId2"/>
          <a:stretch/>
        </p:blipFill>
        <p:spPr>
          <a:xfrm>
            <a:off x="3540840" y="510342"/>
            <a:ext cx="5110320" cy="4758343"/>
          </a:xfrm>
          <a:prstGeom prst="rect">
            <a:avLst/>
          </a:prstGeom>
          <a:ln w="0">
            <a:noFill/>
          </a:ln>
        </p:spPr>
      </p:pic>
      <p:sp>
        <p:nvSpPr>
          <p:cNvPr id="92" name="Rectangle 91"/>
          <p:cNvSpPr/>
          <p:nvPr/>
        </p:nvSpPr>
        <p:spPr>
          <a:xfrm>
            <a:off x="3540840" y="5460823"/>
            <a:ext cx="5385446" cy="54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600" b="1" strike="noStrike" spc="-1" dirty="0">
                <a:solidFill>
                  <a:srgbClr val="000000"/>
                </a:solidFill>
                <a:latin typeface="Arial"/>
                <a:ea typeface="DejaVu Sans"/>
              </a:rPr>
              <a:t>Figure:</a:t>
            </a:r>
            <a:r>
              <a:rPr lang="en-IN" sz="1600" b="0" strike="noStrike" spc="-1" dirty="0">
                <a:solidFill>
                  <a:srgbClr val="000000"/>
                </a:solidFill>
                <a:latin typeface="Arial"/>
                <a:ea typeface="DejaVu Sans"/>
              </a:rPr>
              <a:t> </a:t>
            </a:r>
            <a:r>
              <a:rPr lang="en-IN" sz="1600" b="0" i="1" strike="noStrike" spc="-1" dirty="0">
                <a:solidFill>
                  <a:srgbClr val="000000"/>
                </a:solidFill>
                <a:latin typeface="Arial"/>
                <a:ea typeface="DejaVu Sans"/>
              </a:rPr>
              <a:t>Results from running the Hamiltonian Simulation benchmark on a simulator</a:t>
            </a:r>
            <a:r>
              <a:rPr lang="en-IN" sz="1600" b="0" strike="noStrike" spc="-1" dirty="0">
                <a:solidFill>
                  <a:srgbClr val="000000"/>
                </a:solidFill>
                <a:latin typeface="Arial"/>
                <a:ea typeface="DejaVu Sans"/>
              </a:rPr>
              <a:t>.</a:t>
            </a:r>
            <a:endParaRPr lang="en-IN" sz="16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1800720" y="539999"/>
            <a:ext cx="9842640" cy="4962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IN" b="1" strike="noStrike" spc="-1" dirty="0">
                <a:solidFill>
                  <a:srgbClr val="000000"/>
                </a:solidFill>
                <a:latin typeface="Corbel" panose="020B0503020204020204" pitchFamily="34" charset="0"/>
                <a:ea typeface="DejaVu Sans"/>
              </a:rPr>
              <a:t>Many-Body Localization:</a:t>
            </a:r>
            <a:endParaRPr lang="en-IN" b="0" strike="noStrike" spc="-1" dirty="0">
              <a:latin typeface="Corbel" panose="020B0503020204020204" pitchFamily="34" charset="0"/>
            </a:endParaRPr>
          </a:p>
          <a:p>
            <a:pPr algn="just">
              <a:lnSpc>
                <a:spcPct val="100000"/>
              </a:lnSpc>
              <a:buNone/>
            </a:pPr>
            <a:endParaRPr lang="en-IN"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b="0" strike="noStrike" spc="-1" dirty="0">
                <a:solidFill>
                  <a:srgbClr val="000000"/>
                </a:solidFill>
                <a:latin typeface="Corbel" panose="020B0503020204020204" pitchFamily="34" charset="0"/>
                <a:ea typeface="DejaVu Sans"/>
              </a:rPr>
              <a:t>constructing a Hamiltonian simulation benchmark </a:t>
            </a:r>
            <a:r>
              <a:rPr lang="en-IN" b="0" strike="noStrike" spc="-1" dirty="0">
                <a:solidFill>
                  <a:srgbClr val="C00000"/>
                </a:solidFill>
                <a:latin typeface="Corbel" panose="020B0503020204020204" pitchFamily="34" charset="0"/>
                <a:ea typeface="DejaVu Sans"/>
              </a:rPr>
              <a:t>without exponentially expensive classical computations </a:t>
            </a:r>
            <a:r>
              <a:rPr lang="en-IN" b="0" strike="noStrike" spc="-1" dirty="0">
                <a:solidFill>
                  <a:srgbClr val="000000"/>
                </a:solidFill>
                <a:latin typeface="Corbel" panose="020B0503020204020204" pitchFamily="34" charset="0"/>
                <a:ea typeface="DejaVu Sans"/>
              </a:rPr>
              <a:t>could involve using many-body localization.</a:t>
            </a:r>
            <a:endParaRPr lang="en-IN" b="0" strike="noStrike" spc="-1" dirty="0">
              <a:latin typeface="Corbel" panose="020B0503020204020204" pitchFamily="34" charset="0"/>
            </a:endParaRPr>
          </a:p>
          <a:p>
            <a:pPr algn="just">
              <a:lnSpc>
                <a:spcPct val="100000"/>
              </a:lnSpc>
              <a:buNone/>
            </a:pPr>
            <a:endParaRPr lang="en-IN"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b="0" strike="noStrike" spc="-1" dirty="0">
                <a:solidFill>
                  <a:srgbClr val="000000"/>
                </a:solidFill>
                <a:latin typeface="Corbel" panose="020B0503020204020204" pitchFamily="34" charset="0"/>
                <a:ea typeface="DejaVu Sans"/>
              </a:rPr>
              <a:t>Many-body localization is a phenomenon where evolution under a random Hamiltonian preserves certain quantities.</a:t>
            </a:r>
            <a:endParaRPr lang="en-IN" b="0" strike="noStrike" spc="-1" dirty="0">
              <a:latin typeface="Corbel" panose="020B0503020204020204" pitchFamily="34" charset="0"/>
            </a:endParaRPr>
          </a:p>
          <a:p>
            <a:pPr algn="just">
              <a:lnSpc>
                <a:spcPct val="100000"/>
              </a:lnSpc>
              <a:buNone/>
            </a:pPr>
            <a:endParaRPr lang="en-IN"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b="0" strike="noStrike" spc="-1" dirty="0">
                <a:solidFill>
                  <a:srgbClr val="000000"/>
                </a:solidFill>
                <a:latin typeface="Corbel" panose="020B0503020204020204" pitchFamily="34" charset="0"/>
                <a:ea typeface="DejaVu Sans"/>
              </a:rPr>
              <a:t>However, </a:t>
            </a:r>
            <a:r>
              <a:rPr lang="en-IN" b="0" strike="noStrike" spc="-1" dirty="0">
                <a:solidFill>
                  <a:srgbClr val="00B050"/>
                </a:solidFill>
                <a:latin typeface="Corbel" panose="020B0503020204020204" pitchFamily="34" charset="0"/>
                <a:ea typeface="DejaVu Sans"/>
              </a:rPr>
              <a:t>long evolution times are required </a:t>
            </a:r>
            <a:r>
              <a:rPr lang="en-IN" b="0" strike="noStrike" spc="-1" dirty="0">
                <a:solidFill>
                  <a:srgbClr val="000000"/>
                </a:solidFill>
                <a:latin typeface="Corbel" panose="020B0503020204020204" pitchFamily="34" charset="0"/>
                <a:ea typeface="DejaVu Sans"/>
              </a:rPr>
              <a:t>for many-body localization, </a:t>
            </a:r>
            <a:r>
              <a:rPr lang="en-IN" b="0" strike="noStrike" spc="-1" dirty="0">
                <a:solidFill>
                  <a:srgbClr val="00B0F0"/>
                </a:solidFill>
                <a:latin typeface="Corbel" panose="020B0503020204020204" pitchFamily="34" charset="0"/>
                <a:ea typeface="DejaVu Sans"/>
              </a:rPr>
              <a:t>resulting in circuits containing thousands of circuit layers.</a:t>
            </a:r>
            <a:endParaRPr lang="en-IN" b="0" strike="noStrike" spc="-1" dirty="0">
              <a:solidFill>
                <a:srgbClr val="00B0F0"/>
              </a:solidFill>
              <a:latin typeface="Corbel" panose="020B0503020204020204" pitchFamily="34" charset="0"/>
            </a:endParaRPr>
          </a:p>
          <a:p>
            <a:pPr algn="just">
              <a:lnSpc>
                <a:spcPct val="100000"/>
              </a:lnSpc>
              <a:buNone/>
            </a:pPr>
            <a:endParaRPr lang="en-IN"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b="0" strike="noStrike" spc="-1" dirty="0">
                <a:solidFill>
                  <a:srgbClr val="000000"/>
                </a:solidFill>
                <a:latin typeface="Corbel" panose="020B0503020204020204" pitchFamily="34" charset="0"/>
                <a:ea typeface="DejaVu Sans"/>
              </a:rPr>
              <a:t>Acknowledges that such a benchmark might not be practical for current hardware.</a:t>
            </a:r>
          </a:p>
          <a:p>
            <a:pPr algn="just">
              <a:lnSpc>
                <a:spcPct val="100000"/>
              </a:lnSpc>
              <a:buClr>
                <a:srgbClr val="000000"/>
              </a:buClr>
              <a:buSzPct val="45000"/>
            </a:pPr>
            <a:endParaRPr lang="en-US" b="0" i="0" dirty="0">
              <a:solidFill>
                <a:srgbClr val="374151"/>
              </a:solidFill>
              <a:effectLst/>
              <a:latin typeface="Corbel" panose="020B0503020204020204" pitchFamily="34" charset="0"/>
            </a:endParaRPr>
          </a:p>
          <a:p>
            <a:pPr algn="just">
              <a:lnSpc>
                <a:spcPct val="100000"/>
              </a:lnSpc>
              <a:buClr>
                <a:srgbClr val="000000"/>
              </a:buClr>
              <a:buSzPct val="45000"/>
            </a:pPr>
            <a:r>
              <a:rPr lang="en-US" b="0" i="0" dirty="0">
                <a:effectLst/>
                <a:latin typeface="Corbel" panose="020B0503020204020204" pitchFamily="34" charset="0"/>
              </a:rPr>
              <a:t>Many-body localization </a:t>
            </a:r>
            <a:r>
              <a:rPr lang="en-US" b="0" i="0" dirty="0">
                <a:solidFill>
                  <a:srgbClr val="C00000"/>
                </a:solidFill>
                <a:effectLst/>
                <a:latin typeface="Corbel" panose="020B0503020204020204" pitchFamily="34" charset="0"/>
              </a:rPr>
              <a:t>offers a promising avenue </a:t>
            </a:r>
            <a:r>
              <a:rPr lang="en-US" b="0" i="0" dirty="0">
                <a:effectLst/>
                <a:latin typeface="Corbel" panose="020B0503020204020204" pitchFamily="34" charset="0"/>
              </a:rPr>
              <a:t>for constructing Hamiltonian simulation benchmarks</a:t>
            </a:r>
            <a:r>
              <a:rPr lang="en-US" b="0" i="0" dirty="0">
                <a:solidFill>
                  <a:srgbClr val="374151"/>
                </a:solidFill>
                <a:effectLst/>
                <a:latin typeface="Corbel" panose="020B0503020204020204" pitchFamily="34" charset="0"/>
              </a:rPr>
              <a:t> </a:t>
            </a:r>
            <a:r>
              <a:rPr lang="en-US" b="0" i="0" dirty="0">
                <a:solidFill>
                  <a:srgbClr val="0070C0"/>
                </a:solidFill>
                <a:effectLst/>
                <a:latin typeface="Corbel" panose="020B0503020204020204" pitchFamily="34" charset="0"/>
              </a:rPr>
              <a:t>without exponentially expensive classical computations</a:t>
            </a:r>
            <a:r>
              <a:rPr lang="en-US" b="0" i="0" dirty="0">
                <a:solidFill>
                  <a:srgbClr val="374151"/>
                </a:solidFill>
                <a:effectLst/>
                <a:latin typeface="Corbel" panose="020B0503020204020204" pitchFamily="34" charset="0"/>
              </a:rPr>
              <a:t>, </a:t>
            </a:r>
            <a:r>
              <a:rPr lang="en-US" b="0" i="0" dirty="0">
                <a:solidFill>
                  <a:srgbClr val="00B050"/>
                </a:solidFill>
                <a:effectLst/>
                <a:latin typeface="Corbel" panose="020B0503020204020204" pitchFamily="34" charset="0"/>
              </a:rPr>
              <a:t>the practical challenges</a:t>
            </a:r>
            <a:r>
              <a:rPr lang="en-US" b="0" i="0" dirty="0">
                <a:solidFill>
                  <a:srgbClr val="374151"/>
                </a:solidFill>
                <a:effectLst/>
                <a:latin typeface="Corbel" panose="020B0503020204020204" pitchFamily="34" charset="0"/>
              </a:rPr>
              <a:t>, </a:t>
            </a:r>
            <a:r>
              <a:rPr lang="en-US" b="0" i="0" dirty="0">
                <a:effectLst/>
                <a:latin typeface="Corbel" panose="020B0503020204020204" pitchFamily="34" charset="0"/>
              </a:rPr>
              <a:t>especially the requirement for extensive circuit layers, may limit its feasibility on current quantum hardware.</a:t>
            </a:r>
            <a:endParaRPr lang="en-IN" b="0" strike="noStrike" spc="-1" dirty="0">
              <a:latin typeface="Corbel" panose="020B0503020204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1620000" y="498378"/>
            <a:ext cx="4140000"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6. Monte Carlo Sampling</a:t>
            </a:r>
            <a:endParaRPr lang="en-IN" sz="2400" b="1" u="sng" strike="noStrike" spc="-1" dirty="0">
              <a:latin typeface="Amiri" panose="00000500000000000000" pitchFamily="2" charset="-78"/>
              <a:ea typeface="Amiri" panose="00000500000000000000" pitchFamily="2" charset="-78"/>
              <a:cs typeface="Amiri" panose="00000500000000000000" pitchFamily="2" charset="-78"/>
            </a:endParaRPr>
          </a:p>
        </p:txBody>
      </p:sp>
      <p:sp>
        <p:nvSpPr>
          <p:cNvPr id="95" name="Rectangle 94"/>
          <p:cNvSpPr/>
          <p:nvPr/>
        </p:nvSpPr>
        <p:spPr>
          <a:xfrm>
            <a:off x="1620000" y="1100297"/>
            <a:ext cx="10241074" cy="473444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IN" sz="1800" b="0" strike="noStrike" spc="-1" dirty="0">
                <a:solidFill>
                  <a:srgbClr val="000000"/>
                </a:solidFill>
                <a:latin typeface="Corbel" panose="020B0503020204020204" pitchFamily="34" charset="0"/>
                <a:ea typeface="DejaVu Sans"/>
              </a:rPr>
              <a:t>Classical Monte Carlo algorithms use random processes </a:t>
            </a:r>
            <a:r>
              <a:rPr lang="en-IN" sz="1800" b="0" strike="noStrike" spc="-1" dirty="0">
                <a:solidFill>
                  <a:srgbClr val="00B0F0"/>
                </a:solidFill>
                <a:latin typeface="Corbel" panose="020B0503020204020204" pitchFamily="34" charset="0"/>
                <a:ea typeface="DejaVu Sans"/>
              </a:rPr>
              <a:t>to solve problems numerically </a:t>
            </a:r>
            <a:r>
              <a:rPr lang="en-IN" sz="1800" b="0" strike="noStrike" spc="-1" dirty="0">
                <a:solidFill>
                  <a:srgbClr val="000000"/>
                </a:solidFill>
                <a:latin typeface="Corbel" panose="020B0503020204020204" pitchFamily="34" charset="0"/>
                <a:ea typeface="DejaVu Sans"/>
              </a:rPr>
              <a:t>where other methods might be infeasible. </a:t>
            </a:r>
          </a:p>
          <a:p>
            <a:pPr algn="just">
              <a:lnSpc>
                <a:spcPct val="100000"/>
              </a:lnSpc>
              <a:buNone/>
            </a:pPr>
            <a:endParaRPr lang="en-IN" sz="1800" b="0" strike="noStrike" spc="-1" dirty="0">
              <a:latin typeface="Corbel" panose="020B0503020204020204" pitchFamily="34" charset="0"/>
            </a:endParaRPr>
          </a:p>
          <a:p>
            <a:pPr algn="just">
              <a:lnSpc>
                <a:spcPct val="100000"/>
              </a:lnSpc>
              <a:buNone/>
            </a:pPr>
            <a:r>
              <a:rPr lang="en-IN" sz="1800" b="0" strike="noStrike" spc="-1" dirty="0">
                <a:solidFill>
                  <a:srgbClr val="000000"/>
                </a:solidFill>
                <a:latin typeface="Corbel" panose="020B0503020204020204" pitchFamily="34" charset="0"/>
                <a:ea typeface="DejaVu Sans"/>
              </a:rPr>
              <a:t>A quantum algorithm which has a quadratic speed up over classical Monte Carlo algorithms was proposed by </a:t>
            </a:r>
            <a:r>
              <a:rPr lang="en-IN" sz="1800" b="1" strike="noStrike" spc="-1" dirty="0">
                <a:solidFill>
                  <a:srgbClr val="000000"/>
                </a:solidFill>
                <a:latin typeface="Corbel" panose="020B0503020204020204" pitchFamily="34" charset="0"/>
                <a:ea typeface="DejaVu Sans"/>
              </a:rPr>
              <a:t>Woerner and Egger</a:t>
            </a:r>
            <a:r>
              <a:rPr lang="en-IN" sz="1800" b="0" strike="noStrike" spc="-1" dirty="0">
                <a:solidFill>
                  <a:srgbClr val="000000"/>
                </a:solidFill>
                <a:latin typeface="Corbel" panose="020B0503020204020204" pitchFamily="34" charset="0"/>
                <a:ea typeface="DejaVu Sans"/>
              </a:rPr>
              <a:t>, which we have used here as the basis for our Monte Carlo Sampling benchmark. </a:t>
            </a:r>
            <a:endParaRPr lang="en-IN" sz="1800" b="0" strike="noStrike" spc="-1" dirty="0">
              <a:latin typeface="Corbel" panose="020B0503020204020204" pitchFamily="34" charset="0"/>
            </a:endParaRPr>
          </a:p>
          <a:p>
            <a:pPr algn="just">
              <a:lnSpc>
                <a:spcPct val="100000"/>
              </a:lnSpc>
              <a:buNone/>
            </a:pPr>
            <a:r>
              <a:rPr lang="en-IN" sz="1800" b="0" strike="noStrike" spc="-1" dirty="0">
                <a:solidFill>
                  <a:srgbClr val="000000"/>
                </a:solidFill>
                <a:latin typeface="Corbel" panose="020B0503020204020204" pitchFamily="34" charset="0"/>
                <a:ea typeface="DejaVu Sans"/>
              </a:rPr>
              <a:t>The Monte Carlo sampling algorithm aims </a:t>
            </a:r>
            <a:r>
              <a:rPr lang="en-IN" sz="1800" b="0" strike="noStrike" spc="-1" dirty="0">
                <a:solidFill>
                  <a:srgbClr val="C00000"/>
                </a:solidFill>
                <a:latin typeface="Corbel" panose="020B0503020204020204" pitchFamily="34" charset="0"/>
                <a:ea typeface="DejaVu Sans"/>
              </a:rPr>
              <a:t>to compute the expected value of some function f(X)</a:t>
            </a:r>
            <a:r>
              <a:rPr lang="en-IN" sz="1800" b="0" strike="noStrike" spc="-1" dirty="0">
                <a:solidFill>
                  <a:srgbClr val="000000"/>
                </a:solidFill>
                <a:latin typeface="Corbel" panose="020B0503020204020204" pitchFamily="34" charset="0"/>
                <a:ea typeface="DejaVu Sans"/>
              </a:rPr>
              <a:t>, where X is a random variable that p(X) distributed.</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algn="just">
              <a:lnSpc>
                <a:spcPct val="100000"/>
              </a:lnSpc>
              <a:buNone/>
            </a:pPr>
            <a:r>
              <a:rPr lang="en-IN" sz="1800" b="0" strike="noStrike" spc="-1" dirty="0">
                <a:solidFill>
                  <a:srgbClr val="000000"/>
                </a:solidFill>
                <a:latin typeface="Corbel" panose="020B0503020204020204" pitchFamily="34" charset="0"/>
                <a:ea typeface="DejaVu Sans"/>
              </a:rPr>
              <a:t>Utilizes two oracles, R and F.</a:t>
            </a:r>
            <a:endParaRPr lang="en-IN" sz="1800"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sz="1800" b="0" strike="noStrike" spc="-1" dirty="0">
                <a:solidFill>
                  <a:srgbClr val="000000"/>
                </a:solidFill>
                <a:latin typeface="Corbel" panose="020B0503020204020204" pitchFamily="34" charset="0"/>
                <a:ea typeface="DejaVu Sans"/>
              </a:rPr>
              <a:t>R encodes the probability distribution p(X) into the amplitudes of n qubit states.</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a:p>
            <a:pPr marL="216000" indent="-216000" algn="just">
              <a:lnSpc>
                <a:spcPct val="100000"/>
              </a:lnSpc>
              <a:buClr>
                <a:srgbClr val="000000"/>
              </a:buClr>
              <a:buSzPct val="45000"/>
              <a:buFont typeface="Wingdings" charset="2"/>
              <a:buChar char=""/>
            </a:pPr>
            <a:r>
              <a:rPr lang="en-IN" sz="1800" b="0" strike="noStrike" spc="-1" dirty="0">
                <a:solidFill>
                  <a:srgbClr val="000000"/>
                </a:solidFill>
                <a:latin typeface="Corbel" panose="020B0503020204020204" pitchFamily="34" charset="0"/>
                <a:ea typeface="DejaVu Sans"/>
              </a:rPr>
              <a:t>F encodes the function value f(</a:t>
            </a:r>
            <a:r>
              <a:rPr lang="en-IN" sz="1800" b="0" strike="noStrike" spc="-1" dirty="0" err="1">
                <a:solidFill>
                  <a:srgbClr val="000000"/>
                </a:solidFill>
                <a:latin typeface="Corbel" panose="020B0503020204020204" pitchFamily="34" charset="0"/>
                <a:ea typeface="DejaVu Sans"/>
              </a:rPr>
              <a:t>i</a:t>
            </a:r>
            <a:r>
              <a:rPr lang="en-IN" sz="1800" b="0" strike="noStrike" spc="-1" dirty="0">
                <a:solidFill>
                  <a:srgbClr val="000000"/>
                </a:solidFill>
                <a:latin typeface="Corbel" panose="020B0503020204020204" pitchFamily="34" charset="0"/>
                <a:ea typeface="DejaVu Sans"/>
              </a:rPr>
              <a:t>) into the amplitude of a single auxiliary qubit.</a:t>
            </a:r>
            <a:endParaRPr lang="en-IN" sz="1800" b="0" strike="noStrike" spc="-1" dirty="0">
              <a:latin typeface="Corbel" panose="020B0503020204020204" pitchFamily="34" charset="0"/>
            </a:endParaRPr>
          </a:p>
          <a:p>
            <a:pPr algn="just">
              <a:lnSpc>
                <a:spcPct val="100000"/>
              </a:lnSpc>
              <a:buNone/>
            </a:pPr>
            <a:endParaRPr lang="en-IN" sz="1800" b="0" strike="noStrike" spc="-1" dirty="0">
              <a:latin typeface="Corbel" panose="020B0503020204020204" pitchFamily="34" charset="0"/>
            </a:endParaRPr>
          </a:p>
        </p:txBody>
      </p:sp>
      <p:pic>
        <p:nvPicPr>
          <p:cNvPr id="96" name="Picture 95"/>
          <p:cNvPicPr/>
          <p:nvPr/>
        </p:nvPicPr>
        <p:blipFill>
          <a:blip r:embed="rId2"/>
          <a:stretch/>
        </p:blipFill>
        <p:spPr>
          <a:xfrm>
            <a:off x="3748620" y="4023488"/>
            <a:ext cx="4694760" cy="618120"/>
          </a:xfrm>
          <a:prstGeom prst="rect">
            <a:avLst/>
          </a:prstGeom>
          <a:ln w="0">
            <a:noFill/>
          </a:ln>
        </p:spPr>
      </p:pic>
      <p:pic>
        <p:nvPicPr>
          <p:cNvPr id="97" name="Picture 96"/>
          <p:cNvPicPr/>
          <p:nvPr/>
        </p:nvPicPr>
        <p:blipFill>
          <a:blip r:embed="rId3"/>
          <a:stretch/>
        </p:blipFill>
        <p:spPr>
          <a:xfrm>
            <a:off x="3381960" y="5188183"/>
            <a:ext cx="5428080" cy="64656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p:nvPr/>
        </p:nvPicPr>
        <p:blipFill>
          <a:blip r:embed="rId2"/>
          <a:stretch/>
        </p:blipFill>
        <p:spPr>
          <a:xfrm>
            <a:off x="3420000" y="360000"/>
            <a:ext cx="6009120" cy="4066200"/>
          </a:xfrm>
          <a:prstGeom prst="rect">
            <a:avLst/>
          </a:prstGeom>
          <a:ln w="0">
            <a:noFill/>
          </a:ln>
        </p:spPr>
      </p:pic>
      <p:sp>
        <p:nvSpPr>
          <p:cNvPr id="99" name="Rectangle 98"/>
          <p:cNvSpPr/>
          <p:nvPr/>
        </p:nvSpPr>
        <p:spPr>
          <a:xfrm>
            <a:off x="1800000" y="4674601"/>
            <a:ext cx="9900000" cy="13343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800" b="1" strike="noStrike" spc="-1" dirty="0">
                <a:solidFill>
                  <a:srgbClr val="000000"/>
                </a:solidFill>
                <a:latin typeface="Corbel" panose="020B0503020204020204" pitchFamily="34" charset="0"/>
                <a:ea typeface="DejaVu Sans"/>
              </a:rPr>
              <a:t>Figure:</a:t>
            </a:r>
            <a:endParaRPr lang="en-IN" sz="1800" b="0" strike="noStrike" spc="-1" dirty="0">
              <a:latin typeface="Corbel" panose="020B0503020204020204" pitchFamily="34" charset="0"/>
            </a:endParaRPr>
          </a:p>
          <a:p>
            <a:pPr marL="216000" indent="-216000">
              <a:lnSpc>
                <a:spcPct val="100000"/>
              </a:lnSpc>
              <a:buClr>
                <a:srgbClr val="000000"/>
              </a:buClr>
              <a:buSzPct val="45000"/>
              <a:buFont typeface="Wingdings" charset="2"/>
              <a:buChar char=""/>
            </a:pPr>
            <a:r>
              <a:rPr lang="en-IN" sz="1800" b="0" i="1" strike="noStrike" spc="-1" dirty="0">
                <a:solidFill>
                  <a:srgbClr val="000000"/>
                </a:solidFill>
                <a:latin typeface="Corbel" panose="020B0503020204020204" pitchFamily="34" charset="0"/>
                <a:ea typeface="DejaVu Sans"/>
              </a:rPr>
              <a:t>Results from running the two benchmarks based on  the Monte Carlo Sampling algorithm on a simulator.</a:t>
            </a:r>
            <a:endParaRPr lang="en-IN" sz="1800" b="0" i="1" strike="noStrike" spc="-1" dirty="0">
              <a:latin typeface="Corbel" panose="020B0503020204020204" pitchFamily="34" charset="0"/>
            </a:endParaRPr>
          </a:p>
          <a:p>
            <a:pPr>
              <a:lnSpc>
                <a:spcPct val="100000"/>
              </a:lnSpc>
              <a:buNone/>
            </a:pPr>
            <a:endParaRPr lang="en-IN" sz="1800" b="0" i="1" strike="noStrike" spc="-1" dirty="0">
              <a:latin typeface="Corbel" panose="020B0503020204020204" pitchFamily="34" charset="0"/>
            </a:endParaRPr>
          </a:p>
          <a:p>
            <a:pPr marL="216000" indent="-216000">
              <a:lnSpc>
                <a:spcPct val="100000"/>
              </a:lnSpc>
              <a:buClr>
                <a:srgbClr val="000000"/>
              </a:buClr>
              <a:buSzPct val="45000"/>
              <a:buFont typeface="Wingdings" charset="2"/>
              <a:buChar char=""/>
            </a:pPr>
            <a:r>
              <a:rPr lang="en-IN" sz="1800" b="0" i="1" strike="noStrike" spc="-1" dirty="0">
                <a:solidFill>
                  <a:srgbClr val="000000"/>
                </a:solidFill>
                <a:latin typeface="Corbel" panose="020B0503020204020204" pitchFamily="34" charset="0"/>
                <a:ea typeface="DejaVu Sans"/>
              </a:rPr>
              <a:t>Provides insights into the performance of the algorithm for different choices of f and p.</a:t>
            </a:r>
            <a:endParaRPr lang="en-IN" sz="1800" b="0" i="1" strike="noStrike" spc="-1" dirty="0">
              <a:latin typeface="Corbel" panose="020B0503020204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2293560" y="151920"/>
            <a:ext cx="9585720" cy="66343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b="1" strike="noStrike" spc="-1" dirty="0">
                <a:solidFill>
                  <a:srgbClr val="000000"/>
                </a:solidFill>
                <a:latin typeface="Corbel" panose="020B0503020204020204" pitchFamily="34" charset="0"/>
                <a:ea typeface="DejaVu Sans"/>
              </a:rPr>
              <a:t>Equation (A4): </a:t>
            </a:r>
            <a:r>
              <a:rPr lang="en-IN" b="0" strike="noStrike" spc="-1" dirty="0">
                <a:solidFill>
                  <a:srgbClr val="000000"/>
                </a:solidFill>
                <a:latin typeface="Corbel" panose="020B0503020204020204" pitchFamily="34" charset="0"/>
                <a:ea typeface="DejaVu Sans"/>
              </a:rPr>
              <a:t>Describes the resultant state after applying </a:t>
            </a:r>
            <a:r>
              <a:rPr lang="en-IN" b="0" i="1" strike="noStrike" spc="-1" dirty="0">
                <a:solidFill>
                  <a:srgbClr val="000000"/>
                </a:solidFill>
                <a:latin typeface="Corbel" panose="020B0503020204020204" pitchFamily="34" charset="0"/>
                <a:ea typeface="DejaVu Sans"/>
              </a:rPr>
              <a:t>F</a:t>
            </a:r>
            <a:r>
              <a:rPr lang="en-IN" b="0" strike="noStrike" spc="-1" dirty="0">
                <a:solidFill>
                  <a:srgbClr val="000000"/>
                </a:solidFill>
                <a:latin typeface="Corbel" panose="020B0503020204020204" pitchFamily="34" charset="0"/>
                <a:ea typeface="DejaVu Sans"/>
              </a:rPr>
              <a:t> and </a:t>
            </a:r>
            <a:r>
              <a:rPr lang="en-IN" b="0" i="1" strike="noStrike" spc="-1" dirty="0">
                <a:solidFill>
                  <a:srgbClr val="000000"/>
                </a:solidFill>
                <a:latin typeface="Corbel" panose="020B0503020204020204" pitchFamily="34" charset="0"/>
                <a:ea typeface="DejaVu Sans"/>
              </a:rPr>
              <a:t>R</a:t>
            </a:r>
            <a:r>
              <a:rPr lang="en-IN" b="0" strike="noStrike" spc="-1" dirty="0">
                <a:solidFill>
                  <a:srgbClr val="000000"/>
                </a:solidFill>
                <a:latin typeface="Corbel" panose="020B0503020204020204" pitchFamily="34" charset="0"/>
                <a:ea typeface="DejaVu Sans"/>
              </a:rPr>
              <a:t> on an </a:t>
            </a:r>
            <a:r>
              <a:rPr lang="en-IN" b="0" i="1" strike="noStrike" spc="-1" dirty="0">
                <a:solidFill>
                  <a:srgbClr val="000000"/>
                </a:solidFill>
                <a:latin typeface="Corbel" panose="020B0503020204020204" pitchFamily="34" charset="0"/>
                <a:ea typeface="DejaVu Sans"/>
              </a:rPr>
              <a:t>n+1</a:t>
            </a:r>
            <a:r>
              <a:rPr lang="en-IN" b="0" strike="noStrike" spc="-1" dirty="0">
                <a:solidFill>
                  <a:srgbClr val="000000"/>
                </a:solidFill>
                <a:latin typeface="Corbel" panose="020B0503020204020204" pitchFamily="34" charset="0"/>
                <a:ea typeface="DejaVu Sans"/>
              </a:rPr>
              <a:t> qubit system.</a:t>
            </a: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r>
              <a:rPr lang="en-IN" b="0" strike="noStrike" spc="-1" dirty="0">
                <a:solidFill>
                  <a:srgbClr val="000000"/>
                </a:solidFill>
                <a:latin typeface="Corbel" panose="020B0503020204020204" pitchFamily="34" charset="0"/>
                <a:ea typeface="DejaVu Sans"/>
              </a:rPr>
              <a:t>Recall that for the amplitude estimation, given the operator A,</a:t>
            </a: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r>
              <a:rPr lang="en-IN" b="0" strike="noStrike" spc="-1" dirty="0">
                <a:solidFill>
                  <a:srgbClr val="000000"/>
                </a:solidFill>
                <a:latin typeface="Corbel" panose="020B0503020204020204" pitchFamily="34" charset="0"/>
                <a:ea typeface="DejaVu Sans"/>
              </a:rPr>
              <a:t>the amplitude estimation algorithm yields </a:t>
            </a:r>
            <a:r>
              <a:rPr lang="en-IN" sz="2000" strike="noStrike" spc="-1" dirty="0">
                <a:solidFill>
                  <a:srgbClr val="000000"/>
                </a:solidFill>
                <a:latin typeface="Script MT Bold" panose="03040602040607080904" pitchFamily="66" charset="0"/>
                <a:ea typeface="DejaVu Sans"/>
              </a:rPr>
              <a:t>a</a:t>
            </a:r>
            <a:r>
              <a:rPr lang="en-IN" b="0" strike="noStrike" spc="-1" dirty="0">
                <a:solidFill>
                  <a:srgbClr val="000000"/>
                </a:solidFill>
                <a:latin typeface="Corbel" panose="020B0503020204020204" pitchFamily="34" charset="0"/>
                <a:ea typeface="DejaVu Sans"/>
              </a:rPr>
              <a:t>. The Monte Carlo Sampling algorithm works by applying</a:t>
            </a: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r>
              <a:rPr lang="en-IN" b="0" strike="noStrike" spc="-1" dirty="0">
                <a:solidFill>
                  <a:srgbClr val="000000"/>
                </a:solidFill>
                <a:latin typeface="Corbel" panose="020B0503020204020204" pitchFamily="34" charset="0"/>
                <a:ea typeface="DejaVu Sans"/>
              </a:rPr>
              <a:t>and then perform amplitude estimation on the resultant state to produce</a:t>
            </a:r>
            <a:endParaRPr lang="en-IN" b="0" strike="noStrike" spc="-1" dirty="0">
              <a:latin typeface="Corbel" panose="020B0503020204020204" pitchFamily="34" charset="0"/>
            </a:endParaRPr>
          </a:p>
          <a:p>
            <a:pPr>
              <a:lnSpc>
                <a:spcPct val="100000"/>
              </a:lnSpc>
              <a:buNone/>
            </a:pPr>
            <a:endParaRPr lang="en-IN" spc="-1" dirty="0">
              <a:latin typeface="Corbel" panose="020B0503020204020204" pitchFamily="34" charset="0"/>
            </a:endParaRPr>
          </a:p>
          <a:p>
            <a:pPr>
              <a:lnSpc>
                <a:spcPct val="100000"/>
              </a:lnSpc>
              <a:buNone/>
            </a:pPr>
            <a:endParaRPr lang="en-IN"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endParaRPr lang="en-IN" b="0" strike="noStrike" spc="-1" dirty="0">
              <a:latin typeface="Corbel" panose="020B0503020204020204" pitchFamily="34" charset="0"/>
            </a:endParaRPr>
          </a:p>
          <a:p>
            <a:pPr>
              <a:lnSpc>
                <a:spcPct val="100000"/>
              </a:lnSpc>
              <a:buNone/>
            </a:pPr>
            <a:r>
              <a:rPr lang="en-IN" b="0" strike="noStrike" spc="-1" dirty="0">
                <a:solidFill>
                  <a:srgbClr val="000000"/>
                </a:solidFill>
                <a:latin typeface="Corbel" panose="020B0503020204020204" pitchFamily="34" charset="0"/>
                <a:ea typeface="DejaVu Sans"/>
              </a:rPr>
              <a:t>which is the expectation value of the f function. 	</a:t>
            </a:r>
          </a:p>
          <a:p>
            <a:pPr>
              <a:lnSpc>
                <a:spcPct val="100000"/>
              </a:lnSpc>
              <a:buNone/>
            </a:pPr>
            <a:endParaRPr lang="en-IN" b="0" strike="noStrike" spc="-1" dirty="0">
              <a:latin typeface="Corbel" panose="020B0503020204020204" pitchFamily="34" charset="0"/>
            </a:endParaRPr>
          </a:p>
          <a:p>
            <a:pPr>
              <a:lnSpc>
                <a:spcPct val="100000"/>
              </a:lnSpc>
              <a:buNone/>
            </a:pPr>
            <a:r>
              <a:rPr lang="en-IN" b="1" strike="noStrike" spc="-1" dirty="0">
                <a:solidFill>
                  <a:srgbClr val="000000"/>
                </a:solidFill>
                <a:latin typeface="Corbel" panose="020B0503020204020204" pitchFamily="34" charset="0"/>
                <a:ea typeface="DejaVu Sans"/>
              </a:rPr>
              <a:t>Equation (A6): </a:t>
            </a:r>
            <a:r>
              <a:rPr lang="en-IN" b="0" strike="noStrike" spc="-1" dirty="0">
                <a:solidFill>
                  <a:srgbClr val="000000"/>
                </a:solidFill>
                <a:latin typeface="Corbel" panose="020B0503020204020204" pitchFamily="34" charset="0"/>
                <a:ea typeface="DejaVu Sans"/>
              </a:rPr>
              <a:t>Defines the operator </a:t>
            </a:r>
            <a:r>
              <a:rPr lang="en-IN" b="0" i="1" strike="noStrike" spc="-1" dirty="0">
                <a:solidFill>
                  <a:srgbClr val="000000"/>
                </a:solidFill>
                <a:latin typeface="Corbel" panose="020B0503020204020204" pitchFamily="34" charset="0"/>
                <a:ea typeface="DejaVu Sans"/>
              </a:rPr>
              <a:t>A</a:t>
            </a:r>
            <a:r>
              <a:rPr lang="en-IN" b="0" strike="noStrike" spc="-1" dirty="0">
                <a:solidFill>
                  <a:srgbClr val="000000"/>
                </a:solidFill>
                <a:latin typeface="Corbel" panose="020B0503020204020204" pitchFamily="34" charset="0"/>
                <a:ea typeface="DejaVu Sans"/>
              </a:rPr>
              <a:t> as </a:t>
            </a:r>
            <a:r>
              <a:rPr lang="en-IN" b="0" i="1" strike="noStrike" spc="-1" dirty="0">
                <a:solidFill>
                  <a:srgbClr val="000000"/>
                </a:solidFill>
                <a:latin typeface="Corbel" panose="020B0503020204020204" pitchFamily="34" charset="0"/>
                <a:ea typeface="DejaVu Sans"/>
              </a:rPr>
              <a:t>FR</a:t>
            </a:r>
            <a:r>
              <a:rPr lang="en-IN" b="0" strike="noStrike" spc="-1" dirty="0">
                <a:solidFill>
                  <a:srgbClr val="000000"/>
                </a:solidFill>
                <a:latin typeface="Corbel" panose="020B0503020204020204" pitchFamily="34" charset="0"/>
                <a:ea typeface="DejaVu Sans"/>
              </a:rPr>
              <a:t> for the amplitude estimation algorithm.</a:t>
            </a:r>
            <a:endParaRPr lang="en-IN" sz="2000" b="0" strike="noStrike" spc="-1" dirty="0">
              <a:latin typeface="Corbel" panose="020B0503020204020204" pitchFamily="34" charset="0"/>
            </a:endParaRPr>
          </a:p>
        </p:txBody>
      </p:sp>
      <p:pic>
        <p:nvPicPr>
          <p:cNvPr id="101" name="Picture 100"/>
          <p:cNvPicPr/>
          <p:nvPr/>
        </p:nvPicPr>
        <p:blipFill>
          <a:blip r:embed="rId2"/>
          <a:stretch/>
        </p:blipFill>
        <p:spPr>
          <a:xfrm>
            <a:off x="3446125" y="679337"/>
            <a:ext cx="5828400" cy="1265760"/>
          </a:xfrm>
          <a:prstGeom prst="rect">
            <a:avLst/>
          </a:prstGeom>
          <a:ln w="0">
            <a:noFill/>
          </a:ln>
        </p:spPr>
      </p:pic>
      <p:pic>
        <p:nvPicPr>
          <p:cNvPr id="102" name="Picture 101"/>
          <p:cNvPicPr/>
          <p:nvPr/>
        </p:nvPicPr>
        <p:blipFill>
          <a:blip r:embed="rId3"/>
          <a:stretch/>
        </p:blipFill>
        <p:spPr>
          <a:xfrm>
            <a:off x="3456205" y="2638946"/>
            <a:ext cx="5028120" cy="417960"/>
          </a:xfrm>
          <a:prstGeom prst="rect">
            <a:avLst/>
          </a:prstGeom>
          <a:ln w="0">
            <a:noFill/>
          </a:ln>
        </p:spPr>
      </p:pic>
      <p:pic>
        <p:nvPicPr>
          <p:cNvPr id="103" name="Picture 102"/>
          <p:cNvPicPr/>
          <p:nvPr/>
        </p:nvPicPr>
        <p:blipFill>
          <a:blip r:embed="rId4"/>
          <a:stretch/>
        </p:blipFill>
        <p:spPr>
          <a:xfrm>
            <a:off x="4175305" y="3778630"/>
            <a:ext cx="3589920" cy="342000"/>
          </a:xfrm>
          <a:prstGeom prst="rect">
            <a:avLst/>
          </a:prstGeom>
          <a:ln w="0">
            <a:noFill/>
          </a:ln>
        </p:spPr>
      </p:pic>
      <p:pic>
        <p:nvPicPr>
          <p:cNvPr id="104" name="Picture 103"/>
          <p:cNvPicPr/>
          <p:nvPr/>
        </p:nvPicPr>
        <p:blipFill>
          <a:blip r:embed="rId5"/>
          <a:stretch/>
        </p:blipFill>
        <p:spPr>
          <a:xfrm>
            <a:off x="3729540" y="4767265"/>
            <a:ext cx="4732920" cy="656280"/>
          </a:xfrm>
          <a:prstGeom prst="rect">
            <a:avLst/>
          </a:prstGeom>
          <a:ln w="0">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DF8234-0FBA-C034-ABDD-0CD50F66768F}"/>
              </a:ext>
            </a:extLst>
          </p:cNvPr>
          <p:cNvSpPr txBox="1"/>
          <p:nvPr/>
        </p:nvSpPr>
        <p:spPr>
          <a:xfrm>
            <a:off x="1576252" y="1184366"/>
            <a:ext cx="10241280" cy="1944122"/>
          </a:xfrm>
          <a:prstGeom prst="rect">
            <a:avLst/>
          </a:prstGeom>
          <a:noFill/>
        </p:spPr>
        <p:txBody>
          <a:bodyPr wrap="square">
            <a:spAutoFit/>
          </a:bodyPr>
          <a:lstStyle/>
          <a:p>
            <a:pPr algn="just">
              <a:lnSpc>
                <a:spcPct val="100000"/>
              </a:lnSpc>
              <a:buNone/>
            </a:pPr>
            <a:r>
              <a:rPr lang="en-IN" sz="2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Benchmark Variations:</a:t>
            </a:r>
            <a:endParaRPr lang="en-IN" sz="2000" b="0" u="sng" strike="noStrike" spc="-1" dirty="0">
              <a:latin typeface="Amiri" panose="00000500000000000000" pitchFamily="2" charset="-78"/>
              <a:ea typeface="Amiri" panose="00000500000000000000" pitchFamily="2" charset="-78"/>
              <a:cs typeface="Amiri" panose="00000500000000000000" pitchFamily="2" charset="-78"/>
            </a:endParaRPr>
          </a:p>
          <a:p>
            <a:pPr marL="216000" indent="-216000" algn="just">
              <a:lnSpc>
                <a:spcPct val="100000"/>
              </a:lnSpc>
              <a:spcBef>
                <a:spcPts val="1191"/>
              </a:spcBef>
              <a:spcAft>
                <a:spcPts val="992"/>
              </a:spcAft>
              <a:buClr>
                <a:srgbClr val="000000"/>
              </a:buClr>
              <a:buSzPct val="45000"/>
              <a:buFont typeface="Wingdings" charset="2"/>
              <a:buChar char=""/>
            </a:pPr>
            <a:r>
              <a:rPr lang="en-IN" b="1" strike="noStrike" spc="-1" dirty="0">
                <a:solidFill>
                  <a:srgbClr val="000000"/>
                </a:solidFill>
                <a:latin typeface="Corbel" panose="020B0503020204020204" pitchFamily="34" charset="0"/>
                <a:ea typeface="DejaVu Sans"/>
              </a:rPr>
              <a:t>Monte Carlo Sampling(1): </a:t>
            </a:r>
            <a:r>
              <a:rPr lang="en-IN" b="0" strike="noStrike" spc="-1" dirty="0">
                <a:solidFill>
                  <a:srgbClr val="000000"/>
                </a:solidFill>
                <a:latin typeface="Corbel" panose="020B0503020204020204" pitchFamily="34" charset="0"/>
                <a:ea typeface="DejaVu Sans"/>
              </a:rPr>
              <a:t>General version where users can choose arbitrary </a:t>
            </a:r>
            <a:r>
              <a:rPr lang="en-IN" b="0" i="1" strike="noStrike" spc="-1" dirty="0">
                <a:solidFill>
                  <a:srgbClr val="000000"/>
                </a:solidFill>
                <a:latin typeface="Corbel" panose="020B0503020204020204" pitchFamily="34" charset="0"/>
                <a:ea typeface="DejaVu Sans"/>
              </a:rPr>
              <a:t>f</a:t>
            </a:r>
            <a:r>
              <a:rPr lang="en-IN" b="0" strike="noStrike" spc="-1" dirty="0">
                <a:solidFill>
                  <a:srgbClr val="000000"/>
                </a:solidFill>
                <a:latin typeface="Corbel" panose="020B0503020204020204" pitchFamily="34" charset="0"/>
                <a:ea typeface="DejaVu Sans"/>
              </a:rPr>
              <a:t> and </a:t>
            </a:r>
            <a:r>
              <a:rPr lang="en-IN" b="0" i="1" strike="noStrike" spc="-1" dirty="0">
                <a:solidFill>
                  <a:srgbClr val="000000"/>
                </a:solidFill>
                <a:latin typeface="Corbel" panose="020B0503020204020204" pitchFamily="34" charset="0"/>
                <a:ea typeface="DejaVu Sans"/>
              </a:rPr>
              <a:t>p</a:t>
            </a:r>
            <a:r>
              <a:rPr lang="en-IN" b="0" strike="noStrike" spc="-1" dirty="0">
                <a:solidFill>
                  <a:srgbClr val="000000"/>
                </a:solidFill>
                <a:latin typeface="Corbel" panose="020B0503020204020204" pitchFamily="34" charset="0"/>
                <a:ea typeface="DejaVu Sans"/>
              </a:rPr>
              <a:t>, resulting in deep circuits.</a:t>
            </a:r>
            <a:endParaRPr lang="en-IN" b="0" strike="noStrike" spc="-1" dirty="0">
              <a:latin typeface="Corbel" panose="020B0503020204020204" pitchFamily="34" charset="0"/>
            </a:endParaRPr>
          </a:p>
          <a:p>
            <a:pPr marL="216000" indent="-216000" algn="just">
              <a:lnSpc>
                <a:spcPct val="100000"/>
              </a:lnSpc>
              <a:spcBef>
                <a:spcPts val="1191"/>
              </a:spcBef>
              <a:spcAft>
                <a:spcPts val="992"/>
              </a:spcAft>
              <a:buClr>
                <a:srgbClr val="000000"/>
              </a:buClr>
              <a:buSzPct val="45000"/>
              <a:buFont typeface="Wingdings" charset="2"/>
              <a:buChar char=""/>
            </a:pPr>
            <a:r>
              <a:rPr lang="en-IN" b="1" strike="noStrike" spc="-1" dirty="0">
                <a:solidFill>
                  <a:srgbClr val="000000"/>
                </a:solidFill>
                <a:latin typeface="Corbel" panose="020B0503020204020204" pitchFamily="34" charset="0"/>
                <a:ea typeface="DejaVu Sans"/>
              </a:rPr>
              <a:t>Monte Carlo Sampling(2): </a:t>
            </a:r>
            <a:r>
              <a:rPr lang="en-IN" b="0" strike="noStrike" spc="-1" dirty="0">
                <a:solidFill>
                  <a:srgbClr val="000000"/>
                </a:solidFill>
                <a:latin typeface="Corbel" panose="020B0503020204020204" pitchFamily="34" charset="0"/>
                <a:ea typeface="DejaVu Sans"/>
              </a:rPr>
              <a:t>Fixed </a:t>
            </a:r>
            <a:r>
              <a:rPr lang="en-IN" b="0" i="1" strike="noStrike" spc="-1" dirty="0">
                <a:solidFill>
                  <a:srgbClr val="000000"/>
                </a:solidFill>
                <a:latin typeface="Corbel" panose="020B0503020204020204" pitchFamily="34" charset="0"/>
                <a:ea typeface="DejaVu Sans"/>
              </a:rPr>
              <a:t>p</a:t>
            </a:r>
            <a:r>
              <a:rPr lang="en-IN" b="0" strike="noStrike" spc="-1" dirty="0">
                <a:solidFill>
                  <a:srgbClr val="000000"/>
                </a:solidFill>
                <a:latin typeface="Corbel" panose="020B0503020204020204" pitchFamily="34" charset="0"/>
                <a:ea typeface="DejaVu Sans"/>
              </a:rPr>
              <a:t> to the uniform distribution and </a:t>
            </a:r>
            <a:r>
              <a:rPr lang="en-IN" b="0" i="1" strike="noStrike" spc="-1" dirty="0">
                <a:solidFill>
                  <a:srgbClr val="000000"/>
                </a:solidFill>
                <a:latin typeface="Corbel" panose="020B0503020204020204" pitchFamily="34" charset="0"/>
                <a:ea typeface="DejaVu Sans"/>
              </a:rPr>
              <a:t>f</a:t>
            </a:r>
            <a:r>
              <a:rPr lang="en-IN" b="0" strike="noStrike" spc="-1" dirty="0">
                <a:solidFill>
                  <a:srgbClr val="000000"/>
                </a:solidFill>
                <a:latin typeface="Corbel" panose="020B0503020204020204" pitchFamily="34" charset="0"/>
                <a:ea typeface="DejaVu Sans"/>
              </a:rPr>
              <a:t> to the parity function, resulting in circuits with specific gate compositions.</a:t>
            </a:r>
            <a:endParaRPr lang="en-IN" b="0" strike="noStrike" spc="-1" dirty="0">
              <a:latin typeface="Corbel" panose="020B0503020204020204" pitchFamily="34" charset="0"/>
            </a:endParaRPr>
          </a:p>
        </p:txBody>
      </p:sp>
    </p:spTree>
    <p:extLst>
      <p:ext uri="{BB962C8B-B14F-4D97-AF65-F5344CB8AC3E}">
        <p14:creationId xmlns:p14="http://schemas.microsoft.com/office/powerpoint/2010/main" val="349238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Content Placeholder 9"/>
          <p:cNvPicPr/>
          <p:nvPr/>
        </p:nvPicPr>
        <p:blipFill>
          <a:blip r:embed="rId2"/>
          <a:stretch/>
        </p:blipFill>
        <p:spPr>
          <a:xfrm>
            <a:off x="1735920" y="2344320"/>
            <a:ext cx="4622040" cy="3567960"/>
          </a:xfrm>
          <a:prstGeom prst="rect">
            <a:avLst/>
          </a:prstGeom>
          <a:ln w="0">
            <a:noFill/>
          </a:ln>
        </p:spPr>
      </p:pic>
      <p:pic>
        <p:nvPicPr>
          <p:cNvPr id="276" name="Content Placeholder 11"/>
          <p:cNvPicPr/>
          <p:nvPr/>
        </p:nvPicPr>
        <p:blipFill>
          <a:blip r:embed="rId3"/>
          <a:stretch/>
        </p:blipFill>
        <p:spPr>
          <a:xfrm>
            <a:off x="6951240" y="2344320"/>
            <a:ext cx="4505654" cy="3567960"/>
          </a:xfrm>
          <a:prstGeom prst="rect">
            <a:avLst/>
          </a:prstGeom>
          <a:ln w="0">
            <a:noFill/>
          </a:ln>
        </p:spPr>
      </p:pic>
      <p:sp>
        <p:nvSpPr>
          <p:cNvPr id="3" name="TextBox 2">
            <a:extLst>
              <a:ext uri="{FF2B5EF4-FFF2-40B4-BE49-F238E27FC236}">
                <a16:creationId xmlns:a16="http://schemas.microsoft.com/office/drawing/2014/main" id="{D3E9C948-6779-268E-E1D5-173AC8ED8F6E}"/>
              </a:ext>
            </a:extLst>
          </p:cNvPr>
          <p:cNvSpPr txBox="1"/>
          <p:nvPr/>
        </p:nvSpPr>
        <p:spPr>
          <a:xfrm>
            <a:off x="1735920" y="1067040"/>
            <a:ext cx="4622040" cy="923330"/>
          </a:xfrm>
          <a:prstGeom prst="rect">
            <a:avLst/>
          </a:prstGeom>
          <a:noFill/>
        </p:spPr>
        <p:txBody>
          <a:bodyPr wrap="square" rtlCol="0">
            <a:spAutoFit/>
          </a:bodyPr>
          <a:lstStyle/>
          <a:p>
            <a:pPr algn="just"/>
            <a:r>
              <a:rPr lang="en-IN" dirty="0">
                <a:solidFill>
                  <a:schemeClr val="accent1">
                    <a:lumMod val="75000"/>
                  </a:schemeClr>
                </a:solidFill>
                <a:latin typeface="Corbel" panose="020B0503020204020204" pitchFamily="34" charset="0"/>
              </a:rPr>
              <a:t>An example of component-level performance metrics provided by Amazon </a:t>
            </a:r>
            <a:r>
              <a:rPr lang="en-IN" dirty="0" err="1">
                <a:solidFill>
                  <a:schemeClr val="accent1">
                    <a:lumMod val="75000"/>
                  </a:schemeClr>
                </a:solidFill>
                <a:latin typeface="Corbel" panose="020B0503020204020204" pitchFamily="34" charset="0"/>
              </a:rPr>
              <a:t>Braket</a:t>
            </a:r>
            <a:r>
              <a:rPr lang="en-IN" dirty="0">
                <a:solidFill>
                  <a:schemeClr val="accent1">
                    <a:lumMod val="75000"/>
                  </a:schemeClr>
                </a:solidFill>
                <a:latin typeface="Corbel" panose="020B0503020204020204" pitchFamily="34" charset="0"/>
              </a:rPr>
              <a:t> for the </a:t>
            </a:r>
            <a:r>
              <a:rPr lang="en-IN" dirty="0" err="1">
                <a:solidFill>
                  <a:schemeClr val="accent1">
                    <a:lumMod val="75000"/>
                  </a:schemeClr>
                </a:solidFill>
                <a:latin typeface="Corbel" panose="020B0503020204020204" pitchFamily="34" charset="0"/>
              </a:rPr>
              <a:t>IonQ</a:t>
            </a:r>
            <a:r>
              <a:rPr lang="en-IN" dirty="0">
                <a:solidFill>
                  <a:schemeClr val="accent1">
                    <a:lumMod val="75000"/>
                  </a:schemeClr>
                </a:solidFill>
                <a:latin typeface="Corbel" panose="020B0503020204020204" pitchFamily="34" charset="0"/>
              </a:rPr>
              <a:t> Quantum Processing Unit</a:t>
            </a:r>
          </a:p>
        </p:txBody>
      </p:sp>
      <p:sp>
        <p:nvSpPr>
          <p:cNvPr id="4" name="TextBox 3">
            <a:extLst>
              <a:ext uri="{FF2B5EF4-FFF2-40B4-BE49-F238E27FC236}">
                <a16:creationId xmlns:a16="http://schemas.microsoft.com/office/drawing/2014/main" id="{83B95B42-4DC5-EDD9-C1D4-251A62A5A7E0}"/>
              </a:ext>
            </a:extLst>
          </p:cNvPr>
          <p:cNvSpPr txBox="1"/>
          <p:nvPr/>
        </p:nvSpPr>
        <p:spPr>
          <a:xfrm>
            <a:off x="6951239" y="1067040"/>
            <a:ext cx="4505653" cy="923330"/>
          </a:xfrm>
          <a:prstGeom prst="rect">
            <a:avLst/>
          </a:prstGeom>
          <a:noFill/>
        </p:spPr>
        <p:txBody>
          <a:bodyPr wrap="square" rtlCol="0">
            <a:spAutoFit/>
          </a:bodyPr>
          <a:lstStyle/>
          <a:p>
            <a:pPr algn="just"/>
            <a:r>
              <a:rPr lang="en-IN" dirty="0">
                <a:solidFill>
                  <a:schemeClr val="accent1">
                    <a:lumMod val="75000"/>
                  </a:schemeClr>
                </a:solidFill>
                <a:latin typeface="Corbel" panose="020B0503020204020204" pitchFamily="34" charset="0"/>
              </a:rPr>
              <a:t>An example of component-level performance metrics provided by Google for its Weber device (Sycamore class)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802880" y="220058"/>
            <a:ext cx="10310743" cy="6417884"/>
          </a:xfrm>
          <a:prstGeom prst="rect">
            <a:avLst/>
          </a:prstGeom>
          <a:ln w="0">
            <a:noFill/>
          </a:ln>
        </p:spPr>
        <p:txBody>
          <a:bodyPr lIns="90000" tIns="45000" rIns="90000" bIns="45000" anchor="t">
            <a:noAutofit/>
          </a:bodyPr>
          <a:lstStyle/>
          <a:p>
            <a:pPr algn="just">
              <a:buNone/>
            </a:pPr>
            <a:r>
              <a:rPr lang="en-IN" sz="2000" b="1" u="sng" strike="noStrike" spc="-1" dirty="0">
                <a:latin typeface="Amiri" panose="00000500000000000000" pitchFamily="2" charset="-78"/>
                <a:ea typeface="Amiri" panose="00000500000000000000" pitchFamily="2" charset="-78"/>
                <a:cs typeface="Amiri" panose="00000500000000000000" pitchFamily="2" charset="-78"/>
              </a:rPr>
              <a:t>7. Variational Quantum </a:t>
            </a:r>
            <a:r>
              <a:rPr lang="en-IN" sz="2000" b="1" u="sng" strike="noStrike" spc="-1" dirty="0" err="1">
                <a:latin typeface="Amiri" panose="00000500000000000000" pitchFamily="2" charset="-78"/>
                <a:ea typeface="Amiri" panose="00000500000000000000" pitchFamily="2" charset="-78"/>
                <a:cs typeface="Amiri" panose="00000500000000000000" pitchFamily="2" charset="-78"/>
              </a:rPr>
              <a:t>Eigensolver</a:t>
            </a:r>
            <a:endParaRPr lang="en-IN" sz="2000" b="1" u="sng" strike="noStrike" spc="-1" dirty="0">
              <a:latin typeface="Amiri" panose="00000500000000000000" pitchFamily="2" charset="-78"/>
              <a:ea typeface="Amiri" panose="00000500000000000000" pitchFamily="2" charset="-78"/>
              <a:cs typeface="Amiri" panose="00000500000000000000" pitchFamily="2" charset="-78"/>
            </a:endParaRPr>
          </a:p>
          <a:p>
            <a:pPr algn="just">
              <a:buNone/>
            </a:pPr>
            <a:endParaRPr lang="en-IN" sz="2000" b="0" u="sng" strike="noStrike" spc="-1" dirty="0">
              <a:latin typeface="Amiri" panose="00000500000000000000" pitchFamily="2" charset="-78"/>
              <a:ea typeface="Amiri" panose="00000500000000000000" pitchFamily="2" charset="-78"/>
              <a:cs typeface="Amiri" panose="00000500000000000000" pitchFamily="2" charset="-78"/>
            </a:endParaRPr>
          </a:p>
          <a:p>
            <a:pPr algn="just">
              <a:buNone/>
            </a:pPr>
            <a:r>
              <a:rPr lang="en-IN" sz="1800" b="0" strike="noStrike" spc="-1" dirty="0">
                <a:latin typeface="Corbel" panose="020B0503020204020204" pitchFamily="34" charset="0"/>
              </a:rPr>
              <a:t>Solving the electronic structure problem is one of the most </a:t>
            </a:r>
            <a:r>
              <a:rPr lang="en-IN" sz="1800" b="0" strike="noStrike" spc="-1" dirty="0">
                <a:solidFill>
                  <a:schemeClr val="accent1"/>
                </a:solidFill>
                <a:latin typeface="Corbel" panose="020B0503020204020204" pitchFamily="34" charset="0"/>
              </a:rPr>
              <a:t>promising applications </a:t>
            </a:r>
            <a:r>
              <a:rPr lang="en-IN" sz="1800" b="0" strike="noStrike" spc="-1" dirty="0">
                <a:latin typeface="Corbel" panose="020B0503020204020204" pitchFamily="34" charset="0"/>
              </a:rPr>
              <a:t>for quantum computers, with potential contributions to drug discovery, developing new materials and catalysts for more efficient light-harvesting and CO2 reduction, understanding high-temperature super conductivity, and other important use cases. </a:t>
            </a:r>
          </a:p>
          <a:p>
            <a:pPr algn="just">
              <a:buNone/>
            </a:pPr>
            <a:endParaRPr lang="en-IN" spc="-1" dirty="0">
              <a:latin typeface="Corbel" panose="020B0503020204020204" pitchFamily="34" charset="0"/>
            </a:endParaRPr>
          </a:p>
          <a:p>
            <a:pPr algn="just">
              <a:buNone/>
            </a:pPr>
            <a:r>
              <a:rPr lang="en-IN" b="0" i="0" dirty="0">
                <a:effectLst/>
                <a:latin typeface="Söhne"/>
              </a:rPr>
              <a:t>VQE is a promising approach in the </a:t>
            </a:r>
            <a:r>
              <a:rPr lang="en-IN" b="0" i="0" dirty="0">
                <a:solidFill>
                  <a:srgbClr val="00B0F0"/>
                </a:solidFill>
                <a:effectLst/>
                <a:latin typeface="Söhne"/>
              </a:rPr>
              <a:t>Noisy Intermediate-Scale Quantum (NISQ) </a:t>
            </a:r>
            <a:r>
              <a:rPr lang="en-IN" b="0" i="0" dirty="0">
                <a:effectLst/>
                <a:latin typeface="Söhne"/>
              </a:rPr>
              <a:t>era.</a:t>
            </a:r>
            <a:endParaRPr lang="en-IN" b="0" i="0" spc="-1" dirty="0">
              <a:effectLst/>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The </a:t>
            </a:r>
            <a:r>
              <a:rPr lang="en-IN" sz="1800" b="0" strike="noStrike" spc="-1" dirty="0">
                <a:solidFill>
                  <a:srgbClr val="7030A0"/>
                </a:solidFill>
                <a:latin typeface="Corbel" panose="020B0503020204020204" pitchFamily="34" charset="0"/>
              </a:rPr>
              <a:t>VQE algorithm</a:t>
            </a:r>
            <a:r>
              <a:rPr lang="en-IN" sz="1800" b="0" strike="noStrike" spc="-1" dirty="0">
                <a:latin typeface="Corbel" panose="020B0503020204020204" pitchFamily="34" charset="0"/>
              </a:rPr>
              <a:t> implements a parameterized circuit for a chosen </a:t>
            </a:r>
            <a:r>
              <a:rPr lang="en-IN" sz="1800" b="0" strike="noStrike" spc="-1" dirty="0">
                <a:solidFill>
                  <a:srgbClr val="00B050"/>
                </a:solidFill>
                <a:latin typeface="Corbel" panose="020B0503020204020204" pitchFamily="34" charset="0"/>
              </a:rPr>
              <a:t>wavefunction ansatz</a:t>
            </a:r>
            <a:r>
              <a:rPr lang="en-IN" sz="1800" b="0" strike="noStrike" spc="-1" dirty="0">
                <a:latin typeface="Corbel" panose="020B0503020204020204" pitchFamily="34" charset="0"/>
              </a:rPr>
              <a:t>. It then measures the energy expectation value of the wave function and optimizes the circuit parameters towards a direction that lowers the energy expectation value.</a:t>
            </a:r>
          </a:p>
          <a:p>
            <a:pPr algn="just">
              <a:buNone/>
            </a:pPr>
            <a:endParaRPr lang="en-IN" spc="-1" dirty="0">
              <a:latin typeface="Corbel" panose="020B0503020204020204" pitchFamily="34" charset="0"/>
            </a:endParaRPr>
          </a:p>
          <a:p>
            <a:pPr algn="just"/>
            <a:r>
              <a:rPr lang="en-US" b="1" i="0" dirty="0">
                <a:effectLst/>
                <a:latin typeface="Corbel" panose="020B0503020204020204" pitchFamily="34" charset="0"/>
              </a:rPr>
              <a:t>Note: </a:t>
            </a:r>
          </a:p>
          <a:p>
            <a:pPr marL="285750" indent="-285750" algn="just">
              <a:buFont typeface="Arial" panose="020B0604020202020204" pitchFamily="34" charset="0"/>
              <a:buChar char="•"/>
            </a:pPr>
            <a:r>
              <a:rPr lang="en-US" b="1" i="1" dirty="0">
                <a:effectLst/>
                <a:latin typeface="Corbel" panose="020B0503020204020204" pitchFamily="34" charset="0"/>
              </a:rPr>
              <a:t>NISQ </a:t>
            </a:r>
            <a:r>
              <a:rPr lang="en-US" b="0" i="1" dirty="0">
                <a:effectLst/>
                <a:latin typeface="Corbel" panose="020B0503020204020204" pitchFamily="34" charset="0"/>
              </a:rPr>
              <a:t>refers to the current phase of quantum computing where devices are not yet fully fault-tolerant but are large enough to surpass the capabilities of classical computers in certain tasks.</a:t>
            </a:r>
          </a:p>
          <a:p>
            <a:pPr marL="285750" indent="-285750" algn="just">
              <a:buFont typeface="Arial" panose="020B0604020202020204" pitchFamily="34" charset="0"/>
              <a:buChar char="•"/>
            </a:pPr>
            <a:r>
              <a:rPr lang="en-US" b="1" i="1" dirty="0">
                <a:effectLst/>
                <a:latin typeface="Corbel" panose="020B0503020204020204" pitchFamily="34" charset="0"/>
              </a:rPr>
              <a:t>VQE</a:t>
            </a:r>
            <a:r>
              <a:rPr lang="en-US" b="0" i="1" dirty="0">
                <a:effectLst/>
                <a:latin typeface="Corbel" panose="020B0503020204020204" pitchFamily="34" charset="0"/>
              </a:rPr>
              <a:t> is a quantum algorithm designed for near-term quantum computers, making it well-suited for NISQ devices.</a:t>
            </a:r>
          </a:p>
          <a:p>
            <a:pPr marL="285750" indent="-285750" algn="just">
              <a:buFont typeface="Arial" panose="020B0604020202020204" pitchFamily="34" charset="0"/>
              <a:buChar char="•"/>
            </a:pPr>
            <a:r>
              <a:rPr lang="en-US" b="0" i="1" dirty="0">
                <a:effectLst/>
                <a:latin typeface="Corbel" panose="020B0503020204020204" pitchFamily="34" charset="0"/>
              </a:rPr>
              <a:t>A </a:t>
            </a:r>
            <a:r>
              <a:rPr lang="en-US" b="1" i="1" dirty="0">
                <a:effectLst/>
                <a:latin typeface="Corbel" panose="020B0503020204020204" pitchFamily="34" charset="0"/>
              </a:rPr>
              <a:t>wavefunction ansatz </a:t>
            </a:r>
            <a:r>
              <a:rPr lang="en-US" b="0" i="1" dirty="0">
                <a:effectLst/>
                <a:latin typeface="Corbel" panose="020B0503020204020204" pitchFamily="34" charset="0"/>
              </a:rPr>
              <a:t>is a candidate wavefunction that is proposed as an initial guess or form in quantum mechanics, particularly in the context of variational methods. The term "ansatz" is of German origin and means "assumption" or "approach."</a:t>
            </a:r>
          </a:p>
          <a:p>
            <a:pPr algn="just">
              <a:buNone/>
            </a:pPr>
            <a:endParaRPr lang="en-IN" sz="1800" b="0" strike="noStrike" spc="-1" dirty="0">
              <a:latin typeface="Corbel" panose="020B0503020204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E37D52-E6E3-FA04-4F07-0FAE814E86EA}"/>
                  </a:ext>
                </a:extLst>
              </p:cNvPr>
              <p:cNvSpPr txBox="1"/>
              <p:nvPr/>
            </p:nvSpPr>
            <p:spPr>
              <a:xfrm>
                <a:off x="1620000" y="1752486"/>
                <a:ext cx="10080000" cy="1958432"/>
              </a:xfrm>
              <a:prstGeom prst="rect">
                <a:avLst/>
              </a:prstGeom>
              <a:noFill/>
              <a:ln w="0">
                <a:noFill/>
              </a:ln>
            </p:spPr>
            <p:txBody>
              <a:bodyPr lIns="90000" tIns="45000" rIns="90000" bIns="45000" anchor="t">
                <a:noAutofit/>
              </a:bodyPr>
              <a:lstStyle/>
              <a:p>
                <a:pPr algn="just"/>
                <a:endParaRPr lang="en-IN" sz="1800" b="0" strike="noStrike" spc="-1" dirty="0">
                  <a:latin typeface="Corbel" panose="020B0503020204020204" pitchFamily="34" charset="0"/>
                </a:endParaRPr>
              </a:p>
              <a:p>
                <a:pPr algn="just"/>
                <a:endParaRPr lang="en-IN" spc="-1" dirty="0">
                  <a:latin typeface="Corbel" panose="020B0503020204020204" pitchFamily="34" charset="0"/>
                </a:endParaRPr>
              </a:p>
              <a:p>
                <a:pPr algn="just"/>
                <a:r>
                  <a:rPr lang="en-IN" sz="1800" b="0" strike="noStrike" spc="-1" dirty="0">
                    <a:latin typeface="Corbel" panose="020B0503020204020204" pitchFamily="34" charset="0"/>
                  </a:rPr>
                  <a:t>Herein, H is the electronic Hamiltonian defined as</a:t>
                </a:r>
              </a:p>
              <a:p>
                <a:pPr algn="just"/>
                <a:endParaRPr lang="en-IN" spc="-1" dirty="0">
                  <a:latin typeface="Corbel" panose="020B0503020204020204" pitchFamily="34" charset="0"/>
                </a:endParaRPr>
              </a:p>
              <a:p>
                <a:pPr algn="just"/>
                <a:endParaRPr lang="en-IN" spc="-1" dirty="0">
                  <a:latin typeface="Corbel" panose="020B0503020204020204" pitchFamily="34" charset="0"/>
                </a:endParaRPr>
              </a:p>
              <a:p>
                <a:pPr algn="just"/>
                <a:r>
                  <a:rPr lang="en-IN" sz="1800" b="0" strike="noStrike" spc="-1" dirty="0">
                    <a:latin typeface="Corbel" panose="020B0503020204020204" pitchFamily="34" charset="0"/>
                  </a:rPr>
                  <a:t>in which </a:t>
                </a:r>
                <a14:m>
                  <m:oMath xmlns:m="http://schemas.openxmlformats.org/officeDocument/2006/math">
                    <m:sSub>
                      <m:sSubPr>
                        <m:ctrlPr>
                          <a:rPr lang="en-IN" sz="1800" b="0" i="1" strike="noStrike" spc="-1" smtClean="0">
                            <a:latin typeface="Cambria Math" panose="02040503050406030204" pitchFamily="18" charset="0"/>
                          </a:rPr>
                        </m:ctrlPr>
                      </m:sSubPr>
                      <m:e>
                        <m:r>
                          <a:rPr lang="en-IN" sz="1800" b="0" i="1" strike="noStrike" spc="-1" smtClean="0">
                            <a:latin typeface="Cambria Math" panose="02040503050406030204" pitchFamily="18" charset="0"/>
                          </a:rPr>
                          <m:t>h</m:t>
                        </m:r>
                      </m:e>
                      <m:sub>
                        <m:r>
                          <a:rPr lang="en-IN" sz="1800" b="0" i="1" strike="noStrike" spc="-1" smtClean="0">
                            <a:latin typeface="Cambria Math" panose="02040503050406030204" pitchFamily="18" charset="0"/>
                          </a:rPr>
                          <m:t>𝑝𝑞</m:t>
                        </m:r>
                      </m:sub>
                    </m:sSub>
                  </m:oMath>
                </a14:m>
                <a:r>
                  <a:rPr lang="en-IN" sz="1800" b="0" strike="noStrike" spc="-1" dirty="0">
                    <a:latin typeface="Corbel" panose="020B0503020204020204" pitchFamily="34" charset="0"/>
                  </a:rPr>
                  <a:t>, </a:t>
                </a:r>
                <a14:m>
                  <m:oMath xmlns:m="http://schemas.openxmlformats.org/officeDocument/2006/math">
                    <m:sSub>
                      <m:sSubPr>
                        <m:ctrlPr>
                          <a:rPr lang="en-IN" sz="1800" b="0" i="1" strike="noStrike" spc="-1" smtClean="0">
                            <a:latin typeface="Cambria Math" panose="02040503050406030204" pitchFamily="18" charset="0"/>
                          </a:rPr>
                        </m:ctrlPr>
                      </m:sSubPr>
                      <m:e>
                        <m:r>
                          <a:rPr lang="en-IN" sz="1800" b="0" i="1" strike="noStrike" spc="-1" smtClean="0">
                            <a:latin typeface="Cambria Math" panose="02040503050406030204" pitchFamily="18" charset="0"/>
                          </a:rPr>
                          <m:t>𝑔</m:t>
                        </m:r>
                      </m:e>
                      <m:sub>
                        <m:r>
                          <a:rPr lang="en-IN" sz="1800" b="0" i="1" strike="noStrike" spc="-1" smtClean="0">
                            <a:latin typeface="Cambria Math" panose="02040503050406030204" pitchFamily="18" charset="0"/>
                          </a:rPr>
                          <m:t>𝑝𝑞𝑟𝑠</m:t>
                        </m:r>
                      </m:sub>
                    </m:sSub>
                  </m:oMath>
                </a14:m>
                <a:r>
                  <a:rPr lang="en-IN" sz="1800" b="0" strike="noStrike" spc="-1" dirty="0">
                    <a:latin typeface="Corbel" panose="020B0503020204020204" pitchFamily="34" charset="0"/>
                  </a:rPr>
                  <a:t> are the one- and two-electron integrals, and a, a† are the Fermionic annihilation and creation operators.</a:t>
                </a:r>
              </a:p>
              <a:p>
                <a:pPr algn="just"/>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An important aspect of the VQE algorithm is the choice of the wave function ansatz. Many choices exist, and for our VQE-based benchmark we choose to use the </a:t>
                </a:r>
                <a:r>
                  <a:rPr lang="en-IN" sz="1800" b="0" strike="noStrike" spc="-1" dirty="0">
                    <a:solidFill>
                      <a:srgbClr val="00B0F0"/>
                    </a:solidFill>
                    <a:latin typeface="Corbel" panose="020B0503020204020204" pitchFamily="34" charset="0"/>
                  </a:rPr>
                  <a:t>unitary Coupled Cluster with singles and doubles ansatz (unitary-CCSD)</a:t>
                </a:r>
                <a:r>
                  <a:rPr lang="en-IN" sz="1800" b="0" strike="noStrike" spc="-1" dirty="0">
                    <a:latin typeface="Corbel" panose="020B0503020204020204" pitchFamily="34" charset="0"/>
                  </a:rPr>
                  <a:t>. This ansatz is defined by</a:t>
                </a:r>
              </a:p>
              <a:p>
                <a:pPr algn="just">
                  <a:buNone/>
                </a:pPr>
                <a:endParaRPr lang="en-IN" sz="1800" b="0" strike="noStrike" spc="-1" dirty="0">
                  <a:latin typeface="Corbel" panose="020B0503020204020204" pitchFamily="34" charset="0"/>
                </a:endParaRP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where T is the cluster operator and |</a:t>
                </a:r>
                <a:r>
                  <a:rPr lang="en-IN" sz="1800" b="0" strike="noStrike" spc="-1" dirty="0" err="1">
                    <a:latin typeface="Corbel" panose="020B0503020204020204" pitchFamily="34" charset="0"/>
                  </a:rPr>
                  <a:t>Φi</a:t>
                </a:r>
                <a:r>
                  <a:rPr lang="en-IN" sz="1800" b="0" strike="noStrike" spc="-1" dirty="0">
                    <a:latin typeface="Corbel" panose="020B0503020204020204" pitchFamily="34" charset="0"/>
                  </a:rPr>
                  <a:t> is the reference state, which is chosen to be the </a:t>
                </a:r>
                <a:r>
                  <a:rPr lang="en-IN" sz="1800" b="0" strike="noStrike" spc="-1" dirty="0">
                    <a:solidFill>
                      <a:srgbClr val="00B050"/>
                    </a:solidFill>
                    <a:latin typeface="Corbel" panose="020B0503020204020204" pitchFamily="34" charset="0"/>
                  </a:rPr>
                  <a:t>Hartree-</a:t>
                </a:r>
                <a:r>
                  <a:rPr lang="en-IN" sz="1800" b="0" strike="noStrike" spc="-1" dirty="0" err="1">
                    <a:solidFill>
                      <a:srgbClr val="00B050"/>
                    </a:solidFill>
                    <a:latin typeface="Corbel" panose="020B0503020204020204" pitchFamily="34" charset="0"/>
                  </a:rPr>
                  <a:t>Fock</a:t>
                </a:r>
                <a:r>
                  <a:rPr lang="en-IN" sz="1800" b="0" strike="noStrike" spc="-1" dirty="0">
                    <a:latin typeface="Corbel" panose="020B0503020204020204" pitchFamily="34" charset="0"/>
                  </a:rPr>
                  <a:t> (HF) state.</a:t>
                </a:r>
              </a:p>
              <a:p>
                <a:pPr algn="just"/>
                <a:endParaRPr lang="en-IN" sz="1800" b="0" strike="noStrike" spc="-1"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6CE37D52-E6E3-FA04-4F07-0FAE814E86EA}"/>
                  </a:ext>
                </a:extLst>
              </p:cNvPr>
              <p:cNvSpPr txBox="1">
                <a:spLocks noRot="1" noChangeAspect="1" noMove="1" noResize="1" noEditPoints="1" noAdjustHandles="1" noChangeArrowheads="1" noChangeShapeType="1" noTextEdit="1"/>
              </p:cNvSpPr>
              <p:nvPr/>
            </p:nvSpPr>
            <p:spPr>
              <a:xfrm>
                <a:off x="1620000" y="1752486"/>
                <a:ext cx="10080000" cy="1958432"/>
              </a:xfrm>
              <a:prstGeom prst="rect">
                <a:avLst/>
              </a:prstGeom>
              <a:blipFill>
                <a:blip r:embed="rId2"/>
                <a:stretch>
                  <a:fillRect l="-544" r="-544" b="-134472"/>
                </a:stretch>
              </a:blipFill>
              <a:ln w="0">
                <a:no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FC48546B-95EB-E137-B804-D3BBDFD8D6C6}"/>
              </a:ext>
            </a:extLst>
          </p:cNvPr>
          <p:cNvPicPr/>
          <p:nvPr/>
        </p:nvPicPr>
        <p:blipFill>
          <a:blip r:embed="rId3"/>
          <a:stretch/>
        </p:blipFill>
        <p:spPr>
          <a:xfrm>
            <a:off x="4202061" y="2691361"/>
            <a:ext cx="4648136" cy="553005"/>
          </a:xfrm>
          <a:prstGeom prst="rect">
            <a:avLst/>
          </a:prstGeom>
          <a:ln w="0">
            <a:noFill/>
          </a:ln>
        </p:spPr>
      </p:pic>
      <p:sp>
        <p:nvSpPr>
          <p:cNvPr id="6" name="TextBox 5">
            <a:extLst>
              <a:ext uri="{FF2B5EF4-FFF2-40B4-BE49-F238E27FC236}">
                <a16:creationId xmlns:a16="http://schemas.microsoft.com/office/drawing/2014/main" id="{39B1D6E7-10D5-91A4-8125-74596A028B5C}"/>
              </a:ext>
            </a:extLst>
          </p:cNvPr>
          <p:cNvSpPr txBox="1"/>
          <p:nvPr/>
        </p:nvSpPr>
        <p:spPr>
          <a:xfrm>
            <a:off x="1620000" y="6120000"/>
            <a:ext cx="10032120" cy="602640"/>
          </a:xfrm>
          <a:prstGeom prst="rect">
            <a:avLst/>
          </a:prstGeom>
          <a:noFill/>
          <a:ln w="0">
            <a:noFill/>
          </a:ln>
        </p:spPr>
        <p:txBody>
          <a:bodyPr lIns="90000" tIns="45000" rIns="90000" bIns="45000" anchor="t">
            <a:noAutofit/>
          </a:bodyPr>
          <a:lstStyle/>
          <a:p>
            <a:pPr algn="just"/>
            <a:endParaRPr lang="en-IN" sz="1800" b="0" strike="noStrike" spc="-1" dirty="0">
              <a:latin typeface="Corbel" panose="020B0503020204020204" pitchFamily="34" charset="0"/>
            </a:endParaRPr>
          </a:p>
        </p:txBody>
      </p:sp>
      <p:pic>
        <p:nvPicPr>
          <p:cNvPr id="7" name="Picture 6">
            <a:extLst>
              <a:ext uri="{FF2B5EF4-FFF2-40B4-BE49-F238E27FC236}">
                <a16:creationId xmlns:a16="http://schemas.microsoft.com/office/drawing/2014/main" id="{DC2B5A31-FFA2-5CF5-6B32-BEED424EF36D}"/>
              </a:ext>
            </a:extLst>
          </p:cNvPr>
          <p:cNvPicPr/>
          <p:nvPr/>
        </p:nvPicPr>
        <p:blipFill>
          <a:blip r:embed="rId4"/>
          <a:stretch/>
        </p:blipFill>
        <p:spPr>
          <a:xfrm>
            <a:off x="4202061" y="4987518"/>
            <a:ext cx="5076360" cy="666360"/>
          </a:xfrm>
          <a:prstGeom prst="rect">
            <a:avLst/>
          </a:prstGeom>
          <a:ln w="0">
            <a:noFill/>
          </a:ln>
        </p:spPr>
      </p:pic>
      <p:sp>
        <p:nvSpPr>
          <p:cNvPr id="3" name="TextBox 2">
            <a:extLst>
              <a:ext uri="{FF2B5EF4-FFF2-40B4-BE49-F238E27FC236}">
                <a16:creationId xmlns:a16="http://schemas.microsoft.com/office/drawing/2014/main" id="{41A9C4BE-2708-01EA-9C14-0265518F284F}"/>
              </a:ext>
            </a:extLst>
          </p:cNvPr>
          <p:cNvSpPr txBox="1"/>
          <p:nvPr/>
        </p:nvSpPr>
        <p:spPr>
          <a:xfrm>
            <a:off x="1620000" y="142706"/>
            <a:ext cx="10080000" cy="2031325"/>
          </a:xfrm>
          <a:prstGeom prst="rect">
            <a:avLst/>
          </a:prstGeom>
          <a:noFill/>
        </p:spPr>
        <p:txBody>
          <a:bodyPr wrap="square">
            <a:spAutoFit/>
          </a:bodyPr>
          <a:lstStyle/>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 The VQE algorithm is based on the </a:t>
            </a:r>
            <a:r>
              <a:rPr lang="en-IN" sz="1800" b="0" strike="noStrike" spc="-1" dirty="0">
                <a:solidFill>
                  <a:srgbClr val="FF0000"/>
                </a:solidFill>
                <a:latin typeface="Corbel" panose="020B0503020204020204" pitchFamily="34" charset="0"/>
              </a:rPr>
              <a:t>variational principle</a:t>
            </a:r>
            <a:r>
              <a:rPr lang="en-IN" sz="1800" b="0" strike="noStrike" spc="-1" dirty="0">
                <a:latin typeface="Corbel" panose="020B0503020204020204" pitchFamily="34" charset="0"/>
              </a:rPr>
              <a:t>,</a:t>
            </a:r>
          </a:p>
          <a:p>
            <a:pPr algn="just">
              <a:buNone/>
            </a:pPr>
            <a:endParaRPr lang="en-IN" spc="-1" dirty="0">
              <a:latin typeface="Corbel" panose="020B0503020204020204" pitchFamily="34" charset="0"/>
            </a:endParaRP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in which the energy expectation value of an parameterized wave function Ψ(~θ) is lower bounded by the exact ground state energy E0 . </a:t>
            </a:r>
          </a:p>
        </p:txBody>
      </p:sp>
      <p:pic>
        <p:nvPicPr>
          <p:cNvPr id="8" name="Picture 7">
            <a:extLst>
              <a:ext uri="{FF2B5EF4-FFF2-40B4-BE49-F238E27FC236}">
                <a16:creationId xmlns:a16="http://schemas.microsoft.com/office/drawing/2014/main" id="{5D3BA426-4CC1-3825-8E86-E2072B4C882A}"/>
              </a:ext>
            </a:extLst>
          </p:cNvPr>
          <p:cNvPicPr/>
          <p:nvPr/>
        </p:nvPicPr>
        <p:blipFill>
          <a:blip r:embed="rId5"/>
          <a:stretch/>
        </p:blipFill>
        <p:spPr>
          <a:xfrm>
            <a:off x="4321700" y="807484"/>
            <a:ext cx="3980633" cy="733494"/>
          </a:xfrm>
          <a:prstGeom prst="rect">
            <a:avLst/>
          </a:prstGeom>
          <a:ln w="0">
            <a:noFill/>
          </a:ln>
        </p:spPr>
      </p:pic>
    </p:spTree>
    <p:extLst>
      <p:ext uri="{BB962C8B-B14F-4D97-AF65-F5344CB8AC3E}">
        <p14:creationId xmlns:p14="http://schemas.microsoft.com/office/powerpoint/2010/main" val="4276343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1620000" y="418320"/>
            <a:ext cx="10260000" cy="5460488"/>
          </a:xfrm>
          <a:prstGeom prst="rect">
            <a:avLst/>
          </a:prstGeom>
          <a:noFill/>
          <a:ln w="0">
            <a:noFill/>
          </a:ln>
        </p:spPr>
        <p:txBody>
          <a:bodyPr lIns="90000" tIns="45000" rIns="90000" bIns="45000" anchor="t">
            <a:noAutofit/>
          </a:bodyPr>
          <a:lstStyle/>
          <a:p>
            <a:pPr algn="just">
              <a:buNone/>
            </a:pPr>
            <a:r>
              <a:rPr lang="en-IN" sz="1800" b="0" strike="noStrike" spc="-1" dirty="0">
                <a:latin typeface="Corbel" panose="020B0503020204020204" pitchFamily="34" charset="0"/>
              </a:rPr>
              <a:t>The cluster operator is defined by</a:t>
            </a:r>
          </a:p>
          <a:p>
            <a:pPr algn="just">
              <a:buNone/>
            </a:pPr>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in which </a:t>
            </a:r>
            <a:r>
              <a:rPr lang="en-IN" sz="1800" b="0" strike="noStrike" spc="-1" dirty="0" err="1">
                <a:latin typeface="Corbel" panose="020B0503020204020204" pitchFamily="34" charset="0"/>
              </a:rPr>
              <a:t>i</a:t>
            </a:r>
            <a:r>
              <a:rPr lang="en-IN" sz="1800" b="0" strike="noStrike" spc="-1" dirty="0">
                <a:latin typeface="Corbel" panose="020B0503020204020204" pitchFamily="34" charset="0"/>
              </a:rPr>
              <a:t>, j indicate molecular orbitals that are occupied in the HF state, and a, b indicate molecular orbitals that are empty in the HF state</a:t>
            </a:r>
            <a:r>
              <a:rPr lang="en-IN" sz="1800" b="0" i="1" strike="noStrike" spc="-1" dirty="0">
                <a:latin typeface="Corbel" panose="020B0503020204020204" pitchFamily="34" charset="0"/>
              </a:rPr>
              <a:t>. </a:t>
            </a:r>
            <a:r>
              <a:rPr lang="en-IN" sz="1800" b="1" i="1" strike="noStrike" spc="-1" dirty="0">
                <a:solidFill>
                  <a:srgbClr val="0070C0"/>
                </a:solidFill>
                <a:latin typeface="Corbel" panose="020B0503020204020204" pitchFamily="34" charset="0"/>
              </a:rPr>
              <a:t>t</a:t>
            </a:r>
            <a:r>
              <a:rPr lang="en-IN" sz="1800" b="1" i="1" strike="noStrike" spc="-1" baseline="33000" dirty="0">
                <a:solidFill>
                  <a:srgbClr val="0070C0"/>
                </a:solidFill>
                <a:latin typeface="Corbel" panose="020B0503020204020204" pitchFamily="34" charset="0"/>
              </a:rPr>
              <a:t>a</a:t>
            </a:r>
            <a:r>
              <a:rPr lang="en-IN" sz="1800" b="1" i="1" strike="noStrike" spc="-1" baseline="-8000" dirty="0">
                <a:solidFill>
                  <a:srgbClr val="0070C0"/>
                </a:solidFill>
                <a:latin typeface="Corbel" panose="020B0503020204020204" pitchFamily="34" charset="0"/>
              </a:rPr>
              <a:t>j</a:t>
            </a:r>
            <a:r>
              <a:rPr lang="en-IN" sz="1800" b="0" strike="noStrike" spc="-1" dirty="0">
                <a:latin typeface="Corbel" panose="020B0503020204020204" pitchFamily="34" charset="0"/>
              </a:rPr>
              <a:t> and </a:t>
            </a:r>
            <a:r>
              <a:rPr lang="en-IN" b="1" i="1" strike="noStrike" spc="-1" dirty="0">
                <a:solidFill>
                  <a:srgbClr val="0070C0"/>
                </a:solidFill>
                <a:latin typeface="Corbel" panose="020B0503020204020204" pitchFamily="34" charset="0"/>
              </a:rPr>
              <a:t>t</a:t>
            </a:r>
            <a:r>
              <a:rPr lang="en-IN" b="1" i="1" strike="noStrike" spc="-1" baseline="33000" dirty="0">
                <a:solidFill>
                  <a:srgbClr val="0070C0"/>
                </a:solidFill>
                <a:latin typeface="Corbel" panose="020B0503020204020204" pitchFamily="34" charset="0"/>
              </a:rPr>
              <a:t>ab</a:t>
            </a:r>
            <a:r>
              <a:rPr lang="en-IN" b="1" i="1" strike="noStrike" spc="-1" baseline="-8000" dirty="0">
                <a:solidFill>
                  <a:srgbClr val="0070C0"/>
                </a:solidFill>
                <a:latin typeface="Corbel" panose="020B0503020204020204" pitchFamily="34" charset="0"/>
              </a:rPr>
              <a:t>ij</a:t>
            </a:r>
            <a:r>
              <a:rPr lang="en-IN" sz="1800" b="0" i="1" strike="noStrike" spc="-1" dirty="0">
                <a:latin typeface="Corbel" panose="020B0503020204020204" pitchFamily="34" charset="0"/>
              </a:rPr>
              <a:t> </a:t>
            </a:r>
            <a:r>
              <a:rPr lang="en-IN" sz="1800" b="0" strike="noStrike" spc="-1" dirty="0">
                <a:latin typeface="Corbel" panose="020B0503020204020204" pitchFamily="34" charset="0"/>
              </a:rPr>
              <a:t>are the wave function parameters associated with single and double excitations.</a:t>
            </a:r>
          </a:p>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The </a:t>
            </a:r>
            <a:r>
              <a:rPr lang="en-IN" sz="1800" b="0" strike="noStrike" spc="-1" dirty="0">
                <a:solidFill>
                  <a:srgbClr val="C00000"/>
                </a:solidFill>
                <a:latin typeface="Corbel" panose="020B0503020204020204" pitchFamily="34" charset="0"/>
              </a:rPr>
              <a:t>unitary CCSD ansatz </a:t>
            </a:r>
            <a:r>
              <a:rPr lang="en-IN" sz="1800" b="0" strike="noStrike" spc="-1" dirty="0">
                <a:latin typeface="Corbel" panose="020B0503020204020204" pitchFamily="34" charset="0"/>
              </a:rPr>
              <a:t>is a variant of the widely used traditional CCSD ansatz. Unlike the traditional CCSD ansatz, which fails to model strongly correlated systems, the unitary CCSD ansatz has been shown to produce highly accurate results in both weakly and strongly correlated systems. </a:t>
            </a:r>
          </a:p>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However, there is no known classical method that can evaluate the energy expectation value of the unitary CCSD ansatz with polynomial cost. In contrast, its unitary nature means that it is natural to implement on a quantum computer.</a:t>
            </a:r>
          </a:p>
          <a:p>
            <a:pPr algn="just">
              <a:buNone/>
            </a:pPr>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p:txBody>
      </p:sp>
      <p:pic>
        <p:nvPicPr>
          <p:cNvPr id="112" name="Picture 111"/>
          <p:cNvPicPr/>
          <p:nvPr/>
        </p:nvPicPr>
        <p:blipFill>
          <a:blip r:embed="rId2"/>
          <a:stretch/>
        </p:blipFill>
        <p:spPr>
          <a:xfrm>
            <a:off x="3365348" y="979192"/>
            <a:ext cx="6022492" cy="823482"/>
          </a:xfrm>
          <a:prstGeom prst="rect">
            <a:avLst/>
          </a:prstGeom>
          <a:ln w="0">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p:cNvSpPr txBox="1"/>
              <p:nvPr/>
            </p:nvSpPr>
            <p:spPr>
              <a:xfrm>
                <a:off x="1799999" y="179999"/>
                <a:ext cx="10139451" cy="6473349"/>
              </a:xfrm>
              <a:prstGeom prst="rect">
                <a:avLst/>
              </a:prstGeom>
              <a:noFill/>
              <a:ln w="0">
                <a:noFill/>
              </a:ln>
            </p:spPr>
            <p:txBody>
              <a:bodyPr lIns="90000" tIns="45000" rIns="90000" bIns="45000" anchor="t">
                <a:noAutofit/>
              </a:bodyPr>
              <a:lstStyle/>
              <a:p>
                <a:pPr algn="just">
                  <a:buNone/>
                </a:pPr>
                <a:r>
                  <a:rPr lang="en-IN" sz="1800" b="0" strike="noStrike" spc="-1" dirty="0">
                    <a:latin typeface="Corbel" panose="020B0503020204020204" pitchFamily="34" charset="0"/>
                  </a:rPr>
                  <a:t>Both the electronic Hamiltonian and the unitary CCSD ansatz are defined with Fermionic operators. In order to implement them on a quantum computer, one needs to </a:t>
                </a:r>
                <a:r>
                  <a:rPr lang="en-IN" sz="1800" b="0" strike="noStrike" spc="-1" dirty="0">
                    <a:solidFill>
                      <a:srgbClr val="0070C0"/>
                    </a:solidFill>
                    <a:latin typeface="Corbel" panose="020B0503020204020204" pitchFamily="34" charset="0"/>
                  </a:rPr>
                  <a:t>first transform them to Pauli operators</a:t>
                </a:r>
                <a:r>
                  <a:rPr lang="en-IN" sz="1800" b="0" strike="noStrike" spc="-1" dirty="0">
                    <a:latin typeface="Corbel" panose="020B0503020204020204" pitchFamily="34" charset="0"/>
                  </a:rPr>
                  <a:t>. VQE benchmarks use the Jordan-Wigner transformation :</a:t>
                </a: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pc="-1" dirty="0">
                  <a:latin typeface="Corbel" panose="020B0503020204020204" pitchFamily="34" charset="0"/>
                </a:endParaRPr>
              </a:p>
              <a:p>
                <a:pPr algn="just"/>
                <a:r>
                  <a:rPr lang="en-IN" sz="1800" b="0" strike="noStrike" spc="-1" dirty="0">
                    <a:latin typeface="Corbel" panose="020B0503020204020204" pitchFamily="34" charset="0"/>
                  </a:rPr>
                  <a:t>where I, X, Y and Z are Pauli matrices and N is the total number of qubits. Upon the Jordan-Wigner transformation, both the Hamiltonian and the cluster operator becomes a weighted sum of Pauli words</a:t>
                </a:r>
              </a:p>
              <a:p>
                <a:pPr algn="just"/>
                <a:endParaRPr lang="en-IN" sz="1800" b="0" strike="noStrike"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a:p>
                <a:pPr algn="just"/>
                <a:r>
                  <a:rPr lang="en-IN" sz="1800" b="0" strike="noStrike" spc="-1" dirty="0">
                    <a:latin typeface="Corbel" panose="020B0503020204020204" pitchFamily="34" charset="0"/>
                  </a:rPr>
                  <a:t>where </a:t>
                </a:r>
                <a14:m>
                  <m:oMath xmlns:m="http://schemas.openxmlformats.org/officeDocument/2006/math">
                    <m:sSup>
                      <m:sSupPr>
                        <m:ctrlPr>
                          <a:rPr lang="en-IN" sz="1800" b="0" i="1" strike="noStrike" spc="-1" smtClean="0">
                            <a:latin typeface="Cambria Math" panose="02040503050406030204" pitchFamily="18" charset="0"/>
                          </a:rPr>
                        </m:ctrlPr>
                      </m:sSupPr>
                      <m:e>
                        <m:r>
                          <a:rPr lang="en-IN" sz="1800" b="0" i="1" strike="noStrike" spc="-1" smtClean="0">
                            <a:latin typeface="Cambria Math" panose="02040503050406030204" pitchFamily="18" charset="0"/>
                          </a:rPr>
                          <m:t>𝑃</m:t>
                        </m:r>
                      </m:e>
                      <m:sup>
                        <m:r>
                          <a:rPr lang="en-IN" sz="1800" b="0" i="1" strike="noStrike" spc="-1" smtClean="0">
                            <a:latin typeface="Cambria Math" panose="02040503050406030204" pitchFamily="18" charset="0"/>
                          </a:rPr>
                          <m:t>𝑖</m:t>
                        </m:r>
                      </m:sup>
                    </m:sSup>
                  </m:oMath>
                </a14:m>
                <a:r>
                  <a:rPr lang="en-IN" sz="1800" b="0" strike="noStrike" spc="-1" dirty="0">
                    <a:latin typeface="Corbel" panose="020B0503020204020204" pitchFamily="34" charset="0"/>
                  </a:rPr>
                  <a:t> is a tensor product of Pauli matrices,</a:t>
                </a:r>
              </a:p>
              <a:p>
                <a:pPr algn="just">
                  <a:buNone/>
                </a:pPr>
                <a:endParaRPr lang="en-IN" spc="-1" dirty="0">
                  <a:latin typeface="Corbel" panose="020B0503020204020204" pitchFamily="34" charset="0"/>
                </a:endParaRPr>
              </a:p>
              <a:p>
                <a:pPr algn="just">
                  <a:buNone/>
                </a:pPr>
                <a:endParaRPr lang="en-IN" sz="1800" b="0" strike="noStrike" spc="-1" dirty="0">
                  <a:latin typeface="Corbel" panose="020B0503020204020204"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1799999" y="179999"/>
                <a:ext cx="10139451" cy="6473349"/>
              </a:xfrm>
              <a:prstGeom prst="rect">
                <a:avLst/>
              </a:prstGeom>
              <a:blipFill>
                <a:blip r:embed="rId2"/>
                <a:stretch>
                  <a:fillRect l="-481" t="-566" r="-541"/>
                </a:stretch>
              </a:blipFill>
              <a:ln w="0">
                <a:noFill/>
              </a:ln>
            </p:spPr>
            <p:txBody>
              <a:bodyPr/>
              <a:lstStyle/>
              <a:p>
                <a:r>
                  <a:rPr lang="en-IN">
                    <a:noFill/>
                  </a:rPr>
                  <a:t> </a:t>
                </a:r>
              </a:p>
            </p:txBody>
          </p:sp>
        </mc:Fallback>
      </mc:AlternateContent>
      <p:pic>
        <p:nvPicPr>
          <p:cNvPr id="115" name="Picture 114"/>
          <p:cNvPicPr/>
          <p:nvPr/>
        </p:nvPicPr>
        <p:blipFill>
          <a:blip r:embed="rId3"/>
          <a:stretch/>
        </p:blipFill>
        <p:spPr>
          <a:xfrm>
            <a:off x="3600000" y="1279144"/>
            <a:ext cx="5581440" cy="1257120"/>
          </a:xfrm>
          <a:prstGeom prst="rect">
            <a:avLst/>
          </a:prstGeom>
          <a:ln w="0">
            <a:noFill/>
          </a:ln>
        </p:spPr>
      </p:pic>
      <p:pic>
        <p:nvPicPr>
          <p:cNvPr id="117" name="Picture 116"/>
          <p:cNvPicPr/>
          <p:nvPr/>
        </p:nvPicPr>
        <p:blipFill>
          <a:blip r:embed="rId4"/>
          <a:stretch/>
        </p:blipFill>
        <p:spPr>
          <a:xfrm>
            <a:off x="4223880" y="3635409"/>
            <a:ext cx="4333680" cy="904680"/>
          </a:xfrm>
          <a:prstGeom prst="rect">
            <a:avLst/>
          </a:prstGeom>
          <a:ln w="0">
            <a:noFill/>
          </a:ln>
        </p:spPr>
      </p:pic>
      <p:pic>
        <p:nvPicPr>
          <p:cNvPr id="119" name="Picture 118"/>
          <p:cNvPicPr/>
          <p:nvPr/>
        </p:nvPicPr>
        <p:blipFill>
          <a:blip r:embed="rId5"/>
          <a:stretch/>
        </p:blipFill>
        <p:spPr>
          <a:xfrm>
            <a:off x="4147740" y="5146740"/>
            <a:ext cx="4485960" cy="542520"/>
          </a:xfrm>
          <a:prstGeom prst="rect">
            <a:avLst/>
          </a:prstGeom>
          <a:ln w="0">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p:nvPr/>
        </p:nvPicPr>
        <p:blipFill>
          <a:blip r:embed="rId2"/>
          <a:stretch/>
        </p:blipFill>
        <p:spPr>
          <a:xfrm>
            <a:off x="2790720" y="360000"/>
            <a:ext cx="7829280" cy="5190840"/>
          </a:xfrm>
          <a:prstGeom prst="rect">
            <a:avLst/>
          </a:prstGeom>
          <a:ln w="0">
            <a:noFill/>
          </a:ln>
        </p:spPr>
      </p:pic>
      <p:sp>
        <p:nvSpPr>
          <p:cNvPr id="121" name="TextBox 120"/>
          <p:cNvSpPr txBox="1"/>
          <p:nvPr/>
        </p:nvSpPr>
        <p:spPr>
          <a:xfrm>
            <a:off x="2790720" y="5697360"/>
            <a:ext cx="7829280" cy="602640"/>
          </a:xfrm>
          <a:prstGeom prst="rect">
            <a:avLst/>
          </a:prstGeom>
          <a:noFill/>
          <a:ln w="0">
            <a:noFill/>
          </a:ln>
        </p:spPr>
        <p:txBody>
          <a:bodyPr lIns="90000" tIns="45000" rIns="90000" bIns="45000" anchor="t">
            <a:noAutofit/>
          </a:bodyPr>
          <a:lstStyle/>
          <a:p>
            <a:r>
              <a:rPr lang="en-IN" sz="1800" b="1" strike="noStrike" spc="-1" dirty="0">
                <a:latin typeface="Arial"/>
              </a:rPr>
              <a:t>Figure:</a:t>
            </a:r>
            <a:r>
              <a:rPr lang="en-IN" sz="1800" b="0" strike="noStrike" spc="-1" dirty="0">
                <a:latin typeface="Arial"/>
              </a:rPr>
              <a:t> </a:t>
            </a:r>
            <a:r>
              <a:rPr lang="en-IN" sz="1800" b="0" i="1" strike="noStrike" spc="-1" dirty="0">
                <a:latin typeface="Arial"/>
              </a:rPr>
              <a:t>Results from running VQE(1), one of our two VQE-based</a:t>
            </a:r>
            <a:endParaRPr lang="en-IN" sz="1800" b="0" strike="noStrike" spc="-1" dirty="0">
              <a:latin typeface="Arial"/>
            </a:endParaRPr>
          </a:p>
          <a:p>
            <a:r>
              <a:rPr lang="en-IN" sz="1800" b="0" i="1" strike="noStrike" spc="-1" dirty="0">
                <a:latin typeface="Arial"/>
              </a:rPr>
              <a:t>benchmarks, on a simulator.</a:t>
            </a:r>
            <a:endParaRPr lang="en-IN" sz="1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Box 121"/>
          <p:cNvSpPr txBox="1"/>
          <p:nvPr/>
        </p:nvSpPr>
        <p:spPr>
          <a:xfrm>
            <a:off x="1653909" y="692760"/>
            <a:ext cx="10054800" cy="4953960"/>
          </a:xfrm>
          <a:prstGeom prst="rect">
            <a:avLst/>
          </a:prstGeom>
          <a:noFill/>
          <a:ln w="0">
            <a:noFill/>
          </a:ln>
        </p:spPr>
        <p:txBody>
          <a:bodyPr lIns="90000" tIns="45000" rIns="90000" bIns="45000" anchor="t">
            <a:noAutofit/>
          </a:bodyPr>
          <a:lstStyle/>
          <a:p>
            <a:pPr algn="just">
              <a:buNone/>
            </a:pPr>
            <a:r>
              <a:rPr lang="en-IN" sz="1800" b="0" strike="noStrike" spc="-1" dirty="0">
                <a:latin typeface="Corbel" panose="020B0503020204020204" pitchFamily="34" charset="0"/>
              </a:rPr>
              <a:t>The VQE algorithm proceeds </a:t>
            </a:r>
            <a:r>
              <a:rPr lang="en-IN" sz="1800" b="0" strike="noStrike" spc="-1" dirty="0">
                <a:solidFill>
                  <a:srgbClr val="C00000"/>
                </a:solidFill>
                <a:latin typeface="Corbel" panose="020B0503020204020204" pitchFamily="34" charset="0"/>
              </a:rPr>
              <a:t>by iteratively evaluating and optimizing the energy</a:t>
            </a:r>
            <a:r>
              <a:rPr lang="en-IN" sz="1800" b="0" strike="noStrike" spc="-1" dirty="0">
                <a:latin typeface="Corbel" panose="020B0503020204020204" pitchFamily="34" charset="0"/>
              </a:rPr>
              <a:t> by varying the wave function parameters, until the minimum is found.</a:t>
            </a: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The full VQE algorithm includes both a quantum and a classical part. The former is used to implement the ansatz and measure the energy, and the latter is applied to optimize the ansatz parameters. </a:t>
            </a:r>
          </a:p>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Our initial VQE-based benchmark, VQE(1), only implements the quantum part of the algorithm. For VQE(1), we randomly sample the wave function parameters and choose a fixed measurement basis (varying the measurement basis is generally necessary to measure the expectation value of the Hamiltonian H(T)).</a:t>
            </a: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In our benchmarks, the Hamiltonian and the wave function is implemented for the NaH molecule with a bond length of 1.9 Angstrom with the </a:t>
            </a:r>
            <a:r>
              <a:rPr lang="en-IN" sz="1800" b="1" strike="noStrike" spc="-1" dirty="0">
                <a:latin typeface="Corbel" panose="020B0503020204020204" pitchFamily="34" charset="0"/>
              </a:rPr>
              <a:t>STO-6G</a:t>
            </a:r>
            <a:r>
              <a:rPr lang="en-IN" sz="1800" b="0" strike="noStrike" spc="-1" dirty="0">
                <a:latin typeface="Corbel" panose="020B0503020204020204" pitchFamily="34" charset="0"/>
              </a:rPr>
              <a:t> basis. By changing the number of orbitals to simulate, we vary the number of qubits.</a:t>
            </a: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The smallest case is </a:t>
            </a:r>
            <a:r>
              <a:rPr lang="en-IN" sz="1800" b="0" strike="noStrike" spc="-1" dirty="0">
                <a:solidFill>
                  <a:srgbClr val="00B0F0"/>
                </a:solidFill>
                <a:latin typeface="Corbel" panose="020B0503020204020204" pitchFamily="34" charset="0"/>
              </a:rPr>
              <a:t>n = 4 qubits</a:t>
            </a:r>
            <a:r>
              <a:rPr lang="en-IN" sz="1800" b="0" strike="noStrike" spc="-1" dirty="0">
                <a:latin typeface="Corbel" panose="020B0503020204020204" pitchFamily="34" charset="0"/>
              </a:rPr>
              <a:t>, which corresponds to 2 electrons and 4 spin orbitals. Figure (in previous slide) shows the results of executing VQE(1) on a quantum simulator </a:t>
            </a:r>
            <a:r>
              <a:rPr lang="en-IN" sz="1800" b="0" strike="noStrike" spc="-1" dirty="0">
                <a:solidFill>
                  <a:srgbClr val="FF0000"/>
                </a:solidFill>
                <a:latin typeface="Corbel" panose="020B0503020204020204" pitchFamily="34" charset="0"/>
              </a:rPr>
              <a:t>up to 10 qubits</a:t>
            </a:r>
            <a:r>
              <a:rPr lang="en-IN" sz="1800" b="0" strike="noStrike" spc="-1" dirty="0">
                <a:latin typeface="Corbel" panose="020B0503020204020204" pitchFamily="34" charset="0"/>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p:cNvSpPr txBox="1"/>
          <p:nvPr/>
        </p:nvSpPr>
        <p:spPr>
          <a:xfrm>
            <a:off x="1672046" y="318120"/>
            <a:ext cx="5466600" cy="602280"/>
          </a:xfrm>
          <a:prstGeom prst="rect">
            <a:avLst/>
          </a:prstGeom>
          <a:noFill/>
          <a:ln w="0">
            <a:noFill/>
          </a:ln>
        </p:spPr>
        <p:txBody>
          <a:bodyPr lIns="90000" tIns="45000" rIns="90000" bIns="45000" anchor="t">
            <a:noAutofit/>
          </a:bodyPr>
          <a:lstStyle/>
          <a:p>
            <a:r>
              <a:rPr lang="en-IN" sz="2400" b="1" u="sng" strike="noStrike" spc="-1" dirty="0">
                <a:latin typeface="Amiri" panose="00000500000000000000" pitchFamily="2" charset="-78"/>
                <a:ea typeface="Amiri" panose="00000500000000000000" pitchFamily="2" charset="-78"/>
                <a:cs typeface="Amiri" panose="00000500000000000000" pitchFamily="2" charset="-78"/>
              </a:rPr>
              <a:t>8. Shor’s Order Finding</a:t>
            </a:r>
          </a:p>
        </p:txBody>
      </p:sp>
      <p:sp>
        <p:nvSpPr>
          <p:cNvPr id="124" name="TextBox 123"/>
          <p:cNvSpPr txBox="1"/>
          <p:nvPr/>
        </p:nvSpPr>
        <p:spPr>
          <a:xfrm>
            <a:off x="1672046" y="920400"/>
            <a:ext cx="10416960" cy="5283176"/>
          </a:xfrm>
          <a:prstGeom prst="rect">
            <a:avLst/>
          </a:prstGeom>
          <a:noFill/>
          <a:ln w="0">
            <a:noFill/>
          </a:ln>
        </p:spPr>
        <p:txBody>
          <a:bodyPr lIns="90000" tIns="45000" rIns="90000" bIns="45000" anchor="t">
            <a:noAutofit/>
          </a:bodyPr>
          <a:lstStyle/>
          <a:p>
            <a:pPr algn="just">
              <a:buNone/>
            </a:pPr>
            <a:r>
              <a:rPr lang="en-IN" sz="1800" b="0" strike="noStrike" spc="-1" dirty="0">
                <a:latin typeface="Corbel" panose="020B0503020204020204" pitchFamily="34" charset="0"/>
              </a:rPr>
              <a:t>Shor’s factoring algorithm is one of the most well-known applications of quantum computing. Shor’s factoring algorithm </a:t>
            </a:r>
            <a:r>
              <a:rPr lang="en-IN" sz="1800" b="0" strike="noStrike" spc="-1" dirty="0">
                <a:solidFill>
                  <a:srgbClr val="C00000"/>
                </a:solidFill>
                <a:latin typeface="Corbel" panose="020B0503020204020204" pitchFamily="34" charset="0"/>
              </a:rPr>
              <a:t>includes both a quantum and classical subroutine</a:t>
            </a:r>
            <a:r>
              <a:rPr lang="en-IN" sz="1800" b="0" strike="noStrike" spc="-1" dirty="0">
                <a:latin typeface="Corbel" panose="020B0503020204020204" pitchFamily="34" charset="0"/>
              </a:rPr>
              <a:t>.</a:t>
            </a: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The </a:t>
            </a:r>
            <a:r>
              <a:rPr lang="en-IN" sz="1800" b="0" strike="noStrike" spc="-1" dirty="0">
                <a:solidFill>
                  <a:srgbClr val="00B0F0"/>
                </a:solidFill>
                <a:latin typeface="Corbel" panose="020B0503020204020204" pitchFamily="34" charset="0"/>
              </a:rPr>
              <a:t>quantum subroutine </a:t>
            </a:r>
            <a:r>
              <a:rPr lang="en-IN" sz="1800" b="0" strike="noStrike" spc="-1" dirty="0">
                <a:latin typeface="Corbel" panose="020B0503020204020204" pitchFamily="34" charset="0"/>
              </a:rPr>
              <a:t>finds the smallest integer period, or the order, of a periodic function while the </a:t>
            </a:r>
            <a:r>
              <a:rPr lang="en-IN" sz="1800" b="0" strike="noStrike" spc="-1" dirty="0">
                <a:solidFill>
                  <a:srgbClr val="00B050"/>
                </a:solidFill>
                <a:latin typeface="Corbel" panose="020B0503020204020204" pitchFamily="34" charset="0"/>
              </a:rPr>
              <a:t>classical subroutine </a:t>
            </a:r>
            <a:r>
              <a:rPr lang="en-IN" sz="1800" b="0" strike="noStrike" spc="-1" dirty="0">
                <a:latin typeface="Corbel" panose="020B0503020204020204" pitchFamily="34" charset="0"/>
              </a:rPr>
              <a:t>uses this order to determine the factors of a number in polynomial time. </a:t>
            </a:r>
          </a:p>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This process may need to be repeated multiple times, in case an invalid order is generated. Since the order finding routine is the bottleneck of integer factorization, our focus is on benchmarking the quantum subroutine of order finding.</a:t>
            </a:r>
          </a:p>
          <a:p>
            <a:pPr algn="just">
              <a:buNone/>
            </a:pPr>
            <a:endParaRPr lang="en-IN" sz="1800" b="0" strike="noStrike" spc="-1" dirty="0">
              <a:latin typeface="Corbel" panose="020B0503020204020204" pitchFamily="34" charset="0"/>
            </a:endParaRPr>
          </a:p>
          <a:p>
            <a:pPr algn="just">
              <a:buNone/>
            </a:pPr>
            <a:r>
              <a:rPr lang="en-IN" sz="1800" b="0" strike="noStrike" spc="-1" dirty="0">
                <a:latin typeface="Corbel" panose="020B0503020204020204" pitchFamily="34" charset="0"/>
              </a:rPr>
              <a:t>The algorithm is designed for finding the order of functions that take the form </a:t>
            </a:r>
            <a:r>
              <a:rPr lang="en-IN" sz="1800" b="0" strike="noStrike" spc="-1" dirty="0">
                <a:solidFill>
                  <a:srgbClr val="7030A0"/>
                </a:solidFill>
                <a:latin typeface="Corbel" panose="020B0503020204020204" pitchFamily="34" charset="0"/>
              </a:rPr>
              <a:t>f (x) = a x mod N </a:t>
            </a:r>
            <a:r>
              <a:rPr lang="en-IN" sz="1800" b="0" strike="noStrike" spc="-1" dirty="0">
                <a:latin typeface="Corbel" panose="020B0503020204020204" pitchFamily="34" charset="0"/>
              </a:rPr>
              <a:t>where a &lt; N. The order r of this function is the r satisfying </a:t>
            </a:r>
            <a:r>
              <a:rPr lang="en-IN" sz="1800" b="0" strike="noStrike" spc="-1" dirty="0" err="1">
                <a:solidFill>
                  <a:srgbClr val="7030A0"/>
                </a:solidFill>
                <a:latin typeface="Corbel" panose="020B0503020204020204" pitchFamily="34" charset="0"/>
              </a:rPr>
              <a:t>ar</a:t>
            </a:r>
            <a:r>
              <a:rPr lang="en-IN" sz="1800" b="0" strike="noStrike" spc="-1" dirty="0">
                <a:solidFill>
                  <a:srgbClr val="7030A0"/>
                </a:solidFill>
                <a:latin typeface="Corbel" panose="020B0503020204020204" pitchFamily="34" charset="0"/>
              </a:rPr>
              <a:t> mod N = 1</a:t>
            </a:r>
            <a:r>
              <a:rPr lang="en-IN" sz="1800" b="0" strike="noStrike" spc="-1" dirty="0">
                <a:latin typeface="Corbel" panose="020B0503020204020204" pitchFamily="34" charset="0"/>
              </a:rPr>
              <a:t>. If r is known, a classical computer can compute the prime factors of N in polynomial time. </a:t>
            </a:r>
          </a:p>
          <a:p>
            <a:pPr algn="just">
              <a:buNone/>
            </a:pPr>
            <a:endParaRPr lang="en-IN" spc="-1" dirty="0">
              <a:latin typeface="Corbel" panose="020B0503020204020204" pitchFamily="34" charset="0"/>
            </a:endParaRPr>
          </a:p>
          <a:p>
            <a:pPr algn="just">
              <a:buNone/>
            </a:pPr>
            <a:r>
              <a:rPr lang="en-IN" sz="1800" b="0" strike="noStrike" spc="-1" dirty="0">
                <a:latin typeface="Corbel" panose="020B0503020204020204" pitchFamily="34" charset="0"/>
              </a:rPr>
              <a:t>Our benchmarks based on Shor’s order finding algorithm </a:t>
            </a:r>
            <a:r>
              <a:rPr lang="en-IN" sz="1800" b="0" strike="noStrike" spc="-1" dirty="0">
                <a:solidFill>
                  <a:srgbClr val="0070C0"/>
                </a:solidFill>
                <a:latin typeface="Corbel" panose="020B0503020204020204" pitchFamily="34" charset="0"/>
              </a:rPr>
              <a:t>generate random values of r and N from which a corresponding base value a can be analytically calculated. </a:t>
            </a:r>
            <a:r>
              <a:rPr lang="en-IN" sz="1800" b="0" strike="noStrike" spc="-1" dirty="0">
                <a:latin typeface="Corbel" panose="020B0503020204020204" pitchFamily="34" charset="0"/>
              </a:rPr>
              <a:t>The quantum algorithm for order finding is actually a variation of quantum phase estimation where the chosen unitary operator performs modular exponentiation. </a:t>
            </a:r>
            <a:r>
              <a:rPr lang="en-IN" sz="1800" b="0" strike="noStrike" spc="-1" dirty="0">
                <a:solidFill>
                  <a:srgbClr val="00B050"/>
                </a:solidFill>
                <a:latin typeface="Corbel" panose="020B0503020204020204" pitchFamily="34" charset="0"/>
              </a:rPr>
              <a:t>This modular exponentiation encodes the order in the phases of a quantum state.</a:t>
            </a:r>
          </a:p>
          <a:p>
            <a:pPr algn="just">
              <a:buNone/>
            </a:pPr>
            <a:endParaRPr lang="en-IN" sz="1800" b="0" strike="noStrike" spc="-1" dirty="0">
              <a:latin typeface="Corbel" panose="020B0503020204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p:nvPr/>
        </p:nvPicPr>
        <p:blipFill>
          <a:blip r:embed="rId2"/>
          <a:stretch/>
        </p:blipFill>
        <p:spPr>
          <a:xfrm>
            <a:off x="3541303" y="2422644"/>
            <a:ext cx="5163426" cy="3943321"/>
          </a:xfrm>
          <a:prstGeom prst="rect">
            <a:avLst/>
          </a:prstGeom>
          <a:ln w="0">
            <a:noFill/>
          </a:ln>
        </p:spPr>
      </p:pic>
      <p:sp>
        <p:nvSpPr>
          <p:cNvPr id="126" name="TextBox 125"/>
          <p:cNvSpPr txBox="1"/>
          <p:nvPr/>
        </p:nvSpPr>
        <p:spPr>
          <a:xfrm>
            <a:off x="3541303" y="6365965"/>
            <a:ext cx="5315314" cy="346680"/>
          </a:xfrm>
          <a:prstGeom prst="rect">
            <a:avLst/>
          </a:prstGeom>
          <a:noFill/>
          <a:ln w="0">
            <a:noFill/>
          </a:ln>
        </p:spPr>
        <p:txBody>
          <a:bodyPr lIns="90000" tIns="45000" rIns="90000" bIns="45000" anchor="t">
            <a:noAutofit/>
          </a:bodyPr>
          <a:lstStyle/>
          <a:p>
            <a:pPr algn="ctr"/>
            <a:r>
              <a:rPr lang="en-IN" sz="1800" b="1" strike="noStrike" spc="-1" dirty="0">
                <a:latin typeface="Corbel" panose="020B0503020204020204" pitchFamily="34" charset="0"/>
              </a:rPr>
              <a:t>Figure:</a:t>
            </a:r>
            <a:r>
              <a:rPr lang="en-IN" sz="1800" b="0" strike="noStrike" spc="-1" dirty="0">
                <a:latin typeface="Corbel" panose="020B0503020204020204" pitchFamily="34" charset="0"/>
              </a:rPr>
              <a:t> </a:t>
            </a:r>
            <a:r>
              <a:rPr lang="en-IN" sz="1800" b="0" i="1" strike="noStrike" spc="-1" dirty="0">
                <a:latin typeface="Corbel" panose="020B0503020204020204" pitchFamily="34" charset="0"/>
              </a:rPr>
              <a:t>Shor’s Order Finding Algorithms</a:t>
            </a:r>
            <a:endParaRPr lang="en-IN" sz="1800" b="0" strike="noStrike" spc="-1" dirty="0">
              <a:latin typeface="Corbel" panose="020B0503020204020204" pitchFamily="34" charset="0"/>
            </a:endParaRPr>
          </a:p>
        </p:txBody>
      </p:sp>
      <p:sp>
        <p:nvSpPr>
          <p:cNvPr id="3" name="TextBox 2">
            <a:extLst>
              <a:ext uri="{FF2B5EF4-FFF2-40B4-BE49-F238E27FC236}">
                <a16:creationId xmlns:a16="http://schemas.microsoft.com/office/drawing/2014/main" id="{0A67F19D-D2B5-903C-AA6C-D43FF63E129D}"/>
              </a:ext>
            </a:extLst>
          </p:cNvPr>
          <p:cNvSpPr txBox="1"/>
          <p:nvPr/>
        </p:nvSpPr>
        <p:spPr>
          <a:xfrm>
            <a:off x="1698171" y="391320"/>
            <a:ext cx="10249989" cy="2031325"/>
          </a:xfrm>
          <a:prstGeom prst="rect">
            <a:avLst/>
          </a:prstGeom>
          <a:noFill/>
        </p:spPr>
        <p:txBody>
          <a:bodyPr wrap="square">
            <a:spAutoFit/>
          </a:bodyPr>
          <a:lstStyle/>
          <a:p>
            <a:pPr algn="just">
              <a:buNone/>
            </a:pPr>
            <a:r>
              <a:rPr lang="en-IN" sz="1800" b="0" strike="noStrike" spc="-1" dirty="0">
                <a:latin typeface="Corbel" panose="020B0503020204020204" pitchFamily="34" charset="0"/>
              </a:rPr>
              <a:t>We constructed two benchmarks based on Shor’s order finding algorithm, </a:t>
            </a:r>
            <a:r>
              <a:rPr lang="en-IN" sz="1800" b="1" strike="noStrike" spc="-1" dirty="0">
                <a:latin typeface="Corbel" panose="020B0503020204020204" pitchFamily="34" charset="0"/>
              </a:rPr>
              <a:t>Shor’s Order Finding(1) </a:t>
            </a:r>
            <a:r>
              <a:rPr lang="en-IN" sz="1800" b="0" strike="noStrike" spc="-1" dirty="0">
                <a:latin typeface="Corbel" panose="020B0503020204020204" pitchFamily="34" charset="0"/>
              </a:rPr>
              <a:t>and </a:t>
            </a:r>
            <a:r>
              <a:rPr lang="en-IN" sz="1800" b="1" strike="noStrike" spc="-1" dirty="0">
                <a:latin typeface="Corbel" panose="020B0503020204020204" pitchFamily="34" charset="0"/>
              </a:rPr>
              <a:t>Shor’s Order Finding(2), </a:t>
            </a:r>
            <a:r>
              <a:rPr lang="en-IN" sz="1800" b="0" strike="noStrike" spc="-1" dirty="0">
                <a:latin typeface="Corbel" panose="020B0503020204020204" pitchFamily="34" charset="0"/>
              </a:rPr>
              <a:t>based on variants of Shor’s algorithm introduced by Stephane Beauregard. </a:t>
            </a:r>
            <a:r>
              <a:rPr lang="en-IN" sz="1800" b="0" strike="noStrike" spc="-1" dirty="0">
                <a:solidFill>
                  <a:srgbClr val="C00000"/>
                </a:solidFill>
                <a:latin typeface="Corbel" panose="020B0503020204020204" pitchFamily="34" charset="0"/>
              </a:rPr>
              <a:t>Shor’s Order Finding(1)</a:t>
            </a:r>
            <a:r>
              <a:rPr lang="en-IN" sz="1800" b="0" strike="noStrike" spc="-1" dirty="0">
                <a:latin typeface="Corbel" panose="020B0503020204020204" pitchFamily="34" charset="0"/>
              </a:rPr>
              <a:t> is based on the standard formulation of Shor’s algorithm, and it requires </a:t>
            </a:r>
            <a:r>
              <a:rPr lang="en-IN" sz="1800" b="0" strike="noStrike" spc="-1" dirty="0">
                <a:solidFill>
                  <a:srgbClr val="0070C0"/>
                </a:solidFill>
                <a:latin typeface="Corbel" panose="020B0503020204020204" pitchFamily="34" charset="0"/>
              </a:rPr>
              <a:t>4n + 2 </a:t>
            </a:r>
            <a:r>
              <a:rPr lang="en-IN" sz="1800" b="0" strike="noStrike" spc="-1" dirty="0">
                <a:latin typeface="Corbel" panose="020B0503020204020204" pitchFamily="34" charset="0"/>
              </a:rPr>
              <a:t>qubits where n is the problem instance size (meaning that N is an n bit integer). </a:t>
            </a:r>
            <a:r>
              <a:rPr lang="en-IN" sz="1800" b="0" strike="noStrike" spc="-1" dirty="0">
                <a:solidFill>
                  <a:srgbClr val="C00000"/>
                </a:solidFill>
                <a:latin typeface="Corbel" panose="020B0503020204020204" pitchFamily="34" charset="0"/>
              </a:rPr>
              <a:t>Shor’s Order Finding(2)</a:t>
            </a:r>
            <a:r>
              <a:rPr lang="en-IN" sz="1800" b="0" strike="noStrike" spc="-1" dirty="0">
                <a:latin typeface="Corbel" panose="020B0503020204020204" pitchFamily="34" charset="0"/>
              </a:rPr>
              <a:t> uses a version of Shor’s algorithm that utilizes </a:t>
            </a:r>
            <a:r>
              <a:rPr lang="en-IN" sz="1800" b="0" strike="noStrike" spc="-1" dirty="0">
                <a:solidFill>
                  <a:srgbClr val="00B0F0"/>
                </a:solidFill>
                <a:latin typeface="Corbel" panose="020B0503020204020204" pitchFamily="34" charset="0"/>
              </a:rPr>
              <a:t>mid-circuit measurements </a:t>
            </a:r>
            <a:r>
              <a:rPr lang="en-IN" sz="1800" b="0" strike="noStrike" spc="-1" dirty="0">
                <a:latin typeface="Corbel" panose="020B0503020204020204" pitchFamily="34" charset="0"/>
              </a:rPr>
              <a:t>to reduce the number of qubits. This method uses </a:t>
            </a:r>
            <a:r>
              <a:rPr lang="en-IN" sz="1800" b="0" strike="noStrike" spc="-1" dirty="0">
                <a:solidFill>
                  <a:srgbClr val="0070C0"/>
                </a:solidFill>
                <a:latin typeface="Corbel" panose="020B0503020204020204" pitchFamily="34" charset="0"/>
              </a:rPr>
              <a:t>2n + 3</a:t>
            </a:r>
            <a:r>
              <a:rPr lang="en-IN" sz="1800" b="0" strike="noStrike" spc="-1" dirty="0">
                <a:latin typeface="Corbel" panose="020B0503020204020204" pitchFamily="34" charset="0"/>
              </a:rPr>
              <a:t> qubits. Figure shows the results obtained executing both these benchmarks on a simulator.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0D7FD-12F5-DCE7-4B7A-D271F5F961DA}"/>
              </a:ext>
            </a:extLst>
          </p:cNvPr>
          <p:cNvSpPr txBox="1"/>
          <p:nvPr/>
        </p:nvSpPr>
        <p:spPr>
          <a:xfrm>
            <a:off x="3046615" y="2786825"/>
            <a:ext cx="6093228" cy="1292662"/>
          </a:xfrm>
          <a:prstGeom prst="rect">
            <a:avLst/>
          </a:prstGeom>
          <a:noFill/>
        </p:spPr>
        <p:txBody>
          <a:bodyPr wrap="square">
            <a:spAutoFit/>
          </a:bodyPr>
          <a:lstStyle/>
          <a:p>
            <a:pPr algn="ctr"/>
            <a:r>
              <a:rPr lang="en-US" sz="6000" b="1" dirty="0">
                <a:latin typeface="Amiri" panose="00000500000000000000" pitchFamily="2" charset="-78"/>
                <a:ea typeface="Amiri" panose="00000500000000000000" pitchFamily="2" charset="-78"/>
                <a:cs typeface="Amiri" panose="00000500000000000000" pitchFamily="2" charset="-78"/>
              </a:rPr>
              <a:t>Appendix B</a:t>
            </a:r>
          </a:p>
          <a:p>
            <a:pPr algn="ctr"/>
            <a:r>
              <a:rPr lang="en-US" sz="1800" b="1" strike="noStrike" spc="-1" dirty="0">
                <a:uFillTx/>
                <a:latin typeface="Amiri" panose="00000500000000000000" pitchFamily="2" charset="-78"/>
                <a:ea typeface="Amiri" panose="00000500000000000000" pitchFamily="2" charset="-78"/>
                <a:cs typeface="Amiri" panose="00000500000000000000" pitchFamily="2" charset="-78"/>
              </a:rPr>
              <a:t>(</a:t>
            </a:r>
            <a:r>
              <a:rPr lang="en-US" b="1" spc="-1" dirty="0">
                <a:latin typeface="Amiri" panose="00000500000000000000" pitchFamily="2" charset="-78"/>
                <a:ea typeface="Amiri" panose="00000500000000000000" pitchFamily="2" charset="-78"/>
                <a:cs typeface="Amiri" panose="00000500000000000000" pitchFamily="2" charset="-78"/>
              </a:rPr>
              <a:t>Limitations of the Average Result Fidelity</a:t>
            </a:r>
            <a:r>
              <a:rPr lang="en-US" sz="1800" b="1" strike="noStrike" spc="-1" dirty="0">
                <a:uFillTx/>
                <a:latin typeface="Amiri" panose="00000500000000000000" pitchFamily="2" charset="-78"/>
                <a:ea typeface="Amiri" panose="00000500000000000000" pitchFamily="2" charset="-78"/>
                <a:cs typeface="Amiri" panose="00000500000000000000" pitchFamily="2" charset="-78"/>
              </a:rPr>
              <a:t>)</a:t>
            </a:r>
            <a:endParaRPr lang="en-IN" sz="1800" dirty="0">
              <a:latin typeface="Amiri" panose="00000500000000000000" pitchFamily="2" charset="-78"/>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30357156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8B7DAFF-2BD6-5F23-450D-A340467C3723}"/>
              </a:ext>
            </a:extLst>
          </p:cNvPr>
          <p:cNvSpPr>
            <a:spLocks noGrp="1"/>
          </p:cNvSpPr>
          <p:nvPr>
            <p:ph idx="1"/>
          </p:nvPr>
        </p:nvSpPr>
        <p:spPr>
          <a:xfrm>
            <a:off x="1693204" y="1358900"/>
            <a:ext cx="10299873" cy="4140200"/>
          </a:xfrm>
        </p:spPr>
        <p:txBody>
          <a:bodyPr>
            <a:normAutofit/>
          </a:bodyPr>
          <a:lstStyle/>
          <a:p>
            <a:pPr algn="just"/>
            <a:r>
              <a:rPr lang="en-US" dirty="0"/>
              <a:t>There are some limitations in using average result fidelity to Quantify performance. Consider, example which illustrates the limitations of both fidelity and averaging of fidelity over multiple circuits.</a:t>
            </a:r>
          </a:p>
          <a:p>
            <a:pPr algn="just"/>
            <a:endParaRPr lang="en-US" dirty="0"/>
          </a:p>
          <a:p>
            <a:pPr algn="just"/>
            <a:r>
              <a:rPr lang="en-US" dirty="0"/>
              <a:t>Consider an algorithm of </a:t>
            </a:r>
            <a:r>
              <a:rPr lang="en-US" sz="2400" dirty="0"/>
              <a:t>Flipping a single qubit from the |0⟩ state to the |1⟩ state using a Hadamard gate operation.</a:t>
            </a:r>
            <a:endParaRPr lang="en-US" dirty="0"/>
          </a:p>
        </p:txBody>
      </p:sp>
    </p:spTree>
    <p:extLst>
      <p:ext uri="{BB962C8B-B14F-4D97-AF65-F5344CB8AC3E}">
        <p14:creationId xmlns:p14="http://schemas.microsoft.com/office/powerpoint/2010/main" val="29428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1484280" y="372036"/>
            <a:ext cx="10340166" cy="676800"/>
          </a:xfrm>
          <a:prstGeom prst="rect">
            <a:avLst/>
          </a:prstGeom>
          <a:noFill/>
          <a:ln w="0">
            <a:noFill/>
          </a:ln>
        </p:spPr>
        <p:txBody>
          <a:bodyPr anchor="ctr">
            <a:normAutofit/>
          </a:bodyPr>
          <a:lstStyle/>
          <a:p>
            <a:pPr algn="ctr">
              <a:lnSpc>
                <a:spcPct val="100000"/>
              </a:lnSpc>
              <a:buNone/>
            </a:pPr>
            <a:r>
              <a:rPr lang="en-US" sz="32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Limitations of component level performance metrics:</a:t>
            </a:r>
            <a:endParaRPr lang="en-US" sz="32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sp>
        <p:nvSpPr>
          <p:cNvPr id="278" name="PlaceHolder 2"/>
          <p:cNvSpPr>
            <a:spLocks noGrp="1"/>
          </p:cNvSpPr>
          <p:nvPr>
            <p:ph/>
          </p:nvPr>
        </p:nvSpPr>
        <p:spPr>
          <a:xfrm>
            <a:off x="1484279" y="1362960"/>
            <a:ext cx="10340167" cy="4966122"/>
          </a:xfrm>
          <a:prstGeom prst="rect">
            <a:avLst/>
          </a:prstGeom>
          <a:noFill/>
          <a:ln w="0">
            <a:noFill/>
          </a:ln>
        </p:spPr>
        <p:txBody>
          <a:bodyPr anchor="ctr">
            <a:normAutofit fontScale="945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Component-level performance metrics provide a lot of information about a machine, but they have at least two important limitations.</a:t>
            </a:r>
          </a:p>
          <a:p>
            <a:pPr marL="285840" indent="-285840" algn="just">
              <a:lnSpc>
                <a:spcPct val="100000"/>
              </a:lnSpc>
              <a:spcBef>
                <a:spcPts val="479"/>
              </a:spcBef>
              <a:spcAft>
                <a:spcPts val="601"/>
              </a:spcAft>
              <a:buClr>
                <a:srgbClr val="8D1515"/>
              </a:buClr>
              <a:buSzPct val="145000"/>
              <a:buFont typeface="Arial"/>
              <a:buChar char="•"/>
            </a:pPr>
            <a:endParaRPr lang="en-US" sz="11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Firstly, </a:t>
            </a:r>
            <a:r>
              <a:rPr lang="en-US" sz="2400" b="0" strike="noStrike" spc="-1" dirty="0">
                <a:solidFill>
                  <a:srgbClr val="00B050"/>
                </a:solidFill>
                <a:latin typeface="Corbel"/>
              </a:rPr>
              <a:t>component-level performance metrics are typically not sufficient to accurately predict a device’s performance on an algorithm</a:t>
            </a:r>
            <a:r>
              <a:rPr lang="en-US" sz="24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1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B0F0"/>
                </a:solidFill>
                <a:latin typeface="Corbel"/>
              </a:rPr>
              <a:t>This is because summary metrics cannot capture the full complexity of errors in quantum computing components (e.g., individual gates and readouts), and not all sources of error are even apparent when testing a single component.</a:t>
            </a:r>
            <a:endParaRPr lang="en-US" sz="2400" spc="-1" dirty="0">
              <a:solidFill>
                <a:srgbClr val="00B0F0"/>
              </a:solidFill>
              <a:latin typeface="Corbel"/>
            </a:endParaRPr>
          </a:p>
          <a:p>
            <a:pPr marL="285840" indent="-285840" algn="just">
              <a:lnSpc>
                <a:spcPct val="100000"/>
              </a:lnSpc>
              <a:spcBef>
                <a:spcPts val="479"/>
              </a:spcBef>
              <a:spcAft>
                <a:spcPts val="601"/>
              </a:spcAft>
              <a:buClr>
                <a:srgbClr val="8D1515"/>
              </a:buClr>
              <a:buSzPct val="145000"/>
              <a:buFont typeface="Arial"/>
              <a:buChar char="•"/>
            </a:pPr>
            <a:endParaRPr lang="en-US" sz="11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Second, </a:t>
            </a:r>
            <a:r>
              <a:rPr lang="en-US" sz="2400" b="0" strike="noStrike" spc="-1" dirty="0">
                <a:solidFill>
                  <a:srgbClr val="00B050"/>
                </a:solidFill>
                <a:latin typeface="Corbel"/>
              </a:rPr>
              <a:t>component-level metrics are challenging for non-specialists to interpret</a:t>
            </a:r>
            <a:r>
              <a:rPr lang="en-US" sz="2400" b="0" strike="noStrike" spc="-1" dirty="0">
                <a:solidFill>
                  <a:srgbClr val="000000"/>
                </a:solidFill>
                <a:latin typeface="Corbel"/>
              </a:rPr>
              <a:t>. </a:t>
            </a:r>
            <a:r>
              <a:rPr lang="en-US" sz="2400" b="0" strike="noStrike" spc="-1" dirty="0">
                <a:solidFill>
                  <a:srgbClr val="00B0F0"/>
                </a:solidFill>
                <a:latin typeface="Corbel"/>
              </a:rPr>
              <a:t>It is often difficult for a prospective quantum computer user to extrapolate from component-level metrics to predict how their application will perform</a:t>
            </a:r>
            <a:r>
              <a:rPr lang="en-US" sz="2400" b="0" strike="noStrike" spc="-1" dirty="0">
                <a:solidFill>
                  <a:srgbClr val="000000"/>
                </a:solidFill>
                <a:latin typeface="Corbel"/>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A216-F911-1577-ACEC-B99AE8739CC3}"/>
              </a:ext>
            </a:extLst>
          </p:cNvPr>
          <p:cNvSpPr>
            <a:spLocks noGrp="1"/>
          </p:cNvSpPr>
          <p:nvPr>
            <p:ph type="title"/>
          </p:nvPr>
        </p:nvSpPr>
        <p:spPr>
          <a:xfrm>
            <a:off x="1484312" y="469232"/>
            <a:ext cx="10287385" cy="693821"/>
          </a:xfrm>
        </p:spPr>
        <p:txBody>
          <a:bodyPr>
            <a:normAutofit fontScale="90000"/>
          </a:bodyPr>
          <a:lstStyle/>
          <a:p>
            <a:r>
              <a:rPr lang="en-US" u="sng" dirty="0">
                <a:latin typeface="Amiri" panose="00000500000000000000" pitchFamily="2" charset="-78"/>
                <a:ea typeface="Amiri" panose="00000500000000000000" pitchFamily="2" charset="-78"/>
                <a:cs typeface="Amiri" panose="00000500000000000000" pitchFamily="2" charset="-78"/>
              </a:rPr>
              <a:t>Example of any two Quantum Computers A &amp; B:</a:t>
            </a:r>
            <a:endParaRPr lang="en-IN" sz="2200"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A8D040-35F5-1CF8-9CDF-134AA8525A87}"/>
                  </a:ext>
                </a:extLst>
              </p:cNvPr>
              <p:cNvSpPr>
                <a:spLocks noGrp="1"/>
              </p:cNvSpPr>
              <p:nvPr>
                <p:ph sz="half" idx="1"/>
              </p:nvPr>
            </p:nvSpPr>
            <p:spPr>
              <a:xfrm>
                <a:off x="1484312" y="1049155"/>
                <a:ext cx="4895055" cy="4958612"/>
              </a:xfrm>
            </p:spPr>
            <p:txBody>
              <a:bodyPr>
                <a:normAutofit lnSpcReduction="10000"/>
              </a:bodyPr>
              <a:lstStyle/>
              <a:p>
                <a:pPr algn="just"/>
                <a:r>
                  <a:rPr lang="en-US" dirty="0">
                    <a:latin typeface="Corbel" panose="020B0503020204020204" pitchFamily="34" charset="0"/>
                  </a:rPr>
                  <a:t>Quantum Computer A accurately performs the Hadamard gate operation, flipping the qubit from |0⟩ to |1⟩ and Successfully achieves the intended result.</a:t>
                </a:r>
              </a:p>
              <a:p>
                <a:pPr algn="just"/>
                <a:endParaRPr lang="en-US" dirty="0">
                  <a:latin typeface="Corbel" panose="020B0503020204020204" pitchFamily="34" charset="0"/>
                </a:endParaRPr>
              </a:p>
              <a:p>
                <a:pPr algn="just"/>
                <a:r>
                  <a:rPr lang="en-IN" b="1" i="0" dirty="0">
                    <a:effectLst/>
                    <a:latin typeface="Corbel" panose="020B0503020204020204" pitchFamily="34" charset="0"/>
                  </a:rPr>
                  <a:t>Fidelity Calculation </a:t>
                </a:r>
                <a14:m>
                  <m:oMath xmlns:m="http://schemas.openxmlformats.org/officeDocument/2006/math">
                    <m:sSub>
                      <m:sSubPr>
                        <m:ctrlPr>
                          <a:rPr lang="en-IN" i="1" dirty="0" smtClean="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𝑠</m:t>
                        </m:r>
                      </m:sub>
                    </m:sSub>
                  </m:oMath>
                </a14:m>
                <a:r>
                  <a:rPr lang="en-US" dirty="0">
                    <a:latin typeface="Corbel" panose="020B0503020204020204" pitchFamily="34" charset="0"/>
                  </a:rPr>
                  <a:t>(</a:t>
                </a:r>
                <a14:m>
                  <m:oMath xmlns:m="http://schemas.openxmlformats.org/officeDocument/2006/math">
                    <m:sSub>
                      <m:sSubPr>
                        <m:ctrlPr>
                          <a:rPr lang="en-IN" i="1" dirty="0" smtClean="0">
                            <a:latin typeface="Cambria Math" panose="02040503050406030204" pitchFamily="18" charset="0"/>
                          </a:rPr>
                        </m:ctrlPr>
                      </m:sSubPr>
                      <m:e>
                        <m:r>
                          <a:rPr lang="en-US" i="1" dirty="0">
                            <a:latin typeface="Cambria Math" panose="02040503050406030204" pitchFamily="18" charset="0"/>
                          </a:rPr>
                          <m:t>𝑃</m:t>
                        </m:r>
                      </m:e>
                      <m:sub>
                        <m:r>
                          <a:rPr lang="en-US" b="0" i="1" dirty="0" smtClean="0">
                            <a:latin typeface="Cambria Math" panose="02040503050406030204" pitchFamily="18" charset="0"/>
                          </a:rPr>
                          <m:t>𝑜𝑢𝑡𝑝𝑢𝑡</m:t>
                        </m:r>
                      </m:sub>
                    </m:sSub>
                  </m:oMath>
                </a14:m>
                <a:r>
                  <a:rPr lang="en-US" dirty="0">
                    <a:latin typeface="Corbel" panose="020B0503020204020204" pitchFamily="34" charset="0"/>
                  </a:rPr>
                  <a:t>, </a:t>
                </a:r>
                <a14:m>
                  <m:oMath xmlns:m="http://schemas.openxmlformats.org/officeDocument/2006/math">
                    <m:sSub>
                      <m:sSubPr>
                        <m:ctrlPr>
                          <a:rPr lang="en-IN" i="1" dirty="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𝑖𝑑𝑒𝑎𝑙</m:t>
                        </m:r>
                      </m:sub>
                    </m:sSub>
                  </m:oMath>
                </a14:m>
                <a:r>
                  <a:rPr lang="en-US" dirty="0">
                    <a:latin typeface="Corbel" panose="020B0503020204020204" pitchFamily="34" charset="0"/>
                  </a:rPr>
                  <a:t>) for A approaches 1, indicating a high fidelity between the intended </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𝑖𝑑𝑒𝑎𝑙</m:t>
                        </m:r>
                      </m:sub>
                    </m:sSub>
                  </m:oMath>
                </a14:m>
                <a:r>
                  <a:rPr lang="en-US" dirty="0">
                    <a:latin typeface="Corbel" panose="020B0503020204020204" pitchFamily="34" charset="0"/>
                  </a:rPr>
                  <a:t> (qubit in |1⟩) and the output </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𝑜𝑢𝑡𝑝𝑢𝑡</m:t>
                        </m:r>
                      </m:sub>
                    </m:sSub>
                  </m:oMath>
                </a14:m>
                <a:r>
                  <a:rPr lang="en-US" dirty="0">
                    <a:latin typeface="Corbel" panose="020B0503020204020204" pitchFamily="34" charset="0"/>
                  </a:rPr>
                  <a:t> (qubit in |1⟩).</a:t>
                </a:r>
              </a:p>
              <a:p>
                <a:pPr algn="just"/>
                <a:endParaRPr lang="en-US" dirty="0">
                  <a:latin typeface="Corbel" panose="020B0503020204020204" pitchFamily="34" charset="0"/>
                </a:endParaRPr>
              </a:p>
              <a:p>
                <a:pPr algn="just"/>
                <a:r>
                  <a:rPr lang="en-US" dirty="0">
                    <a:latin typeface="Corbel" panose="020B0503020204020204" pitchFamily="34" charset="0"/>
                  </a:rPr>
                  <a:t>So, A consistently achieves the desired result, resulting in high fidelity between the expected and actual outcomes.</a:t>
                </a:r>
                <a:endParaRPr lang="en-IN"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00A8D040-35F5-1CF8-9CDF-134AA8525A87}"/>
                  </a:ext>
                </a:extLst>
              </p:cNvPr>
              <p:cNvSpPr>
                <a:spLocks noGrp="1" noRot="1" noChangeAspect="1" noMove="1" noResize="1" noEditPoints="1" noAdjustHandles="1" noChangeArrowheads="1" noChangeShapeType="1" noTextEdit="1"/>
              </p:cNvSpPr>
              <p:nvPr>
                <p:ph sz="half" idx="1"/>
              </p:nvPr>
            </p:nvSpPr>
            <p:spPr>
              <a:xfrm>
                <a:off x="1484312" y="1049155"/>
                <a:ext cx="4895055" cy="4958612"/>
              </a:xfrm>
              <a:blipFill>
                <a:blip r:embed="rId2"/>
                <a:stretch>
                  <a:fillRect l="-747" r="-112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BECAFE1-1E91-DD43-3BD6-8916458E9499}"/>
                  </a:ext>
                </a:extLst>
              </p:cNvPr>
              <p:cNvSpPr>
                <a:spLocks noGrp="1"/>
              </p:cNvSpPr>
              <p:nvPr>
                <p:ph sz="half" idx="2"/>
              </p:nvPr>
            </p:nvSpPr>
            <p:spPr>
              <a:xfrm>
                <a:off x="6628004" y="1617044"/>
                <a:ext cx="4895056" cy="4390722"/>
              </a:xfrm>
            </p:spPr>
            <p:txBody>
              <a:bodyPr>
                <a:normAutofit lnSpcReduction="10000"/>
              </a:bodyPr>
              <a:lstStyle/>
              <a:p>
                <a:pPr algn="just"/>
                <a:r>
                  <a:rPr lang="en-US" dirty="0">
                    <a:latin typeface="Corbel" panose="020B0503020204020204" pitchFamily="34" charset="0"/>
                  </a:rPr>
                  <a:t>Quantum Computer B: due to hardware noise or imperfections, Quantum Computer B occasionally fails to execute the Hadamard gate perfectly. Despite attempts, it sometimes retains the qubit in the |0⟩ state instead of flipping it to |1⟩.</a:t>
                </a:r>
              </a:p>
              <a:p>
                <a:pPr algn="just"/>
                <a:endParaRPr lang="en-US" dirty="0">
                  <a:latin typeface="Corbel" panose="020B0503020204020204" pitchFamily="34" charset="0"/>
                </a:endParaRPr>
              </a:p>
              <a:p>
                <a:pPr algn="just"/>
                <a:r>
                  <a:rPr lang="en-IN" b="1" i="0" dirty="0">
                    <a:effectLst/>
                    <a:latin typeface="Corbel" panose="020B0503020204020204" pitchFamily="34" charset="0"/>
                  </a:rPr>
                  <a:t>Fidelity Calculation </a:t>
                </a:r>
                <a14:m>
                  <m:oMath xmlns:m="http://schemas.openxmlformats.org/officeDocument/2006/math">
                    <m:sSub>
                      <m:sSubPr>
                        <m:ctrlPr>
                          <a:rPr lang="en-IN" i="1" dirty="0" smtClean="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𝑠</m:t>
                        </m:r>
                      </m:sub>
                    </m:sSub>
                  </m:oMath>
                </a14:m>
                <a:r>
                  <a:rPr lang="en-US" dirty="0">
                    <a:latin typeface="Corbel" panose="020B0503020204020204" pitchFamily="34" charset="0"/>
                  </a:rPr>
                  <a:t>(</a:t>
                </a:r>
                <a14:m>
                  <m:oMath xmlns:m="http://schemas.openxmlformats.org/officeDocument/2006/math">
                    <m:sSub>
                      <m:sSubPr>
                        <m:ctrlPr>
                          <a:rPr lang="en-IN" i="1" dirty="0" smtClean="0">
                            <a:latin typeface="Cambria Math" panose="02040503050406030204" pitchFamily="18" charset="0"/>
                          </a:rPr>
                        </m:ctrlPr>
                      </m:sSubPr>
                      <m:e>
                        <m:r>
                          <a:rPr lang="en-US" i="1" dirty="0">
                            <a:latin typeface="Cambria Math" panose="02040503050406030204" pitchFamily="18" charset="0"/>
                          </a:rPr>
                          <m:t>𝑃</m:t>
                        </m:r>
                      </m:e>
                      <m:sub>
                        <m:r>
                          <a:rPr lang="en-US" b="0" i="1" dirty="0" smtClean="0">
                            <a:latin typeface="Cambria Math" panose="02040503050406030204" pitchFamily="18" charset="0"/>
                          </a:rPr>
                          <m:t>𝑜𝑢𝑡𝑝𝑢𝑡</m:t>
                        </m:r>
                      </m:sub>
                    </m:sSub>
                  </m:oMath>
                </a14:m>
                <a:r>
                  <a:rPr lang="en-US" dirty="0">
                    <a:latin typeface="Corbel" panose="020B0503020204020204" pitchFamily="34" charset="0"/>
                  </a:rPr>
                  <a:t>, </a:t>
                </a:r>
                <a14:m>
                  <m:oMath xmlns:m="http://schemas.openxmlformats.org/officeDocument/2006/math">
                    <m:sSub>
                      <m:sSubPr>
                        <m:ctrlPr>
                          <a:rPr lang="en-IN" i="1" dirty="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𝑖𝑑𝑒𝑎𝑙</m:t>
                        </m:r>
                      </m:sub>
                    </m:sSub>
                  </m:oMath>
                </a14:m>
                <a:r>
                  <a:rPr lang="en-US" dirty="0">
                    <a:latin typeface="Corbel" panose="020B0503020204020204" pitchFamily="34" charset="0"/>
                  </a:rPr>
                  <a:t>) for B might fluctuate sometimes, it's close to 1 when the qubit successfully flips to |1⟩, and sometimes, it's considerably lower when the qubit remains in |0⟩ due to errors.</a:t>
                </a:r>
              </a:p>
              <a:p>
                <a:pPr algn="just"/>
                <a:endParaRPr lang="en-US" dirty="0">
                  <a:latin typeface="Corbel" panose="020B0503020204020204" pitchFamily="34" charset="0"/>
                </a:endParaRPr>
              </a:p>
              <a:p>
                <a:pPr algn="just"/>
                <a:r>
                  <a:rPr lang="en-US" dirty="0">
                    <a:latin typeface="Corbel" panose="020B0503020204020204" pitchFamily="34" charset="0"/>
                  </a:rPr>
                  <a:t>So, B shows fluctuations in fidelity due to intermittent failures in executing the Hadamard gate correctly.</a:t>
                </a:r>
                <a:endParaRPr lang="en-IN" dirty="0">
                  <a:latin typeface="Corbel" panose="020B0503020204020204" pitchFamily="34" charset="0"/>
                </a:endParaRPr>
              </a:p>
            </p:txBody>
          </p:sp>
        </mc:Choice>
        <mc:Fallback>
          <p:sp>
            <p:nvSpPr>
              <p:cNvPr id="4" name="Content Placeholder 3">
                <a:extLst>
                  <a:ext uri="{FF2B5EF4-FFF2-40B4-BE49-F238E27FC236}">
                    <a16:creationId xmlns:a16="http://schemas.microsoft.com/office/drawing/2014/main" id="{3BECAFE1-1E91-DD43-3BD6-8916458E9499}"/>
                  </a:ext>
                </a:extLst>
              </p:cNvPr>
              <p:cNvSpPr>
                <a:spLocks noGrp="1" noRot="1" noChangeAspect="1" noMove="1" noResize="1" noEditPoints="1" noAdjustHandles="1" noChangeArrowheads="1" noChangeShapeType="1" noTextEdit="1"/>
              </p:cNvSpPr>
              <p:nvPr>
                <p:ph sz="half" idx="2"/>
              </p:nvPr>
            </p:nvSpPr>
            <p:spPr>
              <a:xfrm>
                <a:off x="6628004" y="1617044"/>
                <a:ext cx="4895056" cy="4390722"/>
              </a:xfrm>
              <a:blipFill>
                <a:blip r:embed="rId3"/>
                <a:stretch>
                  <a:fillRect l="-747" r="-1121"/>
                </a:stretch>
              </a:blipFill>
            </p:spPr>
            <p:txBody>
              <a:bodyPr/>
              <a:lstStyle/>
              <a:p>
                <a:r>
                  <a:rPr lang="en-IN">
                    <a:noFill/>
                  </a:rPr>
                  <a:t> </a:t>
                </a:r>
              </a:p>
            </p:txBody>
          </p:sp>
        </mc:Fallback>
      </mc:AlternateContent>
    </p:spTree>
    <p:extLst>
      <p:ext uri="{BB962C8B-B14F-4D97-AF65-F5344CB8AC3E}">
        <p14:creationId xmlns:p14="http://schemas.microsoft.com/office/powerpoint/2010/main" val="41930665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8AD1-7F23-7309-6D5B-E67784BAA035}"/>
              </a:ext>
            </a:extLst>
          </p:cNvPr>
          <p:cNvSpPr>
            <a:spLocks noGrp="1"/>
          </p:cNvSpPr>
          <p:nvPr>
            <p:ph type="title"/>
          </p:nvPr>
        </p:nvSpPr>
        <p:spPr>
          <a:xfrm>
            <a:off x="1762608" y="425919"/>
            <a:ext cx="9740415" cy="886326"/>
          </a:xfrm>
        </p:spPr>
        <p:txBody>
          <a:bodyPr>
            <a:normAutofit/>
          </a:bodyPr>
          <a:lstStyle/>
          <a:p>
            <a:r>
              <a:rPr lang="en-US" sz="4000" b="1" u="sng" dirty="0">
                <a:latin typeface="Amiri" panose="00000500000000000000" pitchFamily="2" charset="-78"/>
                <a:ea typeface="Amiri" panose="00000500000000000000" pitchFamily="2" charset="-78"/>
                <a:cs typeface="Amiri" panose="00000500000000000000" pitchFamily="2" charset="-78"/>
              </a:rPr>
              <a:t>So What’s the catch?</a:t>
            </a:r>
            <a:endParaRPr lang="en-IN" sz="4000" b="1"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A4700D-348C-4231-1648-286C702FB176}"/>
                  </a:ext>
                </a:extLst>
              </p:cNvPr>
              <p:cNvSpPr>
                <a:spLocks noGrp="1"/>
              </p:cNvSpPr>
              <p:nvPr>
                <p:ph idx="1"/>
              </p:nvPr>
            </p:nvSpPr>
            <p:spPr>
              <a:xfrm>
                <a:off x="1464641" y="1581752"/>
                <a:ext cx="10336348" cy="4600072"/>
              </a:xfrm>
            </p:spPr>
            <p:txBody>
              <a:bodyPr>
                <a:normAutofit fontScale="92500"/>
              </a:bodyPr>
              <a:lstStyle/>
              <a:p>
                <a:pPr algn="just"/>
                <a:r>
                  <a:rPr lang="en-US" sz="2400" dirty="0">
                    <a:latin typeface="Corbel" panose="020B0503020204020204" pitchFamily="34" charset="0"/>
                  </a:rPr>
                  <a:t>The fidelity metric (</a:t>
                </a:r>
                <a14:m>
                  <m:oMath xmlns:m="http://schemas.openxmlformats.org/officeDocument/2006/math">
                    <m:sSub>
                      <m:sSubPr>
                        <m:ctrlPr>
                          <a:rPr lang="en-IN" sz="2400" i="1" dirty="0" smtClean="0">
                            <a:latin typeface="Cambria Math" panose="02040503050406030204" pitchFamily="18" charset="0"/>
                          </a:rPr>
                        </m:ctrlPr>
                      </m:sSubPr>
                      <m:e>
                        <m:r>
                          <a:rPr lang="en-US" sz="2400" i="1" dirty="0">
                            <a:latin typeface="Cambria Math" panose="02040503050406030204" pitchFamily="18" charset="0"/>
                          </a:rPr>
                          <m:t>𝐹</m:t>
                        </m:r>
                      </m:e>
                      <m:sub>
                        <m:r>
                          <a:rPr lang="en-US" sz="2400" i="1" dirty="0">
                            <a:latin typeface="Cambria Math" panose="02040503050406030204" pitchFamily="18" charset="0"/>
                          </a:rPr>
                          <m:t>𝑠</m:t>
                        </m:r>
                      </m:sub>
                    </m:sSub>
                  </m:oMath>
                </a14:m>
                <a:r>
                  <a:rPr lang="en-US" sz="2400" dirty="0">
                    <a:latin typeface="Corbel" panose="020B0503020204020204" pitchFamily="34" charset="0"/>
                  </a:rPr>
                  <a:t> ) might misrepresent the performance of Quantum Computer B.</a:t>
                </a:r>
              </a:p>
              <a:p>
                <a:pPr algn="just"/>
                <a:endParaRPr lang="en-US" sz="2400" dirty="0">
                  <a:latin typeface="Corbel" panose="020B0503020204020204" pitchFamily="34" charset="0"/>
                </a:endParaRPr>
              </a:p>
              <a:p>
                <a:pPr algn="just"/>
                <a:r>
                  <a:rPr lang="en-US" sz="2400" dirty="0">
                    <a:latin typeface="Corbel" panose="020B0503020204020204" pitchFamily="34" charset="0"/>
                  </a:rPr>
                  <a:t>Even with varying fidelity scores, Quantum Computer B might still occasionally achieve the correct result despite the lower fidelity due to hardware limitations or noise.</a:t>
                </a:r>
              </a:p>
              <a:p>
                <a:pPr algn="just"/>
                <a:endParaRPr lang="en-US" sz="2400" dirty="0">
                  <a:latin typeface="Corbel" panose="020B0503020204020204" pitchFamily="34" charset="0"/>
                </a:endParaRPr>
              </a:p>
              <a:p>
                <a:pPr algn="just"/>
                <a:r>
                  <a:rPr lang="en-US" sz="2400" dirty="0">
                    <a:latin typeface="Corbel" panose="020B0503020204020204" pitchFamily="34" charset="0"/>
                  </a:rPr>
                  <a:t>This scenario demonstrates how relying solely on average result fidelity might not always accurately capture the performance of quantum computers, especially when intermittent errors or hardware imperfections lead to fluctuations in fidelity scores.</a:t>
                </a:r>
              </a:p>
              <a:p>
                <a:pPr algn="just"/>
                <a:endParaRPr lang="en-US" sz="2400" dirty="0">
                  <a:latin typeface="Corbel" panose="020B0503020204020204" pitchFamily="34" charset="0"/>
                </a:endParaRPr>
              </a:p>
              <a:p>
                <a:pPr algn="just"/>
                <a:r>
                  <a:rPr lang="en-US" sz="2400" dirty="0">
                    <a:latin typeface="Corbel" panose="020B0503020204020204" pitchFamily="34" charset="0"/>
                  </a:rPr>
                  <a:t>It raises the need for additional metrics or considerations beyond fidelity to comprehensively assess quantum computer performance.</a:t>
                </a:r>
                <a:endParaRPr lang="en-IN" sz="2400"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1FA4700D-348C-4231-1648-286C702FB176}"/>
                  </a:ext>
                </a:extLst>
              </p:cNvPr>
              <p:cNvSpPr>
                <a:spLocks noGrp="1" noRot="1" noChangeAspect="1" noMove="1" noResize="1" noEditPoints="1" noAdjustHandles="1" noChangeArrowheads="1" noChangeShapeType="1" noTextEdit="1"/>
              </p:cNvSpPr>
              <p:nvPr>
                <p:ph idx="1"/>
              </p:nvPr>
            </p:nvSpPr>
            <p:spPr>
              <a:xfrm>
                <a:off x="1464641" y="1581752"/>
                <a:ext cx="10336348" cy="4600072"/>
              </a:xfrm>
              <a:blipFill>
                <a:blip r:embed="rId2"/>
                <a:stretch>
                  <a:fillRect l="-649" t="-132" r="-708" b="-1325"/>
                </a:stretch>
              </a:blipFill>
            </p:spPr>
            <p:txBody>
              <a:bodyPr/>
              <a:lstStyle/>
              <a:p>
                <a:r>
                  <a:rPr lang="en-IN">
                    <a:noFill/>
                  </a:rPr>
                  <a:t> </a:t>
                </a:r>
              </a:p>
            </p:txBody>
          </p:sp>
        </mc:Fallback>
      </mc:AlternateContent>
    </p:spTree>
    <p:extLst>
      <p:ext uri="{BB962C8B-B14F-4D97-AF65-F5344CB8AC3E}">
        <p14:creationId xmlns:p14="http://schemas.microsoft.com/office/powerpoint/2010/main" val="8972842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A3209F-3E48-1A86-BBE5-04C1CEE6AD97}"/>
              </a:ext>
            </a:extLst>
          </p:cNvPr>
          <p:cNvSpPr txBox="1"/>
          <p:nvPr/>
        </p:nvSpPr>
        <p:spPr>
          <a:xfrm>
            <a:off x="3048000" y="2782669"/>
            <a:ext cx="6096000" cy="1292662"/>
          </a:xfrm>
          <a:prstGeom prst="rect">
            <a:avLst/>
          </a:prstGeom>
          <a:noFill/>
        </p:spPr>
        <p:txBody>
          <a:bodyPr wrap="square">
            <a:spAutoFit/>
          </a:bodyPr>
          <a:lstStyle/>
          <a:p>
            <a:pPr algn="ctr"/>
            <a:r>
              <a:rPr lang="en-US" sz="6000" b="1" dirty="0">
                <a:latin typeface="Amiri" panose="00000500000000000000" pitchFamily="2" charset="-78"/>
                <a:ea typeface="Amiri" panose="00000500000000000000" pitchFamily="2" charset="-78"/>
                <a:cs typeface="Amiri" panose="00000500000000000000" pitchFamily="2" charset="-78"/>
              </a:rPr>
              <a:t>Appendix C</a:t>
            </a:r>
          </a:p>
          <a:p>
            <a:pPr algn="ctr"/>
            <a:r>
              <a:rPr lang="en-US" sz="1800" b="1" strike="noStrike" spc="-1" dirty="0">
                <a:uFillTx/>
                <a:latin typeface="Amiri" panose="00000500000000000000" pitchFamily="2" charset="-78"/>
                <a:ea typeface="Amiri" panose="00000500000000000000" pitchFamily="2" charset="-78"/>
                <a:cs typeface="Amiri" panose="00000500000000000000" pitchFamily="2" charset="-78"/>
              </a:rPr>
              <a:t>(Issues with Different Quantum Computing APIs)</a:t>
            </a:r>
            <a:endParaRPr lang="en-IN" sz="1800" dirty="0">
              <a:latin typeface="Amiri" panose="00000500000000000000" pitchFamily="2" charset="-78"/>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8222496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7E1402-B15B-6546-9367-D4A838ED3683}"/>
              </a:ext>
            </a:extLst>
          </p:cNvPr>
          <p:cNvSpPr txBox="1"/>
          <p:nvPr/>
        </p:nvSpPr>
        <p:spPr>
          <a:xfrm>
            <a:off x="1597210" y="1089898"/>
            <a:ext cx="10346267" cy="4678204"/>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Quantum applications are implemented </a:t>
            </a:r>
            <a:r>
              <a:rPr lang="en-US" sz="2000" b="0" i="0" dirty="0">
                <a:solidFill>
                  <a:schemeClr val="accent1"/>
                </a:solidFill>
                <a:effectLst/>
                <a:latin typeface="Corbel" panose="020B0503020204020204" pitchFamily="34" charset="0"/>
              </a:rPr>
              <a:t>using different APIs</a:t>
            </a:r>
            <a:r>
              <a:rPr lang="en-US" sz="2000" b="0" i="0" dirty="0">
                <a:solidFill>
                  <a:srgbClr val="374151"/>
                </a:solidFill>
                <a:effectLst/>
                <a:latin typeface="Corbel" panose="020B0503020204020204" pitchFamily="34" charset="0"/>
              </a:rPr>
              <a:t>, including </a:t>
            </a:r>
            <a:r>
              <a:rPr lang="en-US" sz="2000" b="0" i="0" dirty="0" err="1">
                <a:solidFill>
                  <a:srgbClr val="374151"/>
                </a:solidFill>
                <a:effectLst/>
                <a:latin typeface="Corbel" panose="020B0503020204020204" pitchFamily="34" charset="0"/>
              </a:rPr>
              <a:t>Qiskit</a:t>
            </a:r>
            <a:r>
              <a:rPr lang="en-US" sz="2000" b="0" i="0" dirty="0">
                <a:solidFill>
                  <a:srgbClr val="374151"/>
                </a:solidFill>
                <a:effectLst/>
                <a:latin typeface="Corbel" panose="020B0503020204020204" pitchFamily="34" charset="0"/>
              </a:rPr>
              <a:t>, </a:t>
            </a:r>
            <a:r>
              <a:rPr lang="en-US" sz="2000" b="0" i="0" dirty="0" err="1">
                <a:solidFill>
                  <a:srgbClr val="374151"/>
                </a:solidFill>
                <a:effectLst/>
                <a:latin typeface="Corbel" panose="020B0503020204020204" pitchFamily="34" charset="0"/>
              </a:rPr>
              <a:t>Cirq</a:t>
            </a:r>
            <a:r>
              <a:rPr lang="en-US" sz="2000" b="0" i="0" dirty="0">
                <a:solidFill>
                  <a:srgbClr val="374151"/>
                </a:solidFill>
                <a:effectLst/>
                <a:latin typeface="Corbel" panose="020B0503020204020204" pitchFamily="34" charset="0"/>
              </a:rPr>
              <a:t>, </a:t>
            </a:r>
            <a:r>
              <a:rPr lang="en-US" sz="2000" b="0" i="0" dirty="0" err="1">
                <a:solidFill>
                  <a:srgbClr val="374151"/>
                </a:solidFill>
                <a:effectLst/>
                <a:latin typeface="Corbel" panose="020B0503020204020204" pitchFamily="34" charset="0"/>
              </a:rPr>
              <a:t>Braket</a:t>
            </a:r>
            <a:r>
              <a:rPr lang="en-US" sz="2000" b="0" i="0" dirty="0">
                <a:solidFill>
                  <a:srgbClr val="374151"/>
                </a:solidFill>
                <a:effectLst/>
                <a:latin typeface="Corbel" panose="020B0503020204020204" pitchFamily="34" charset="0"/>
              </a:rPr>
              <a:t>, and Q#.</a:t>
            </a:r>
          </a:p>
          <a:p>
            <a:pPr marL="285750" indent="-285750" algn="just">
              <a:buFont typeface="Arial" panose="020B0604020202020204" pitchFamily="34" charset="0"/>
              <a:buChar char="•"/>
            </a:pP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While these APIs </a:t>
            </a:r>
            <a:r>
              <a:rPr lang="en-US" sz="2000" b="0" i="0" dirty="0">
                <a:solidFill>
                  <a:srgbClr val="00B050"/>
                </a:solidFill>
                <a:effectLst/>
                <a:latin typeface="Corbel" panose="020B0503020204020204" pitchFamily="34" charset="0"/>
              </a:rPr>
              <a:t>share common features</a:t>
            </a:r>
            <a:r>
              <a:rPr lang="en-US" sz="2000" b="0" i="0" dirty="0">
                <a:solidFill>
                  <a:srgbClr val="374151"/>
                </a:solidFill>
                <a:effectLst/>
                <a:latin typeface="Corbel" panose="020B0503020204020204" pitchFamily="34" charset="0"/>
              </a:rPr>
              <a:t>, achieving complete consistency across all of them is challenging due to certain constraints. </a:t>
            </a:r>
          </a:p>
          <a:p>
            <a:pPr marL="285750" indent="-285750" algn="just">
              <a:buFont typeface="Arial" panose="020B0604020202020204" pitchFamily="34" charset="0"/>
              <a:buChar char="•"/>
            </a:pP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To address differences, the benchmark suite is </a:t>
            </a:r>
            <a:r>
              <a:rPr lang="en-US" sz="2000" b="0" i="0" dirty="0">
                <a:solidFill>
                  <a:srgbClr val="00B0F0"/>
                </a:solidFill>
                <a:effectLst/>
                <a:latin typeface="Corbel" panose="020B0503020204020204" pitchFamily="34" charset="0"/>
              </a:rPr>
              <a:t>primarily implemented </a:t>
            </a:r>
            <a:r>
              <a:rPr lang="en-US" sz="2000" b="0" i="0" dirty="0">
                <a:solidFill>
                  <a:srgbClr val="374151"/>
                </a:solidFill>
                <a:effectLst/>
                <a:latin typeface="Corbel" panose="020B0503020204020204" pitchFamily="34" charset="0"/>
              </a:rPr>
              <a:t>using the </a:t>
            </a:r>
            <a:r>
              <a:rPr lang="en-US" sz="2000" b="0" i="0" dirty="0" err="1">
                <a:solidFill>
                  <a:srgbClr val="374151"/>
                </a:solidFill>
                <a:effectLst/>
                <a:latin typeface="Corbel" panose="020B0503020204020204" pitchFamily="34" charset="0"/>
              </a:rPr>
              <a:t>Qiskit</a:t>
            </a:r>
            <a:r>
              <a:rPr lang="en-US" sz="2000" b="0" i="0" dirty="0">
                <a:solidFill>
                  <a:srgbClr val="374151"/>
                </a:solidFill>
                <a:effectLst/>
                <a:latin typeface="Corbel" panose="020B0503020204020204" pitchFamily="34" charset="0"/>
              </a:rPr>
              <a:t> API, with some benchmarks </a:t>
            </a:r>
            <a:r>
              <a:rPr lang="en-US" sz="2000" b="0" i="0" dirty="0">
                <a:solidFill>
                  <a:srgbClr val="0070C0"/>
                </a:solidFill>
                <a:effectLst/>
                <a:latin typeface="Corbel" panose="020B0503020204020204" pitchFamily="34" charset="0"/>
              </a:rPr>
              <a:t>also implemented using </a:t>
            </a:r>
            <a:r>
              <a:rPr lang="en-US" sz="2000" b="0" i="0" dirty="0" err="1">
                <a:solidFill>
                  <a:srgbClr val="374151"/>
                </a:solidFill>
                <a:effectLst/>
                <a:latin typeface="Corbel" panose="020B0503020204020204" pitchFamily="34" charset="0"/>
              </a:rPr>
              <a:t>Cirq</a:t>
            </a:r>
            <a:r>
              <a:rPr lang="en-US" sz="2000" b="0" i="0" dirty="0">
                <a:solidFill>
                  <a:srgbClr val="374151"/>
                </a:solidFill>
                <a:effectLst/>
                <a:latin typeface="Corbel" panose="020B0503020204020204" pitchFamily="34" charset="0"/>
              </a:rPr>
              <a:t> and </a:t>
            </a:r>
            <a:r>
              <a:rPr lang="en-US" sz="2000" b="0" i="0" dirty="0" err="1">
                <a:solidFill>
                  <a:srgbClr val="374151"/>
                </a:solidFill>
                <a:effectLst/>
                <a:latin typeface="Corbel" panose="020B0503020204020204" pitchFamily="34" charset="0"/>
              </a:rPr>
              <a:t>Braket</a:t>
            </a:r>
            <a:r>
              <a:rPr lang="en-US" sz="2000" b="0" i="0" dirty="0">
                <a:solidFill>
                  <a:srgbClr val="374151"/>
                </a:solidFill>
                <a:effectLst/>
                <a:latin typeface="Corbel" panose="020B0503020204020204" pitchFamily="34" charset="0"/>
              </a:rPr>
              <a:t> APIs.</a:t>
            </a:r>
          </a:p>
          <a:p>
            <a:pPr marL="285750" indent="-285750" algn="just">
              <a:buFont typeface="Arial" panose="020B0604020202020204" pitchFamily="34" charset="0"/>
              <a:buChar char="•"/>
            </a:pP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Simulated </a:t>
            </a:r>
            <a:r>
              <a:rPr lang="en-US" sz="2000" b="0" i="0" dirty="0">
                <a:solidFill>
                  <a:srgbClr val="00B050"/>
                </a:solidFill>
                <a:effectLst/>
                <a:latin typeface="Corbel" panose="020B0503020204020204" pitchFamily="34" charset="0"/>
              </a:rPr>
              <a:t>executions on quantum simulators </a:t>
            </a:r>
            <a:r>
              <a:rPr lang="en-US" sz="2000" b="0" i="0" dirty="0">
                <a:solidFill>
                  <a:srgbClr val="374151"/>
                </a:solidFill>
                <a:effectLst/>
                <a:latin typeface="Corbel" panose="020B0503020204020204" pitchFamily="34" charset="0"/>
              </a:rPr>
              <a:t>are consistently performed using the </a:t>
            </a:r>
            <a:r>
              <a:rPr lang="en-US" sz="2000" b="0" i="0" dirty="0" err="1">
                <a:solidFill>
                  <a:srgbClr val="374151"/>
                </a:solidFill>
                <a:effectLst/>
                <a:latin typeface="Corbel" panose="020B0503020204020204" pitchFamily="34" charset="0"/>
              </a:rPr>
              <a:t>Qiskit</a:t>
            </a:r>
            <a:r>
              <a:rPr lang="en-US" sz="2000" b="0" i="0" dirty="0">
                <a:solidFill>
                  <a:srgbClr val="374151"/>
                </a:solidFill>
                <a:effectLst/>
                <a:latin typeface="Corbel" panose="020B0503020204020204" pitchFamily="34" charset="0"/>
              </a:rPr>
              <a:t> implementation, leveraging its rich circuit analysis features.</a:t>
            </a: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endParaRPr lang="en-US" sz="2000" b="0" i="0" dirty="0">
              <a:solidFill>
                <a:srgbClr val="374151"/>
              </a:solidFill>
              <a:effectLst/>
              <a:latin typeface="Corbel" panose="020B0503020204020204" pitchFamily="34" charset="0"/>
            </a:endParaRPr>
          </a:p>
          <a:p>
            <a:pPr marL="285750" indent="-285750" algn="just">
              <a:buFont typeface="Arial" panose="020B0604020202020204" pitchFamily="34" charset="0"/>
              <a:buChar char="•"/>
            </a:pPr>
            <a:r>
              <a:rPr lang="en-US" sz="2000" b="0" i="0" dirty="0">
                <a:solidFill>
                  <a:schemeClr val="accent1"/>
                </a:solidFill>
                <a:effectLst/>
                <a:latin typeface="Corbel" panose="020B0503020204020204" pitchFamily="34" charset="0"/>
              </a:rPr>
              <a:t>Executions on quantum hardware </a:t>
            </a:r>
            <a:r>
              <a:rPr lang="en-US" sz="2000" b="0" i="0" dirty="0">
                <a:solidFill>
                  <a:srgbClr val="374151"/>
                </a:solidFill>
                <a:effectLst/>
                <a:latin typeface="Corbel" panose="020B0503020204020204" pitchFamily="34" charset="0"/>
              </a:rPr>
              <a:t>also use the </a:t>
            </a:r>
            <a:r>
              <a:rPr lang="en-US" sz="2000" b="0" i="0" dirty="0" err="1">
                <a:solidFill>
                  <a:srgbClr val="374151"/>
                </a:solidFill>
                <a:effectLst/>
                <a:latin typeface="Corbel" panose="020B0503020204020204" pitchFamily="34" charset="0"/>
              </a:rPr>
              <a:t>Qiskit</a:t>
            </a:r>
            <a:r>
              <a:rPr lang="en-US" sz="2000" b="0" i="0" dirty="0">
                <a:solidFill>
                  <a:srgbClr val="374151"/>
                </a:solidFill>
                <a:effectLst/>
                <a:latin typeface="Corbel" panose="020B0503020204020204" pitchFamily="34" charset="0"/>
              </a:rPr>
              <a:t> version of the benchmarks, except for experiments on </a:t>
            </a:r>
            <a:r>
              <a:rPr lang="en-US" sz="2000" b="0" i="0" dirty="0" err="1">
                <a:solidFill>
                  <a:srgbClr val="374151"/>
                </a:solidFill>
                <a:effectLst/>
                <a:latin typeface="Corbel" panose="020B0503020204020204" pitchFamily="34" charset="0"/>
              </a:rPr>
              <a:t>Rigetti</a:t>
            </a:r>
            <a:r>
              <a:rPr lang="en-US" sz="2000" b="0" i="0" dirty="0">
                <a:solidFill>
                  <a:srgbClr val="374151"/>
                </a:solidFill>
                <a:effectLst/>
                <a:latin typeface="Corbel" panose="020B0503020204020204" pitchFamily="34" charset="0"/>
              </a:rPr>
              <a:t> Computing’s hardware, which use the </a:t>
            </a:r>
            <a:r>
              <a:rPr lang="en-US" sz="2000" b="0" i="0" dirty="0" err="1">
                <a:solidFill>
                  <a:srgbClr val="374151"/>
                </a:solidFill>
                <a:effectLst/>
                <a:latin typeface="Corbel" panose="020B0503020204020204" pitchFamily="34" charset="0"/>
              </a:rPr>
              <a:t>Braket</a:t>
            </a:r>
            <a:r>
              <a:rPr lang="en-US" sz="2000" b="0" i="0" dirty="0">
                <a:solidFill>
                  <a:srgbClr val="374151"/>
                </a:solidFill>
                <a:effectLst/>
                <a:latin typeface="Corbel" panose="020B0503020204020204" pitchFamily="34" charset="0"/>
              </a:rPr>
              <a:t> version.</a:t>
            </a: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endParaRPr lang="en-US" sz="2000" b="0" i="0" dirty="0">
              <a:solidFill>
                <a:srgbClr val="374151"/>
              </a:solidFill>
              <a:effectLst/>
              <a:latin typeface="Corbel" panose="020B0503020204020204" pitchFamily="34" charset="0"/>
            </a:endParaRPr>
          </a:p>
        </p:txBody>
      </p:sp>
    </p:spTree>
    <p:extLst>
      <p:ext uri="{BB962C8B-B14F-4D97-AF65-F5344CB8AC3E}">
        <p14:creationId xmlns:p14="http://schemas.microsoft.com/office/powerpoint/2010/main" val="3513930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6947C0-C311-CCDC-7177-E2783A3E25D1}"/>
              </a:ext>
            </a:extLst>
          </p:cNvPr>
          <p:cNvSpPr txBox="1"/>
          <p:nvPr/>
        </p:nvSpPr>
        <p:spPr>
          <a:xfrm>
            <a:off x="1678392" y="1074509"/>
            <a:ext cx="10244665"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chemeClr val="accent2"/>
                </a:solidFill>
                <a:effectLst/>
                <a:latin typeface="Corbel" panose="020B0503020204020204" pitchFamily="34" charset="0"/>
              </a:rPr>
              <a:t>Challenges arise in defining benchmark circuits</a:t>
            </a:r>
            <a:r>
              <a:rPr lang="en-US" sz="2000" b="0" i="0" dirty="0">
                <a:solidFill>
                  <a:srgbClr val="374151"/>
                </a:solidFill>
                <a:effectLst/>
                <a:latin typeface="Corbel" panose="020B0503020204020204" pitchFamily="34" charset="0"/>
              </a:rPr>
              <a:t> in a high-level gate set and </a:t>
            </a:r>
            <a:r>
              <a:rPr lang="en-US" sz="2000" b="0" i="0" dirty="0" err="1">
                <a:solidFill>
                  <a:srgbClr val="374151"/>
                </a:solidFill>
                <a:effectLst/>
                <a:latin typeface="Corbel" panose="020B0503020204020204" pitchFamily="34" charset="0"/>
              </a:rPr>
              <a:t>transpiling</a:t>
            </a:r>
            <a:r>
              <a:rPr lang="en-US" sz="2000" b="0" i="0" dirty="0">
                <a:solidFill>
                  <a:srgbClr val="374151"/>
                </a:solidFill>
                <a:effectLst/>
                <a:latin typeface="Corbel" panose="020B0503020204020204" pitchFamily="34" charset="0"/>
              </a:rPr>
              <a:t> them to both a standard gate set and the native operations of a specific quantum computer.</a:t>
            </a:r>
          </a:p>
          <a:p>
            <a:pPr marL="285750" indent="-285750" algn="just">
              <a:buFont typeface="Arial" panose="020B0604020202020204" pitchFamily="34" charset="0"/>
              <a:buChar char="•"/>
            </a:pP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The </a:t>
            </a:r>
            <a:r>
              <a:rPr lang="en-US" sz="2000" b="0" i="0" dirty="0">
                <a:solidFill>
                  <a:srgbClr val="7030A0"/>
                </a:solidFill>
                <a:effectLst/>
                <a:latin typeface="Corbel" panose="020B0503020204020204" pitchFamily="34" charset="0"/>
              </a:rPr>
              <a:t>compilation algorithm's performance </a:t>
            </a:r>
            <a:r>
              <a:rPr lang="en-US" sz="2000" b="0" i="0" dirty="0">
                <a:solidFill>
                  <a:srgbClr val="374151"/>
                </a:solidFill>
                <a:effectLst/>
                <a:latin typeface="Corbel" panose="020B0503020204020204" pitchFamily="34" charset="0"/>
              </a:rPr>
              <a:t>affects circuit depth, and its behavior may vary across APIs, making consistent depth comparisons challenging.</a:t>
            </a:r>
          </a:p>
          <a:p>
            <a:pPr marL="285750" indent="-285750" algn="just">
              <a:buFont typeface="Arial" panose="020B0604020202020204" pitchFamily="34" charset="0"/>
              <a:buChar char="•"/>
            </a:pPr>
            <a:endParaRPr lang="en-US" sz="2000" b="1" i="0" dirty="0">
              <a:solidFill>
                <a:srgbClr val="374151"/>
              </a:solidFill>
              <a:effectLst/>
              <a:latin typeface="Corbel" panose="020B0503020204020204" pitchFamily="34" charset="0"/>
            </a:endParaRPr>
          </a:p>
          <a:p>
            <a:pPr marL="285750" indent="-285750" algn="just">
              <a:buFont typeface="Arial" panose="020B0604020202020204" pitchFamily="34" charset="0"/>
              <a:buChar char="•"/>
            </a:pPr>
            <a:r>
              <a:rPr lang="en-US" sz="2000" b="1" i="0" dirty="0">
                <a:solidFill>
                  <a:srgbClr val="374151"/>
                </a:solidFill>
                <a:effectLst/>
                <a:latin typeface="Corbel" panose="020B0503020204020204" pitchFamily="34" charset="0"/>
              </a:rPr>
              <a:t>Limitations and Differences:</a:t>
            </a:r>
            <a:r>
              <a:rPr lang="en-US" sz="2000" dirty="0">
                <a:solidFill>
                  <a:srgbClr val="374151"/>
                </a:solidFill>
                <a:latin typeface="Corbel" panose="020B0503020204020204" pitchFamily="34" charset="0"/>
              </a:rPr>
              <a:t> </a:t>
            </a:r>
            <a:r>
              <a:rPr lang="en-US" sz="2000" b="0" i="0" dirty="0">
                <a:solidFill>
                  <a:srgbClr val="374151"/>
                </a:solidFill>
                <a:effectLst/>
                <a:latin typeface="Corbel" panose="020B0503020204020204" pitchFamily="34" charset="0"/>
              </a:rPr>
              <a:t>API differences, such as the absence of direct support for certain gates in </a:t>
            </a:r>
            <a:r>
              <a:rPr lang="en-US" sz="2000" b="0" i="0" dirty="0" err="1">
                <a:solidFill>
                  <a:srgbClr val="374151"/>
                </a:solidFill>
                <a:effectLst/>
                <a:latin typeface="Corbel" panose="020B0503020204020204" pitchFamily="34" charset="0"/>
              </a:rPr>
              <a:t>Braket</a:t>
            </a:r>
            <a:r>
              <a:rPr lang="en-US" sz="2000" b="0" i="0" dirty="0">
                <a:solidFill>
                  <a:srgbClr val="374151"/>
                </a:solidFill>
                <a:effectLst/>
                <a:latin typeface="Corbel" panose="020B0503020204020204" pitchFamily="34" charset="0"/>
              </a:rPr>
              <a:t>, and other issues related to circuit compiling, topology information, and metrics availability, pose challenges.</a:t>
            </a:r>
          </a:p>
          <a:p>
            <a:pPr marL="285750" indent="-285750" algn="just">
              <a:buFont typeface="Arial" panose="020B0604020202020204" pitchFamily="34" charset="0"/>
              <a:buChar char="•"/>
            </a:pPr>
            <a:endParaRPr lang="en-US" sz="2000" dirty="0">
              <a:solidFill>
                <a:srgbClr val="374151"/>
              </a:solidFill>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Despite challenges, </a:t>
            </a:r>
            <a:r>
              <a:rPr lang="en-US" sz="2000" b="1" i="1" dirty="0" err="1">
                <a:solidFill>
                  <a:srgbClr val="FF0000"/>
                </a:solidFill>
                <a:effectLst/>
                <a:latin typeface="Corbel" panose="020B0503020204020204" pitchFamily="34" charset="0"/>
              </a:rPr>
              <a:t>Qiskit</a:t>
            </a:r>
            <a:r>
              <a:rPr lang="en-US" sz="2000" b="0" i="0" dirty="0">
                <a:solidFill>
                  <a:srgbClr val="374151"/>
                </a:solidFill>
                <a:effectLst/>
                <a:latin typeface="Corbel" panose="020B0503020204020204" pitchFamily="34" charset="0"/>
              </a:rPr>
              <a:t> is chosen as the primary platform due to its overall best set of features for implementing the benchmark suite and conducting the necessary analysis.</a:t>
            </a:r>
          </a:p>
          <a:p>
            <a:pPr marL="285750" indent="-285750" algn="just">
              <a:buFont typeface="Arial" panose="020B0604020202020204" pitchFamily="34" charset="0"/>
              <a:buChar char="•"/>
            </a:pPr>
            <a:endParaRPr lang="en-US" sz="2000" b="0" i="0" dirty="0">
              <a:solidFill>
                <a:srgbClr val="374151"/>
              </a:solidFill>
              <a:effectLst/>
              <a:latin typeface="Corbel" panose="020B0503020204020204" pitchFamily="34" charset="0"/>
            </a:endParaRPr>
          </a:p>
          <a:p>
            <a:pPr marL="285750" indent="-285750" algn="just">
              <a:buFont typeface="Arial" panose="020B0604020202020204" pitchFamily="34" charset="0"/>
              <a:buChar char="•"/>
            </a:pPr>
            <a:r>
              <a:rPr lang="en-US" sz="2000" b="0" i="0" dirty="0">
                <a:solidFill>
                  <a:srgbClr val="374151"/>
                </a:solidFill>
                <a:effectLst/>
                <a:latin typeface="Corbel" panose="020B0503020204020204" pitchFamily="34" charset="0"/>
              </a:rPr>
              <a:t>An </a:t>
            </a:r>
            <a:r>
              <a:rPr lang="en-US" sz="2000" b="0" i="0" dirty="0">
                <a:solidFill>
                  <a:srgbClr val="00B050"/>
                </a:solidFill>
                <a:effectLst/>
                <a:latin typeface="Corbel" panose="020B0503020204020204" pitchFamily="34" charset="0"/>
              </a:rPr>
              <a:t>API-independent definition </a:t>
            </a:r>
            <a:r>
              <a:rPr lang="en-US" sz="2000" b="0" i="0" dirty="0">
                <a:solidFill>
                  <a:srgbClr val="374151"/>
                </a:solidFill>
                <a:effectLst/>
                <a:latin typeface="Corbel" panose="020B0503020204020204" pitchFamily="34" charset="0"/>
              </a:rPr>
              <a:t>of circuit depth is suggested to enable consistent result comparisons across different APIs.</a:t>
            </a:r>
          </a:p>
        </p:txBody>
      </p:sp>
    </p:spTree>
    <p:extLst>
      <p:ext uri="{BB962C8B-B14F-4D97-AF65-F5344CB8AC3E}">
        <p14:creationId xmlns:p14="http://schemas.microsoft.com/office/powerpoint/2010/main" val="2963355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021EE6-A627-29EB-692D-F2FE878E5A02}"/>
              </a:ext>
            </a:extLst>
          </p:cNvPr>
          <p:cNvSpPr txBox="1"/>
          <p:nvPr/>
        </p:nvSpPr>
        <p:spPr>
          <a:xfrm>
            <a:off x="3048000" y="2582614"/>
            <a:ext cx="6096000" cy="1415772"/>
          </a:xfrm>
          <a:prstGeom prst="rect">
            <a:avLst/>
          </a:prstGeom>
          <a:noFill/>
        </p:spPr>
        <p:txBody>
          <a:bodyPr wrap="square">
            <a:spAutoFit/>
          </a:bodyPr>
          <a:lstStyle/>
          <a:p>
            <a:pPr algn="ctr"/>
            <a:r>
              <a:rPr lang="en-US" sz="6600" b="1" dirty="0">
                <a:latin typeface="Amiri" panose="00000500000000000000" pitchFamily="2" charset="-78"/>
                <a:ea typeface="Amiri" panose="00000500000000000000" pitchFamily="2" charset="-78"/>
                <a:cs typeface="Amiri" panose="00000500000000000000" pitchFamily="2" charset="-78"/>
              </a:rPr>
              <a:t>Appendix D</a:t>
            </a:r>
          </a:p>
          <a:p>
            <a:pPr algn="ctr"/>
            <a:r>
              <a:rPr lang="en-US" sz="2000" b="1" strike="noStrike" spc="-1" dirty="0">
                <a:uFillTx/>
                <a:latin typeface="Amiri" panose="00000500000000000000" pitchFamily="2" charset="-78"/>
                <a:ea typeface="Amiri" panose="00000500000000000000" pitchFamily="2" charset="-78"/>
                <a:cs typeface="Amiri" panose="00000500000000000000" pitchFamily="2" charset="-78"/>
              </a:rPr>
              <a:t>(Advances in Quantum Computers)</a:t>
            </a:r>
            <a:endParaRPr lang="en-IN" sz="2000" dirty="0">
              <a:latin typeface="Amiri" panose="00000500000000000000" pitchFamily="2" charset="-78"/>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1377305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6D97EA-53ED-E12E-010E-71F28A77F161}"/>
              </a:ext>
            </a:extLst>
          </p:cNvPr>
          <p:cNvSpPr txBox="1"/>
          <p:nvPr/>
        </p:nvSpPr>
        <p:spPr>
          <a:xfrm>
            <a:off x="1801906" y="1022500"/>
            <a:ext cx="9825317" cy="397031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Corbel" panose="020B0503020204020204" pitchFamily="34" charset="0"/>
              </a:rPr>
              <a:t>Developing early benchmarks in a technology's development </a:t>
            </a:r>
            <a:r>
              <a:rPr lang="en-US" b="0" i="0" dirty="0">
                <a:solidFill>
                  <a:srgbClr val="00B050"/>
                </a:solidFill>
                <a:effectLst/>
                <a:latin typeface="Corbel" panose="020B0503020204020204" pitchFamily="34" charset="0"/>
              </a:rPr>
              <a:t>helps establish markers for measuring advances in hardware and software.</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Anticipating technological advances in the next five years is crucial for designing benchmarks that remain relevant over multiple product cycles.</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Incorporating factors like </a:t>
            </a:r>
            <a:r>
              <a:rPr lang="en-US" b="0" i="0" dirty="0">
                <a:solidFill>
                  <a:srgbClr val="0070C0"/>
                </a:solidFill>
                <a:effectLst/>
                <a:latin typeface="Corbel" panose="020B0503020204020204" pitchFamily="34" charset="0"/>
              </a:rPr>
              <a:t>mid-circuit measurement</a:t>
            </a:r>
            <a:r>
              <a:rPr lang="en-US" b="0" i="0" dirty="0">
                <a:effectLst/>
                <a:latin typeface="Corbel" panose="020B0503020204020204" pitchFamily="34" charset="0"/>
              </a:rPr>
              <a:t>, </a:t>
            </a:r>
            <a:r>
              <a:rPr lang="en-US" b="0" i="0" dirty="0">
                <a:solidFill>
                  <a:srgbClr val="7030A0"/>
                </a:solidFill>
                <a:effectLst/>
                <a:latin typeface="Corbel" panose="020B0503020204020204" pitchFamily="34" charset="0"/>
              </a:rPr>
              <a:t>parameterized gate operations</a:t>
            </a:r>
            <a:r>
              <a:rPr lang="en-US" b="0" i="0" dirty="0">
                <a:effectLst/>
                <a:latin typeface="Corbel" panose="020B0503020204020204" pitchFamily="34" charset="0"/>
              </a:rPr>
              <a:t>, and </a:t>
            </a:r>
            <a:r>
              <a:rPr lang="en-US" b="0" i="0" dirty="0">
                <a:solidFill>
                  <a:srgbClr val="00B050"/>
                </a:solidFill>
                <a:effectLst/>
                <a:latin typeface="Corbel" panose="020B0503020204020204" pitchFamily="34" charset="0"/>
              </a:rPr>
              <a:t>closer integration of classical and quantum computation </a:t>
            </a:r>
            <a:r>
              <a:rPr lang="en-US" b="0" i="0" dirty="0">
                <a:effectLst/>
                <a:latin typeface="Corbel" panose="020B0503020204020204" pitchFamily="34" charset="0"/>
              </a:rPr>
              <a:t>into benchmarks enhances their adaptability.</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solidFill>
                  <a:srgbClr val="FF0000"/>
                </a:solidFill>
                <a:effectLst/>
                <a:latin typeface="Corbel" panose="020B0503020204020204" pitchFamily="34" charset="0"/>
              </a:rPr>
              <a:t>Continuous community input and collaboration </a:t>
            </a:r>
            <a:r>
              <a:rPr lang="en-US" b="0" i="0" dirty="0">
                <a:effectLst/>
                <a:latin typeface="Corbel" panose="020B0503020204020204" pitchFamily="34" charset="0"/>
              </a:rPr>
              <a:t>with quantum computing hardware providers allow the benchmark suite to evolve effectively.</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The goal is </a:t>
            </a:r>
            <a:r>
              <a:rPr lang="en-US" b="0" i="0" dirty="0">
                <a:solidFill>
                  <a:srgbClr val="00B0F0"/>
                </a:solidFill>
                <a:effectLst/>
                <a:latin typeface="Corbel" panose="020B0503020204020204" pitchFamily="34" charset="0"/>
              </a:rPr>
              <a:t>to gauge the impact of performance improvements </a:t>
            </a:r>
            <a:r>
              <a:rPr lang="en-US" b="0" i="0" dirty="0">
                <a:effectLst/>
                <a:latin typeface="Corbel" panose="020B0503020204020204" pitchFamily="34" charset="0"/>
              </a:rPr>
              <a:t>resulting from ongoing advances in quantum computing technology.</a:t>
            </a:r>
          </a:p>
        </p:txBody>
      </p:sp>
    </p:spTree>
    <p:extLst>
      <p:ext uri="{BB962C8B-B14F-4D97-AF65-F5344CB8AC3E}">
        <p14:creationId xmlns:p14="http://schemas.microsoft.com/office/powerpoint/2010/main" val="24135558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F1C3E-1C7C-E5D0-0131-C5DADC70AE80}"/>
              </a:ext>
            </a:extLst>
          </p:cNvPr>
          <p:cNvSpPr txBox="1"/>
          <p:nvPr/>
        </p:nvSpPr>
        <p:spPr>
          <a:xfrm>
            <a:off x="1568823" y="474345"/>
            <a:ext cx="10228729" cy="5909310"/>
          </a:xfrm>
          <a:prstGeom prst="rect">
            <a:avLst/>
          </a:prstGeom>
          <a:noFill/>
        </p:spPr>
        <p:txBody>
          <a:bodyPr wrap="square">
            <a:spAutoFit/>
          </a:bodyPr>
          <a:lstStyle/>
          <a:p>
            <a:pPr algn="just"/>
            <a:r>
              <a:rPr lang="en-US" sz="2000" b="1" i="0" u="sng" dirty="0">
                <a:effectLst/>
                <a:latin typeface="Amiri" panose="00000500000000000000" pitchFamily="2" charset="-78"/>
                <a:ea typeface="Amiri" panose="00000500000000000000" pitchFamily="2" charset="-78"/>
                <a:cs typeface="Amiri" panose="00000500000000000000" pitchFamily="2" charset="-78"/>
              </a:rPr>
              <a:t>1. Mid-Circuit Measurements:</a:t>
            </a:r>
          </a:p>
          <a:p>
            <a:pPr algn="just">
              <a:buFont typeface="Arial" panose="020B0604020202020204" pitchFamily="34" charset="0"/>
              <a:buChar char="•"/>
            </a:pPr>
            <a:endParaRPr lang="en-US" b="0" i="0" dirty="0">
              <a:effectLst/>
              <a:latin typeface="Söhne"/>
            </a:endParaRPr>
          </a:p>
          <a:p>
            <a:pPr marL="1200150" lvl="2" indent="-285750" algn="just">
              <a:buFont typeface="Arial" panose="020B0604020202020204" pitchFamily="34" charset="0"/>
              <a:buChar char="•"/>
            </a:pPr>
            <a:r>
              <a:rPr lang="en-US" b="0" i="0" dirty="0">
                <a:effectLst/>
                <a:latin typeface="Corbel" panose="020B0503020204020204" pitchFamily="34" charset="0"/>
              </a:rPr>
              <a:t>Originally, classical measurements of qubit states in early quantum computers were allowed </a:t>
            </a:r>
            <a:r>
              <a:rPr lang="en-US" b="0" i="0" dirty="0">
                <a:solidFill>
                  <a:srgbClr val="00B050"/>
                </a:solidFill>
                <a:effectLst/>
                <a:latin typeface="Corbel" panose="020B0503020204020204" pitchFamily="34" charset="0"/>
              </a:rPr>
              <a:t>only at the end of the circuit</a:t>
            </a:r>
            <a:r>
              <a:rPr lang="en-US" b="0" i="0" dirty="0">
                <a:effectLst/>
                <a:latin typeface="Corbel" panose="020B0503020204020204" pitchFamily="34" charset="0"/>
              </a:rPr>
              <a:t>, and </a:t>
            </a:r>
            <a:r>
              <a:rPr lang="en-US" b="0" i="0" dirty="0">
                <a:solidFill>
                  <a:srgbClr val="0070C0"/>
                </a:solidFill>
                <a:effectLst/>
                <a:latin typeface="Corbel" panose="020B0503020204020204" pitchFamily="34" charset="0"/>
              </a:rPr>
              <a:t>qubits were not reusable.</a:t>
            </a:r>
          </a:p>
          <a:p>
            <a:pPr marL="1200150" lvl="2" indent="-285750" algn="just">
              <a:buFont typeface="Arial" panose="020B0604020202020204" pitchFamily="34" charset="0"/>
              <a:buChar char="•"/>
            </a:pPr>
            <a:endParaRPr lang="en-US" b="0" i="0" dirty="0">
              <a:effectLst/>
              <a:latin typeface="Corbel" panose="020B0503020204020204" pitchFamily="34" charset="0"/>
            </a:endParaRPr>
          </a:p>
          <a:p>
            <a:pPr marL="1200150" lvl="2" indent="-285750" algn="just">
              <a:buFont typeface="Arial" panose="020B0604020202020204" pitchFamily="34" charset="0"/>
              <a:buChar char="•"/>
            </a:pPr>
            <a:r>
              <a:rPr lang="en-US" b="0" i="0" dirty="0">
                <a:effectLst/>
                <a:latin typeface="Corbel" panose="020B0503020204020204" pitchFamily="34" charset="0"/>
              </a:rPr>
              <a:t>Recent advancements by companies like IBM and Quantinuum </a:t>
            </a:r>
            <a:r>
              <a:rPr lang="en-US" b="0" i="0" dirty="0">
                <a:solidFill>
                  <a:srgbClr val="C00000"/>
                </a:solidFill>
                <a:effectLst/>
                <a:latin typeface="Corbel" panose="020B0503020204020204" pitchFamily="34" charset="0"/>
              </a:rPr>
              <a:t>enable measurements at any stage of the quantum circuit, </a:t>
            </a:r>
            <a:r>
              <a:rPr lang="en-US" b="0" i="0" dirty="0">
                <a:effectLst/>
                <a:latin typeface="Corbel" panose="020B0503020204020204" pitchFamily="34" charset="0"/>
              </a:rPr>
              <a:t>allowing qubits to be reset and reused during computation.</a:t>
            </a:r>
          </a:p>
          <a:p>
            <a:pPr marL="1200150" lvl="2" indent="-285750" algn="just">
              <a:buFont typeface="Arial" panose="020B0604020202020204" pitchFamily="34" charset="0"/>
              <a:buChar char="•"/>
            </a:pPr>
            <a:endParaRPr lang="en-US" dirty="0">
              <a:latin typeface="Corbel" panose="020B0503020204020204" pitchFamily="34" charset="0"/>
            </a:endParaRPr>
          </a:p>
          <a:p>
            <a:pPr marL="1200150" lvl="2" indent="-285750" algn="just">
              <a:buFont typeface="Arial" panose="020B0604020202020204" pitchFamily="34" charset="0"/>
              <a:buChar char="•"/>
            </a:pPr>
            <a:r>
              <a:rPr lang="en-US" dirty="0">
                <a:latin typeface="Corbel" panose="020B0503020204020204" pitchFamily="34" charset="0"/>
              </a:rPr>
              <a:t>The measurements are </a:t>
            </a:r>
            <a:r>
              <a:rPr lang="en-US" dirty="0">
                <a:solidFill>
                  <a:srgbClr val="FF0000"/>
                </a:solidFill>
                <a:latin typeface="Corbel" panose="020B0503020204020204" pitchFamily="34" charset="0"/>
              </a:rPr>
              <a:t>recorded</a:t>
            </a:r>
            <a:r>
              <a:rPr lang="en-US" dirty="0">
                <a:latin typeface="Corbel" panose="020B0503020204020204" pitchFamily="34" charset="0"/>
              </a:rPr>
              <a:t>, qubits are </a:t>
            </a:r>
            <a:r>
              <a:rPr lang="en-US" dirty="0">
                <a:solidFill>
                  <a:srgbClr val="00B050"/>
                </a:solidFill>
                <a:latin typeface="Corbel" panose="020B0503020204020204" pitchFamily="34" charset="0"/>
              </a:rPr>
              <a:t>reset to an initial state</a:t>
            </a:r>
            <a:r>
              <a:rPr lang="en-US" dirty="0">
                <a:latin typeface="Corbel" panose="020B0503020204020204" pitchFamily="34" charset="0"/>
              </a:rPr>
              <a:t>, and additional computation can be performed while qubit coherence is maintained by the quantum hardware. The measurements collected during execution may be retrieved by the user with an API call. </a:t>
            </a:r>
            <a:endParaRPr lang="en-US" b="0" i="0" dirty="0">
              <a:effectLst/>
              <a:latin typeface="Corbel" panose="020B0503020204020204" pitchFamily="34" charset="0"/>
            </a:endParaRPr>
          </a:p>
          <a:p>
            <a:pPr marL="1200150" lvl="2" indent="-285750" algn="just">
              <a:buFont typeface="Arial" panose="020B0604020202020204" pitchFamily="34" charset="0"/>
              <a:buChar char="•"/>
            </a:pPr>
            <a:endParaRPr lang="en-US" b="0" i="0" dirty="0">
              <a:effectLst/>
              <a:latin typeface="Corbel" panose="020B0503020204020204" pitchFamily="34" charset="0"/>
            </a:endParaRPr>
          </a:p>
          <a:p>
            <a:pPr lvl="1" algn="just"/>
            <a:r>
              <a:rPr lang="en-US" b="1" i="0" dirty="0">
                <a:effectLst/>
                <a:latin typeface="Corbel" panose="020B0503020204020204" pitchFamily="34" charset="0"/>
              </a:rPr>
              <a:t>Benefits of Mid-Circuit Measurements:</a:t>
            </a:r>
          </a:p>
          <a:p>
            <a:pPr algn="just">
              <a:buFont typeface="Arial" panose="020B0604020202020204" pitchFamily="34" charset="0"/>
              <a:buChar char="•"/>
            </a:pPr>
            <a:endParaRPr lang="en-US" b="0" i="0" dirty="0">
              <a:effectLst/>
              <a:latin typeface="Corbel" panose="020B0503020204020204" pitchFamily="34" charset="0"/>
            </a:endParaRPr>
          </a:p>
          <a:p>
            <a:pPr marL="1200150" lvl="2" indent="-285750" algn="just">
              <a:buFont typeface="Arial" panose="020B0604020202020204" pitchFamily="34" charset="0"/>
              <a:buChar char="•"/>
            </a:pPr>
            <a:r>
              <a:rPr lang="en-US" b="0" i="0" dirty="0">
                <a:effectLst/>
                <a:latin typeface="Corbel" panose="020B0503020204020204" pitchFamily="34" charset="0"/>
              </a:rPr>
              <a:t>Mid-circuit measurements facilitate constructing algorithms with a smaller number of qubits, improving efficiency.</a:t>
            </a:r>
          </a:p>
          <a:p>
            <a:pPr marL="1200150" lvl="2" indent="-285750" algn="just">
              <a:buFont typeface="Arial" panose="020B0604020202020204" pitchFamily="34" charset="0"/>
              <a:buChar char="•"/>
            </a:pPr>
            <a:endParaRPr lang="en-US" b="0" i="0" dirty="0">
              <a:effectLst/>
              <a:latin typeface="Corbel" panose="020B0503020204020204" pitchFamily="34" charset="0"/>
            </a:endParaRPr>
          </a:p>
          <a:p>
            <a:pPr marL="1200150" lvl="2" indent="-285750" algn="just">
              <a:buFont typeface="Arial" panose="020B0604020202020204" pitchFamily="34" charset="0"/>
              <a:buChar char="•"/>
            </a:pPr>
            <a:r>
              <a:rPr lang="en-US" b="0" i="0" dirty="0">
                <a:effectLst/>
                <a:latin typeface="Corbel" panose="020B0503020204020204" pitchFamily="34" charset="0"/>
              </a:rPr>
              <a:t>An example involves implementing a Bernstein-Vazirani circuit on IBM hardware using only 2 qubits to encode a 12-bit secret string, resulting in higher fidelity compared to a larger 13-qubit circuit.</a:t>
            </a:r>
          </a:p>
        </p:txBody>
      </p:sp>
    </p:spTree>
    <p:extLst>
      <p:ext uri="{BB962C8B-B14F-4D97-AF65-F5344CB8AC3E}">
        <p14:creationId xmlns:p14="http://schemas.microsoft.com/office/powerpoint/2010/main" val="30068517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FEB-46EA-74A0-0FDF-7272B1669A4E}"/>
              </a:ext>
            </a:extLst>
          </p:cNvPr>
          <p:cNvPicPr>
            <a:picLocks noChangeAspect="1"/>
          </p:cNvPicPr>
          <p:nvPr/>
        </p:nvPicPr>
        <p:blipFill>
          <a:blip r:embed="rId2"/>
          <a:stretch>
            <a:fillRect/>
          </a:stretch>
        </p:blipFill>
        <p:spPr>
          <a:xfrm>
            <a:off x="3155400" y="1866682"/>
            <a:ext cx="6544588" cy="1562318"/>
          </a:xfrm>
          <a:prstGeom prst="rect">
            <a:avLst/>
          </a:prstGeom>
        </p:spPr>
      </p:pic>
      <p:sp>
        <p:nvSpPr>
          <p:cNvPr id="6" name="TextBox 5">
            <a:extLst>
              <a:ext uri="{FF2B5EF4-FFF2-40B4-BE49-F238E27FC236}">
                <a16:creationId xmlns:a16="http://schemas.microsoft.com/office/drawing/2014/main" id="{1BF289A4-D5CB-5521-B7D6-8D1EC02A6191}"/>
              </a:ext>
            </a:extLst>
          </p:cNvPr>
          <p:cNvSpPr txBox="1"/>
          <p:nvPr/>
        </p:nvSpPr>
        <p:spPr>
          <a:xfrm>
            <a:off x="2335306" y="3881413"/>
            <a:ext cx="8184776" cy="830997"/>
          </a:xfrm>
          <a:prstGeom prst="rect">
            <a:avLst/>
          </a:prstGeom>
          <a:noFill/>
        </p:spPr>
        <p:txBody>
          <a:bodyPr wrap="square">
            <a:spAutoFit/>
          </a:bodyPr>
          <a:lstStyle/>
          <a:p>
            <a:pPr algn="just"/>
            <a:r>
              <a:rPr lang="en-IN" sz="1600" b="1" i="1" dirty="0">
                <a:latin typeface="Corbel" panose="020B0503020204020204" pitchFamily="34" charset="0"/>
              </a:rPr>
              <a:t>Figure:</a:t>
            </a:r>
            <a:r>
              <a:rPr lang="en-IN" sz="1600" i="1" dirty="0">
                <a:latin typeface="Corbel" panose="020B0503020204020204" pitchFamily="34" charset="0"/>
              </a:rPr>
              <a:t> A quantum circuit on 2 qubits that uses mid-circuit measurements to efficiently implement the Bernstein-Vazirani algorithm. This circuit implements the same computation as the standard Bernstein-Vazirani circuit on 5 qubits. This is the basis for the Bernstein-Vazirani(2) benchmark.</a:t>
            </a:r>
          </a:p>
        </p:txBody>
      </p:sp>
    </p:spTree>
    <p:extLst>
      <p:ext uri="{BB962C8B-B14F-4D97-AF65-F5344CB8AC3E}">
        <p14:creationId xmlns:p14="http://schemas.microsoft.com/office/powerpoint/2010/main" val="8327247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5936CD-00B4-6C83-2872-2959BA69A381}"/>
              </a:ext>
            </a:extLst>
          </p:cNvPr>
          <p:cNvSpPr txBox="1"/>
          <p:nvPr/>
        </p:nvSpPr>
        <p:spPr>
          <a:xfrm>
            <a:off x="1622612" y="661697"/>
            <a:ext cx="10192870" cy="5355312"/>
          </a:xfrm>
          <a:prstGeom prst="rect">
            <a:avLst/>
          </a:prstGeom>
          <a:noFill/>
        </p:spPr>
        <p:txBody>
          <a:bodyPr wrap="square">
            <a:spAutoFit/>
          </a:bodyPr>
          <a:lstStyle/>
          <a:p>
            <a:pPr marL="285750" indent="-285750" algn="just">
              <a:buFont typeface="Arial" panose="020B0604020202020204" pitchFamily="34" charset="0"/>
              <a:buChar char="•"/>
            </a:pPr>
            <a:r>
              <a:rPr lang="en-US" b="1" i="0" dirty="0">
                <a:effectLst/>
                <a:latin typeface="Corbel" panose="020B0503020204020204" pitchFamily="34" charset="0"/>
              </a:rPr>
              <a:t>Implementation in Benchmark Suite:</a:t>
            </a:r>
          </a:p>
          <a:p>
            <a:pPr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 benchmark suite incorporates initial benchmarks that </a:t>
            </a:r>
            <a:r>
              <a:rPr lang="en-US" b="0" i="1" dirty="0">
                <a:solidFill>
                  <a:schemeClr val="accent1"/>
                </a:solidFill>
                <a:effectLst/>
                <a:latin typeface="Corbel" panose="020B0503020204020204" pitchFamily="34" charset="0"/>
              </a:rPr>
              <a:t>test and leverage mid-circuit measurements.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These benchmarks focus on using fewer qubits while maintaining the same problem size (qubit-equivalent), </a:t>
            </a:r>
            <a:r>
              <a:rPr lang="en-US" b="0" i="0" dirty="0">
                <a:solidFill>
                  <a:srgbClr val="0070C0"/>
                </a:solidFill>
                <a:effectLst/>
                <a:latin typeface="Corbel" panose="020B0503020204020204" pitchFamily="34" charset="0"/>
              </a:rPr>
              <a:t>demonstrating the advantages of mid-circuit measurements.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1" i="0" dirty="0">
                <a:effectLst/>
                <a:latin typeface="Corbel" panose="020B0503020204020204" pitchFamily="34" charset="0"/>
              </a:rPr>
              <a:t>Examples from Benchmarks:</a:t>
            </a:r>
          </a:p>
          <a:p>
            <a:pPr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In the </a:t>
            </a:r>
            <a:r>
              <a:rPr lang="en-US" b="1" i="0" dirty="0">
                <a:effectLst/>
                <a:latin typeface="Corbel" panose="020B0503020204020204" pitchFamily="34" charset="0"/>
              </a:rPr>
              <a:t>Bernstein-Vazirani(1) </a:t>
            </a:r>
            <a:r>
              <a:rPr lang="en-US" b="0" i="0" dirty="0">
                <a:effectLst/>
                <a:latin typeface="Corbel" panose="020B0503020204020204" pitchFamily="34" charset="0"/>
              </a:rPr>
              <a:t>benchmark, a </a:t>
            </a:r>
            <a:r>
              <a:rPr lang="en-US" dirty="0">
                <a:effectLst/>
                <a:latin typeface="Corbel" panose="020B0503020204020204" pitchFamily="34" charset="0"/>
              </a:rPr>
              <a:t>sweep</a:t>
            </a:r>
            <a:r>
              <a:rPr lang="en-US" b="0" i="0" dirty="0">
                <a:effectLst/>
                <a:latin typeface="Corbel" panose="020B0503020204020204" pitchFamily="34" charset="0"/>
              </a:rPr>
              <a:t> </a:t>
            </a:r>
            <a:r>
              <a:rPr lang="en-US" dirty="0">
                <a:latin typeface="Corbel" panose="020B0503020204020204" pitchFamily="34" charset="0"/>
              </a:rPr>
              <a:t>(</a:t>
            </a:r>
            <a:r>
              <a:rPr lang="en-IN" b="0" i="0" dirty="0">
                <a:effectLst/>
                <a:latin typeface="Corbel" panose="020B0503020204020204" pitchFamily="34" charset="0"/>
              </a:rPr>
              <a:t>iteration</a:t>
            </a:r>
            <a:r>
              <a:rPr lang="en-US" dirty="0">
                <a:latin typeface="Corbel" panose="020B0503020204020204" pitchFamily="34" charset="0"/>
              </a:rPr>
              <a:t>) </a:t>
            </a:r>
            <a:r>
              <a:rPr lang="en-US" b="0" i="0" dirty="0">
                <a:effectLst/>
                <a:latin typeface="Corbel" panose="020B0503020204020204" pitchFamily="34" charset="0"/>
              </a:rPr>
              <a:t>is performed over progressively larger numbers of qubits,</a:t>
            </a:r>
            <a:r>
              <a:rPr lang="en-US" b="0" i="0" dirty="0">
                <a:solidFill>
                  <a:srgbClr val="00B050"/>
                </a:solidFill>
                <a:effectLst/>
                <a:latin typeface="Corbel" panose="020B0503020204020204" pitchFamily="34" charset="0"/>
              </a:rPr>
              <a:t> encoding a larger secret integer each time</a:t>
            </a:r>
            <a:r>
              <a:rPr lang="en-US" b="0" i="0" dirty="0">
                <a:effectLst/>
                <a:latin typeface="Corbel" panose="020B0503020204020204" pitchFamily="34" charset="0"/>
              </a:rPr>
              <a:t>.</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 </a:t>
            </a:r>
            <a:r>
              <a:rPr lang="en-US" b="1" i="0" dirty="0">
                <a:effectLst/>
                <a:latin typeface="Corbel" panose="020B0503020204020204" pitchFamily="34" charset="0"/>
              </a:rPr>
              <a:t>Bernstein-Vazirani(2)</a:t>
            </a:r>
            <a:r>
              <a:rPr lang="en-US" b="0" i="0" dirty="0">
                <a:effectLst/>
                <a:latin typeface="Corbel" panose="020B0503020204020204" pitchFamily="34" charset="0"/>
              </a:rPr>
              <a:t> benchmark implements the same sweep over the problem input size </a:t>
            </a:r>
            <a:r>
              <a:rPr lang="en-US" b="0" i="0" dirty="0">
                <a:solidFill>
                  <a:schemeClr val="accent1"/>
                </a:solidFill>
                <a:effectLst/>
                <a:latin typeface="Corbel" panose="020B0503020204020204" pitchFamily="34" charset="0"/>
              </a:rPr>
              <a:t>but uses only two-qubit circuits</a:t>
            </a:r>
            <a:r>
              <a:rPr lang="en-US" b="0" i="0" dirty="0">
                <a:effectLst/>
                <a:latin typeface="Corbel" panose="020B0503020204020204" pitchFamily="34" charset="0"/>
              </a:rPr>
              <a:t>, </a:t>
            </a:r>
            <a:r>
              <a:rPr lang="en-US" b="0" i="0" dirty="0">
                <a:solidFill>
                  <a:srgbClr val="00B0F0"/>
                </a:solidFill>
                <a:effectLst/>
                <a:latin typeface="Corbel" panose="020B0503020204020204" pitchFamily="34" charset="0"/>
              </a:rPr>
              <a:t>increasing the depth of the circuit instead of the width.</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Shor’s Order Finding(2) benchmark implements Shor’s order finding algorithm using a single qubit quantum phase estimation circuit </a:t>
            </a:r>
            <a:r>
              <a:rPr lang="en-US" b="0" i="0" dirty="0">
                <a:solidFill>
                  <a:schemeClr val="accent1"/>
                </a:solidFill>
                <a:effectLst/>
                <a:latin typeface="Corbel" panose="020B0503020204020204" pitchFamily="34" charset="0"/>
              </a:rPr>
              <a:t>with mid-circuit measurement</a:t>
            </a:r>
            <a:r>
              <a:rPr lang="en-US" b="0" i="0" dirty="0">
                <a:effectLst/>
                <a:latin typeface="Corbel" panose="020B0503020204020204" pitchFamily="34" charset="0"/>
              </a:rPr>
              <a:t>, </a:t>
            </a:r>
            <a:r>
              <a:rPr lang="en-US" b="0" i="0" dirty="0">
                <a:solidFill>
                  <a:srgbClr val="00B050"/>
                </a:solidFill>
                <a:effectLst/>
                <a:latin typeface="Corbel" panose="020B0503020204020204" pitchFamily="34" charset="0"/>
              </a:rPr>
              <a:t>resulting in a reduction in circuit width and improved fidelity of results.</a:t>
            </a:r>
          </a:p>
        </p:txBody>
      </p:sp>
    </p:spTree>
    <p:extLst>
      <p:ext uri="{BB962C8B-B14F-4D97-AF65-F5344CB8AC3E}">
        <p14:creationId xmlns:p14="http://schemas.microsoft.com/office/powerpoint/2010/main" val="104674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1484280" y="479612"/>
            <a:ext cx="10018440" cy="69408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Quantum Volume</a:t>
            </a:r>
          </a:p>
        </p:txBody>
      </p:sp>
      <p:sp>
        <p:nvSpPr>
          <p:cNvPr id="280" name="PlaceHolder 2"/>
          <p:cNvSpPr>
            <a:spLocks noGrp="1"/>
          </p:cNvSpPr>
          <p:nvPr>
            <p:ph/>
          </p:nvPr>
        </p:nvSpPr>
        <p:spPr>
          <a:xfrm>
            <a:off x="1676400" y="1375398"/>
            <a:ext cx="10139083" cy="5002990"/>
          </a:xfrm>
          <a:prstGeom prst="rect">
            <a:avLst/>
          </a:prstGeom>
          <a:noFill/>
          <a:ln w="0">
            <a:noFill/>
          </a:ln>
        </p:spPr>
        <p:txBody>
          <a:bodyPr anchor="ctr">
            <a:normAutofit fontScale="97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Here we are comparing the benchmarks with predictions extrapolated from device’s Quantum volume.</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IBM</a:t>
            </a:r>
            <a:r>
              <a:rPr lang="en-US" sz="2400" b="0" strike="noStrike" spc="-1" dirty="0">
                <a:solidFill>
                  <a:srgbClr val="000000"/>
                </a:solidFill>
                <a:latin typeface="Corbel"/>
              </a:rPr>
              <a:t> has introduces Quantum Volume metric to </a:t>
            </a:r>
            <a:r>
              <a:rPr lang="en-US" sz="2400" b="0" strike="noStrike" spc="-1" dirty="0">
                <a:solidFill>
                  <a:srgbClr val="0070C0"/>
                </a:solidFill>
                <a:latin typeface="Corbel"/>
              </a:rPr>
              <a:t>quantify and compare </a:t>
            </a:r>
            <a:r>
              <a:rPr lang="en-US" sz="2400" b="0" strike="noStrike" spc="-1" dirty="0">
                <a:solidFill>
                  <a:srgbClr val="000000"/>
                </a:solidFill>
                <a:latin typeface="Corbel"/>
              </a:rPr>
              <a:t>the capabilities of Quantum Computing devices.</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Multiple factors of Quantum computers like, </a:t>
            </a:r>
            <a:r>
              <a:rPr lang="en-US" sz="2400" b="0" strike="noStrike" spc="-1" dirty="0">
                <a:solidFill>
                  <a:srgbClr val="0070C0"/>
                </a:solidFill>
                <a:latin typeface="Corbel"/>
              </a:rPr>
              <a:t>number of Qubits, Systemic errors, device connectivity, compiler issues, etc.</a:t>
            </a:r>
            <a:r>
              <a:rPr lang="en-US" sz="2400" b="0" strike="noStrike" spc="-1" dirty="0">
                <a:solidFill>
                  <a:srgbClr val="000000"/>
                </a:solidFill>
                <a:latin typeface="Corbel"/>
              </a:rPr>
              <a:t> </a:t>
            </a:r>
            <a:r>
              <a:rPr lang="en-US" sz="2400" b="0" strike="noStrike" spc="-1" dirty="0">
                <a:solidFill>
                  <a:srgbClr val="00B0F0"/>
                </a:solidFill>
                <a:latin typeface="Corbel"/>
              </a:rPr>
              <a:t>which contributes to overall performance of Quantum Computer,</a:t>
            </a:r>
            <a:r>
              <a:rPr lang="en-US" sz="2400" b="0" strike="noStrike" spc="-1" dirty="0">
                <a:solidFill>
                  <a:srgbClr val="000000"/>
                </a:solidFill>
                <a:latin typeface="Corbel"/>
              </a:rPr>
              <a:t> have an influence over </a:t>
            </a:r>
            <a:r>
              <a:rPr lang="en-US" sz="2400" b="0" strike="noStrike" spc="-1" dirty="0">
                <a:solidFill>
                  <a:srgbClr val="00B050"/>
                </a:solidFill>
                <a:latin typeface="Corbel"/>
              </a:rPr>
              <a:t>Quantum volume</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 quantum computer’s </a:t>
            </a:r>
            <a:r>
              <a:rPr lang="en-US" sz="2400" b="0" strike="noStrike" spc="-1" dirty="0">
                <a:solidFill>
                  <a:srgbClr val="FF0000"/>
                </a:solidFill>
                <a:latin typeface="Corbel"/>
              </a:rPr>
              <a:t>quantum volume is defined in terms of its average performance on a particular set of random circuits, which we refer to as the quantum volume circuits</a:t>
            </a:r>
            <a:r>
              <a:rPr lang="en-US" sz="2400" b="0" strike="noStrike" spc="-1" dirty="0">
                <a:solidFill>
                  <a:srgbClr val="000000"/>
                </a:solidFill>
                <a:latin typeface="Corbel"/>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4BACD-A431-9139-D3CB-A8BD318F8AFC}"/>
              </a:ext>
            </a:extLst>
          </p:cNvPr>
          <p:cNvSpPr txBox="1"/>
          <p:nvPr/>
        </p:nvSpPr>
        <p:spPr>
          <a:xfrm>
            <a:off x="1775012" y="393557"/>
            <a:ext cx="6096000"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2. Circuit Parameterization :</a:t>
            </a:r>
          </a:p>
        </p:txBody>
      </p:sp>
      <p:pic>
        <p:nvPicPr>
          <p:cNvPr id="5" name="Picture 4">
            <a:extLst>
              <a:ext uri="{FF2B5EF4-FFF2-40B4-BE49-F238E27FC236}">
                <a16:creationId xmlns:a16="http://schemas.microsoft.com/office/drawing/2014/main" id="{0B4A5ED7-6FAA-1E19-38ED-FC297A519988}"/>
              </a:ext>
            </a:extLst>
          </p:cNvPr>
          <p:cNvPicPr>
            <a:picLocks noChangeAspect="1"/>
          </p:cNvPicPr>
          <p:nvPr/>
        </p:nvPicPr>
        <p:blipFill>
          <a:blip r:embed="rId2"/>
          <a:stretch>
            <a:fillRect/>
          </a:stretch>
        </p:blipFill>
        <p:spPr>
          <a:xfrm>
            <a:off x="3046340" y="3041820"/>
            <a:ext cx="6807532" cy="2677513"/>
          </a:xfrm>
          <a:prstGeom prst="rect">
            <a:avLst/>
          </a:prstGeom>
        </p:spPr>
      </p:pic>
      <p:sp>
        <p:nvSpPr>
          <p:cNvPr id="7" name="TextBox 6">
            <a:extLst>
              <a:ext uri="{FF2B5EF4-FFF2-40B4-BE49-F238E27FC236}">
                <a16:creationId xmlns:a16="http://schemas.microsoft.com/office/drawing/2014/main" id="{5B4BD530-B7EA-4E94-3121-68280ECC10AB}"/>
              </a:ext>
            </a:extLst>
          </p:cNvPr>
          <p:cNvSpPr txBox="1"/>
          <p:nvPr/>
        </p:nvSpPr>
        <p:spPr>
          <a:xfrm>
            <a:off x="3046340" y="5837550"/>
            <a:ext cx="6807532" cy="923330"/>
          </a:xfrm>
          <a:prstGeom prst="rect">
            <a:avLst/>
          </a:prstGeom>
          <a:noFill/>
        </p:spPr>
        <p:txBody>
          <a:bodyPr wrap="square">
            <a:spAutoFit/>
          </a:bodyPr>
          <a:lstStyle/>
          <a:p>
            <a:pPr algn="just"/>
            <a:r>
              <a:rPr lang="en-US" b="1" dirty="0">
                <a:latin typeface="Corbel" panose="020B0503020204020204" pitchFamily="34" charset="0"/>
              </a:rPr>
              <a:t>Figure:</a:t>
            </a:r>
            <a:r>
              <a:rPr lang="en-US" dirty="0">
                <a:latin typeface="Corbel" panose="020B0503020204020204" pitchFamily="34" charset="0"/>
              </a:rPr>
              <a:t> An example of a parameterized quantum circuit, containing a single parameter (θ), from a small instance of the VQE algorithm using the UCC ansatz</a:t>
            </a:r>
            <a:r>
              <a:rPr lang="en-US" dirty="0"/>
              <a:t>.</a:t>
            </a:r>
            <a:endParaRPr lang="en-IN" dirty="0"/>
          </a:p>
        </p:txBody>
      </p:sp>
      <p:sp>
        <p:nvSpPr>
          <p:cNvPr id="9" name="TextBox 8">
            <a:extLst>
              <a:ext uri="{FF2B5EF4-FFF2-40B4-BE49-F238E27FC236}">
                <a16:creationId xmlns:a16="http://schemas.microsoft.com/office/drawing/2014/main" id="{4CDA1948-B012-3A47-0BD8-32BA0BAA6699}"/>
              </a:ext>
            </a:extLst>
          </p:cNvPr>
          <p:cNvSpPr txBox="1"/>
          <p:nvPr/>
        </p:nvSpPr>
        <p:spPr>
          <a:xfrm>
            <a:off x="1362636" y="892278"/>
            <a:ext cx="10174941" cy="2031325"/>
          </a:xfrm>
          <a:prstGeom prst="rect">
            <a:avLst/>
          </a:prstGeom>
          <a:noFill/>
        </p:spPr>
        <p:txBody>
          <a:bodyPr wrap="square">
            <a:spAutoFit/>
          </a:bodyPr>
          <a:lstStyle/>
          <a:p>
            <a:pPr marL="742950" lvl="1" indent="-285750" algn="just">
              <a:buFont typeface="Arial" panose="020B0604020202020204" pitchFamily="34" charset="0"/>
              <a:buChar char="•"/>
            </a:pPr>
            <a:r>
              <a:rPr lang="en-IN" b="0" i="0" dirty="0">
                <a:effectLst/>
                <a:latin typeface="Söhne"/>
              </a:rPr>
              <a:t>Certain quantum algorithms, such as the Variational Quantum </a:t>
            </a:r>
            <a:r>
              <a:rPr lang="en-IN" b="0" i="0" dirty="0" err="1">
                <a:effectLst/>
                <a:latin typeface="Söhne"/>
              </a:rPr>
              <a:t>Eigensolver</a:t>
            </a:r>
            <a:r>
              <a:rPr lang="en-IN" b="0" i="0" dirty="0">
                <a:effectLst/>
                <a:latin typeface="Söhne"/>
              </a:rPr>
              <a:t> (VQE) and Quantum Approximate Optimization Algorithm (QAOA), </a:t>
            </a:r>
            <a:r>
              <a:rPr lang="en-IN" b="0" i="0" dirty="0">
                <a:solidFill>
                  <a:srgbClr val="C00000"/>
                </a:solidFill>
                <a:effectLst/>
                <a:latin typeface="Söhne"/>
              </a:rPr>
              <a:t>involve multiple iterations.</a:t>
            </a:r>
          </a:p>
          <a:p>
            <a:pPr marL="742950" lvl="1" indent="-285750" algn="just">
              <a:buFont typeface="Arial" panose="020B0604020202020204" pitchFamily="34" charset="0"/>
              <a:buChar char="•"/>
            </a:pPr>
            <a:endParaRPr lang="en-IN" b="0" i="0" dirty="0">
              <a:effectLst/>
              <a:latin typeface="Söhne"/>
            </a:endParaRPr>
          </a:p>
          <a:p>
            <a:pPr marL="742950" lvl="1" indent="-285750" algn="just">
              <a:buFont typeface="Arial" panose="020B0604020202020204" pitchFamily="34" charset="0"/>
              <a:buChar char="•"/>
            </a:pPr>
            <a:r>
              <a:rPr lang="en-IN" b="0" i="0" dirty="0">
                <a:effectLst/>
                <a:latin typeface="Söhne"/>
              </a:rPr>
              <a:t>These iterations modify the quantum circuit </a:t>
            </a:r>
            <a:r>
              <a:rPr lang="en-IN" b="0" i="0" dirty="0">
                <a:solidFill>
                  <a:srgbClr val="00B0F0"/>
                </a:solidFill>
                <a:effectLst/>
                <a:latin typeface="Söhne"/>
              </a:rPr>
              <a:t>before executing additional rounds of shots</a:t>
            </a:r>
            <a:r>
              <a:rPr lang="en-IN" b="0" i="0" dirty="0">
                <a:effectLst/>
                <a:latin typeface="Söhne"/>
              </a:rPr>
              <a:t>.</a:t>
            </a:r>
          </a:p>
          <a:p>
            <a:pPr marL="742950" lvl="1" indent="-285750" algn="just">
              <a:buFont typeface="Arial" panose="020B0604020202020204" pitchFamily="34" charset="0"/>
              <a:buChar char="•"/>
            </a:pPr>
            <a:endParaRPr lang="en-IN" b="0" i="0" dirty="0">
              <a:effectLst/>
              <a:latin typeface="Söhne"/>
            </a:endParaRPr>
          </a:p>
          <a:p>
            <a:pPr marL="742950" lvl="1" indent="-285750" algn="just">
              <a:buFont typeface="Arial" panose="020B0604020202020204" pitchFamily="34" charset="0"/>
              <a:buChar char="•"/>
            </a:pPr>
            <a:r>
              <a:rPr lang="en-IN" b="0" i="0" dirty="0">
                <a:effectLst/>
                <a:latin typeface="Söhne"/>
              </a:rPr>
              <a:t>The VQE algorithm utilizes a parameterized ansatz circuit, where rotation angles (parameters) on the gates are adjusted before each execution.</a:t>
            </a:r>
          </a:p>
        </p:txBody>
      </p:sp>
    </p:spTree>
    <p:extLst>
      <p:ext uri="{BB962C8B-B14F-4D97-AF65-F5344CB8AC3E}">
        <p14:creationId xmlns:p14="http://schemas.microsoft.com/office/powerpoint/2010/main" val="37345057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47C21-87F1-DBB5-5299-C8A0941A6F4C}"/>
              </a:ext>
            </a:extLst>
          </p:cNvPr>
          <p:cNvSpPr txBox="1"/>
          <p:nvPr/>
        </p:nvSpPr>
        <p:spPr>
          <a:xfrm>
            <a:off x="1739152" y="751344"/>
            <a:ext cx="10282519" cy="5355312"/>
          </a:xfrm>
          <a:prstGeom prst="rect">
            <a:avLst/>
          </a:prstGeom>
          <a:noFill/>
        </p:spPr>
        <p:txBody>
          <a:bodyPr wrap="square">
            <a:spAutoFit/>
          </a:bodyPr>
          <a:lstStyle/>
          <a:p>
            <a:pPr algn="l"/>
            <a:r>
              <a:rPr lang="en-US" b="1" i="0" dirty="0">
                <a:effectLst/>
                <a:latin typeface="Corbel" panose="020B0503020204020204" pitchFamily="34" charset="0"/>
              </a:rPr>
              <a:t>Challenges with Circuit Modification:</a:t>
            </a:r>
          </a:p>
          <a:p>
            <a:pPr algn="l"/>
            <a:endParaRPr lang="en-US" b="0" i="0" dirty="0">
              <a:effectLst/>
              <a:latin typeface="Corbel" panose="020B0503020204020204" pitchFamily="34" charset="0"/>
            </a:endParaRPr>
          </a:p>
          <a:p>
            <a:pPr marL="285750" indent="-285750" algn="l">
              <a:buFont typeface="Arial" panose="020B0604020202020204" pitchFamily="34" charset="0"/>
              <a:buChar char="•"/>
            </a:pPr>
            <a:r>
              <a:rPr lang="en-US" b="0" i="0" dirty="0">
                <a:effectLst/>
                <a:latin typeface="Corbel" panose="020B0503020204020204" pitchFamily="34" charset="0"/>
              </a:rPr>
              <a:t>Modifying rotation angles can be time-consuming, involving the recreation of the circuit in a high-level language (e.g., </a:t>
            </a:r>
            <a:r>
              <a:rPr lang="en-US" b="0" i="0" dirty="0" err="1">
                <a:effectLst/>
                <a:latin typeface="Corbel" panose="020B0503020204020204" pitchFamily="34" charset="0"/>
              </a:rPr>
              <a:t>Qiskit</a:t>
            </a:r>
            <a:r>
              <a:rPr lang="en-US" b="0" i="0" dirty="0">
                <a:effectLst/>
                <a:latin typeface="Corbel" panose="020B0503020204020204" pitchFamily="34" charset="0"/>
              </a:rPr>
              <a:t>), compilation for the target backend, and reloading.</a:t>
            </a:r>
          </a:p>
          <a:p>
            <a:pPr marL="285750" indent="-285750" algn="l">
              <a:buFont typeface="Arial" panose="020B0604020202020204" pitchFamily="34" charset="0"/>
              <a:buChar char="•"/>
            </a:pPr>
            <a:endParaRPr lang="en-US" b="0" i="0" dirty="0">
              <a:effectLst/>
              <a:latin typeface="Corbel" panose="020B0503020204020204" pitchFamily="34" charset="0"/>
            </a:endParaRPr>
          </a:p>
          <a:p>
            <a:pPr marL="285750" indent="-285750" algn="l">
              <a:buFont typeface="Arial" panose="020B0604020202020204" pitchFamily="34" charset="0"/>
              <a:buChar char="•"/>
            </a:pPr>
            <a:r>
              <a:rPr lang="en-US" b="0" i="0" dirty="0">
                <a:effectLst/>
                <a:latin typeface="Corbel" panose="020B0503020204020204" pitchFamily="34" charset="0"/>
              </a:rPr>
              <a:t>This preparation time becomes significant, especially for algorithms with hundreds or thousands of iterations.</a:t>
            </a:r>
          </a:p>
          <a:p>
            <a:pPr algn="l">
              <a:buFont typeface="Arial" panose="020B0604020202020204" pitchFamily="34" charset="0"/>
              <a:buChar char="•"/>
            </a:pPr>
            <a:endParaRPr lang="en-US" dirty="0">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Corbel" panose="020B0503020204020204" pitchFamily="34" charset="0"/>
              </a:rPr>
              <a:t>Support for Parameter Definition in APIs: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Corbel" panose="020B05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effectLst/>
                <a:latin typeface="Corbel" panose="020B0503020204020204" pitchFamily="34" charset="0"/>
              </a:rPr>
              <a:t>Qiskit</a:t>
            </a:r>
            <a:r>
              <a:rPr kumimoji="0" lang="en-US" altLang="en-US" b="0" i="0" u="none" strike="noStrike" cap="none" normalizeH="0" baseline="0" dirty="0">
                <a:ln>
                  <a:noFill/>
                </a:ln>
                <a:effectLst/>
                <a:latin typeface="Corbel" panose="020B0503020204020204" pitchFamily="34" charset="0"/>
              </a:rPr>
              <a:t> and </a:t>
            </a:r>
            <a:r>
              <a:rPr kumimoji="0" lang="en-US" altLang="en-US" b="0" i="0" u="none" strike="noStrike" cap="none" normalizeH="0" baseline="0" dirty="0" err="1">
                <a:ln>
                  <a:noFill/>
                </a:ln>
                <a:effectLst/>
                <a:latin typeface="Corbel" panose="020B0503020204020204" pitchFamily="34" charset="0"/>
              </a:rPr>
              <a:t>Cirq</a:t>
            </a:r>
            <a:r>
              <a:rPr kumimoji="0" lang="en-US" altLang="en-US" b="0" i="0" u="none" strike="noStrike" cap="none" normalizeH="0" baseline="0" dirty="0">
                <a:ln>
                  <a:noFill/>
                </a:ln>
                <a:effectLst/>
                <a:latin typeface="Corbel" panose="020B0503020204020204" pitchFamily="34" charset="0"/>
              </a:rPr>
              <a:t> programming APIs support parameter definition within circuits using Python </a:t>
            </a:r>
            <a:r>
              <a:rPr kumimoji="0" lang="en-US" altLang="en-US" b="1" i="1" u="none" strike="noStrike" cap="none" normalizeH="0" baseline="0" dirty="0" err="1">
                <a:ln>
                  <a:noFill/>
                </a:ln>
                <a:effectLst/>
                <a:latin typeface="Corbel" panose="020B0503020204020204" pitchFamily="34" charset="0"/>
              </a:rPr>
              <a:t>sympy</a:t>
            </a:r>
            <a:r>
              <a:rPr kumimoji="0" lang="en-US" altLang="en-US" b="0" i="1" u="none" strike="noStrike" cap="none" normalizeH="0" baseline="0" dirty="0">
                <a:ln>
                  <a:noFill/>
                </a:ln>
                <a:effectLst/>
                <a:latin typeface="Corbel" panose="020B0503020204020204" pitchFamily="34" charset="0"/>
              </a:rPr>
              <a:t> </a:t>
            </a:r>
            <a:r>
              <a:rPr kumimoji="0" lang="en-US" altLang="en-US" b="0" i="0" u="none" strike="noStrike" cap="none" normalizeH="0" baseline="0" dirty="0">
                <a:ln>
                  <a:noFill/>
                </a:ln>
                <a:effectLst/>
                <a:latin typeface="Corbel" panose="020B0503020204020204" pitchFamily="34" charset="0"/>
              </a:rPr>
              <a:t>objects, aiming to enhance performance by reducing compilation.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Corbel" panose="020B05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Corbel" panose="020B0503020204020204" pitchFamily="34" charset="0"/>
              </a:rPr>
              <a:t>Despite this support, circuit reloading is still required.</a:t>
            </a:r>
          </a:p>
          <a:p>
            <a:pPr algn="l"/>
            <a:endParaRPr lang="en-US" dirty="0">
              <a:latin typeface="Corbel" panose="020B0503020204020204" pitchFamily="34" charset="0"/>
            </a:endParaRPr>
          </a:p>
          <a:p>
            <a:pPr algn="l"/>
            <a:r>
              <a:rPr lang="en-US" b="1" i="0" dirty="0">
                <a:effectLst/>
                <a:latin typeface="Corbel" panose="020B0503020204020204" pitchFamily="34" charset="0"/>
              </a:rPr>
              <a:t>Potential for Future Advances:</a:t>
            </a:r>
          </a:p>
          <a:p>
            <a:pPr algn="l">
              <a:buFont typeface="Arial" panose="020B0604020202020204" pitchFamily="34" charset="0"/>
              <a:buChar char="•"/>
            </a:pPr>
            <a:endParaRPr lang="en-US" b="1" dirty="0">
              <a:latin typeface="Corbel" panose="020B0503020204020204" pitchFamily="34" charset="0"/>
            </a:endParaRPr>
          </a:p>
          <a:p>
            <a:pPr marL="285750" indent="-285750" algn="l">
              <a:buFont typeface="Arial" panose="020B0604020202020204" pitchFamily="34" charset="0"/>
              <a:buChar char="•"/>
            </a:pPr>
            <a:r>
              <a:rPr lang="en-US" b="0" i="0" dirty="0">
                <a:effectLst/>
                <a:latin typeface="Corbel" panose="020B0503020204020204" pitchFamily="34" charset="0"/>
              </a:rPr>
              <a:t>Future advances in quantum computer control systems may reduce the latency between parameterized executions, making it negligible and optimizing execution time.</a:t>
            </a:r>
            <a:endParaRPr lang="en-US" b="1" i="0" dirty="0">
              <a:effectLst/>
              <a:latin typeface="Corbel" panose="020B0503020204020204" pitchFamily="34" charset="0"/>
            </a:endParaRPr>
          </a:p>
        </p:txBody>
      </p:sp>
    </p:spTree>
    <p:extLst>
      <p:ext uri="{BB962C8B-B14F-4D97-AF65-F5344CB8AC3E}">
        <p14:creationId xmlns:p14="http://schemas.microsoft.com/office/powerpoint/2010/main" val="2785926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56C27F-DBC0-05DA-4836-3E9DA2209F30}"/>
              </a:ext>
            </a:extLst>
          </p:cNvPr>
          <p:cNvSpPr txBox="1"/>
          <p:nvPr/>
        </p:nvSpPr>
        <p:spPr>
          <a:xfrm>
            <a:off x="1766047" y="936881"/>
            <a:ext cx="10058400" cy="3693319"/>
          </a:xfrm>
          <a:prstGeom prst="rect">
            <a:avLst/>
          </a:prstGeom>
          <a:noFill/>
        </p:spPr>
        <p:txBody>
          <a:bodyPr wrap="square">
            <a:spAutoFit/>
          </a:bodyPr>
          <a:lstStyle/>
          <a:p>
            <a:pPr algn="just"/>
            <a:r>
              <a:rPr lang="en-US" b="1" i="0" dirty="0">
                <a:effectLst/>
                <a:latin typeface="Corbel" panose="020B0503020204020204" pitchFamily="34" charset="0"/>
              </a:rPr>
              <a:t>VQE-Based Benchmarks: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VQE-based benchmarks involve the execution of a parameterized circuit, where the ansatz circuit is executed repeatedly with different angles applied to its gates.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Currently, the benchmarking suite cannot fully leverage parameterized circuit representations and execution.</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Future Work and Enhancements: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Future work could enhance benchmarks by incorporating methods to define the ansatz as a parameterized circuit, potentially reducing the time-consuming steps in circuit preparation for iterative algorithms like VQE.</a:t>
            </a:r>
          </a:p>
        </p:txBody>
      </p:sp>
    </p:spTree>
    <p:extLst>
      <p:ext uri="{BB962C8B-B14F-4D97-AF65-F5344CB8AC3E}">
        <p14:creationId xmlns:p14="http://schemas.microsoft.com/office/powerpoint/2010/main" val="1934044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07A6DF-FDDF-2D34-F43C-8EE31DD0F646}"/>
              </a:ext>
            </a:extLst>
          </p:cNvPr>
          <p:cNvSpPr txBox="1"/>
          <p:nvPr/>
        </p:nvSpPr>
        <p:spPr>
          <a:xfrm>
            <a:off x="1792941" y="321840"/>
            <a:ext cx="6096000"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3. Multiply-Controlled Gates:</a:t>
            </a:r>
          </a:p>
        </p:txBody>
      </p:sp>
      <p:sp>
        <p:nvSpPr>
          <p:cNvPr id="5" name="TextBox 4">
            <a:extLst>
              <a:ext uri="{FF2B5EF4-FFF2-40B4-BE49-F238E27FC236}">
                <a16:creationId xmlns:a16="http://schemas.microsoft.com/office/drawing/2014/main" id="{E44C37DA-839F-16F6-055A-445C35EDB8E2}"/>
              </a:ext>
            </a:extLst>
          </p:cNvPr>
          <p:cNvSpPr txBox="1"/>
          <p:nvPr/>
        </p:nvSpPr>
        <p:spPr>
          <a:xfrm>
            <a:off x="1918446" y="987042"/>
            <a:ext cx="9852213" cy="5355312"/>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Corbel" panose="020B0503020204020204" pitchFamily="34" charset="0"/>
              </a:rPr>
              <a:t>Some benchmark circuits use </a:t>
            </a:r>
            <a:r>
              <a:rPr lang="en-US" b="0" i="0" dirty="0">
                <a:solidFill>
                  <a:srgbClr val="00B050"/>
                </a:solidFill>
                <a:effectLst/>
                <a:latin typeface="Corbel" panose="020B0503020204020204" pitchFamily="34" charset="0"/>
              </a:rPr>
              <a:t>multiply-controlled gate operations</a:t>
            </a:r>
            <a:r>
              <a:rPr lang="en-US" b="0" i="0" dirty="0">
                <a:effectLst/>
                <a:latin typeface="Corbel" panose="020B0503020204020204" pitchFamily="34" charset="0"/>
              </a:rPr>
              <a:t>, where the operation on the target qubit is controlled by more than a single qubit.</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The Toffoli gate, particularly the many-qubit Toffoli gate, is employed in defining several benchmarks.</a:t>
            </a:r>
          </a:p>
          <a:p>
            <a:pPr marL="285750" indent="-285750" algn="just">
              <a:buFont typeface="Arial" panose="020B0604020202020204" pitchFamily="34" charset="0"/>
              <a:buChar char="•"/>
            </a:pPr>
            <a:endParaRPr lang="en-US" dirty="0">
              <a:latin typeface="Corbel" panose="020B0503020204020204" pitchFamily="34" charset="0"/>
            </a:endParaRPr>
          </a:p>
          <a:p>
            <a:pPr algn="just"/>
            <a:r>
              <a:rPr lang="en-US" b="1" i="0" dirty="0">
                <a:effectLst/>
                <a:latin typeface="Corbel" panose="020B0503020204020204" pitchFamily="34" charset="0"/>
              </a:rPr>
              <a:t>Challenges in Hardware Implementation:</a:t>
            </a:r>
          </a:p>
          <a:p>
            <a:pPr algn="just"/>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Current quantum hardware cannot implement multiply-controlled gates natively.</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Transpilation is needed to break down these operations into smaller primitive gates for implementation on existing quantum devices.</a:t>
            </a:r>
          </a:p>
          <a:p>
            <a:pPr marL="285750" indent="-285750" algn="just">
              <a:buFont typeface="Arial" panose="020B0604020202020204" pitchFamily="34" charset="0"/>
              <a:buChar char="•"/>
            </a:pPr>
            <a:endParaRPr lang="en-US" dirty="0">
              <a:latin typeface="Corbel" panose="020B0503020204020204" pitchFamily="34" charset="0"/>
            </a:endParaRPr>
          </a:p>
          <a:p>
            <a:pPr algn="just"/>
            <a:r>
              <a:rPr lang="en-US" b="1" i="0" dirty="0">
                <a:effectLst/>
                <a:latin typeface="Corbel" panose="020B0503020204020204" pitchFamily="34" charset="0"/>
              </a:rPr>
              <a:t>Benchmark Challenges:</a:t>
            </a:r>
          </a:p>
          <a:p>
            <a:pPr algn="just"/>
            <a:endParaRPr lang="en-US" b="1" dirty="0">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Some benchmarks use n-qubit Toffoli gates, where n is proportional to the circuit width.</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The transpiled depth of an n-qubit Toffoli gate increases rapidly with n, causing transpiled circuits to grow in depth quickly as circuit width increases.</a:t>
            </a:r>
          </a:p>
        </p:txBody>
      </p:sp>
    </p:spTree>
    <p:extLst>
      <p:ext uri="{BB962C8B-B14F-4D97-AF65-F5344CB8AC3E}">
        <p14:creationId xmlns:p14="http://schemas.microsoft.com/office/powerpoint/2010/main" val="38885075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A257B-4A17-716A-E14B-024587E48D5F}"/>
              </a:ext>
            </a:extLst>
          </p:cNvPr>
          <p:cNvPicPr>
            <a:picLocks noChangeAspect="1"/>
          </p:cNvPicPr>
          <p:nvPr/>
        </p:nvPicPr>
        <p:blipFill>
          <a:blip r:embed="rId2"/>
          <a:stretch>
            <a:fillRect/>
          </a:stretch>
        </p:blipFill>
        <p:spPr>
          <a:xfrm>
            <a:off x="3018910" y="403835"/>
            <a:ext cx="7373379" cy="1962424"/>
          </a:xfrm>
          <a:prstGeom prst="rect">
            <a:avLst/>
          </a:prstGeom>
        </p:spPr>
      </p:pic>
      <p:sp>
        <p:nvSpPr>
          <p:cNvPr id="5" name="TextBox 4">
            <a:extLst>
              <a:ext uri="{FF2B5EF4-FFF2-40B4-BE49-F238E27FC236}">
                <a16:creationId xmlns:a16="http://schemas.microsoft.com/office/drawing/2014/main" id="{90E5D653-2286-2493-62A4-1DEC41FD990D}"/>
              </a:ext>
            </a:extLst>
          </p:cNvPr>
          <p:cNvSpPr txBox="1"/>
          <p:nvPr/>
        </p:nvSpPr>
        <p:spPr>
          <a:xfrm>
            <a:off x="3018909" y="2366259"/>
            <a:ext cx="7373379" cy="923330"/>
          </a:xfrm>
          <a:prstGeom prst="rect">
            <a:avLst/>
          </a:prstGeom>
          <a:noFill/>
        </p:spPr>
        <p:txBody>
          <a:bodyPr wrap="square">
            <a:spAutoFit/>
          </a:bodyPr>
          <a:lstStyle/>
          <a:p>
            <a:pPr algn="just"/>
            <a:r>
              <a:rPr lang="en-US" b="1" i="0" dirty="0">
                <a:solidFill>
                  <a:srgbClr val="374151"/>
                </a:solidFill>
                <a:effectLst/>
                <a:latin typeface="Corbel" panose="020B0503020204020204" pitchFamily="34" charset="0"/>
              </a:rPr>
              <a:t>Figure: </a:t>
            </a:r>
            <a:r>
              <a:rPr lang="en-US" b="0" i="1" dirty="0">
                <a:solidFill>
                  <a:srgbClr val="374151"/>
                </a:solidFill>
                <a:effectLst/>
                <a:latin typeface="Corbel" panose="020B0503020204020204" pitchFamily="34" charset="0"/>
              </a:rPr>
              <a:t>The standard decomposition of a standard Toffoli gate (a 3-qubit Toffoli gate) into smaller primitive gate operations, showcasing the complexity of transpilation.</a:t>
            </a:r>
            <a:endParaRPr lang="en-IN" i="1" dirty="0">
              <a:latin typeface="Corbel" panose="020B0503020204020204" pitchFamily="34" charset="0"/>
            </a:endParaRPr>
          </a:p>
        </p:txBody>
      </p:sp>
      <p:sp>
        <p:nvSpPr>
          <p:cNvPr id="7" name="TextBox 6">
            <a:extLst>
              <a:ext uri="{FF2B5EF4-FFF2-40B4-BE49-F238E27FC236}">
                <a16:creationId xmlns:a16="http://schemas.microsoft.com/office/drawing/2014/main" id="{FF420BCB-D996-9563-F9E9-A66D6C5CE17A}"/>
              </a:ext>
            </a:extLst>
          </p:cNvPr>
          <p:cNvSpPr txBox="1"/>
          <p:nvPr/>
        </p:nvSpPr>
        <p:spPr>
          <a:xfrm>
            <a:off x="1954305" y="3424518"/>
            <a:ext cx="9646023" cy="2862322"/>
          </a:xfrm>
          <a:prstGeom prst="rect">
            <a:avLst/>
          </a:prstGeom>
          <a:noFill/>
        </p:spPr>
        <p:txBody>
          <a:bodyPr wrap="square">
            <a:spAutoFit/>
          </a:bodyPr>
          <a:lstStyle/>
          <a:p>
            <a:pPr algn="just"/>
            <a:r>
              <a:rPr lang="en-US" b="1" i="0" dirty="0">
                <a:effectLst/>
                <a:latin typeface="Corbel" panose="020B0503020204020204" pitchFamily="34" charset="0"/>
              </a:rPr>
              <a:t>Potential for Future Hardware Advances: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Hardware advances may lead to native implementations of some multiply-controlled gates, such as the Toffoli gate implemented as a CCZ gate described by Bækkegaard et al.</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Performance Improvement through Native Implementation:</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If multiply-controlled gates are implemented natively in future hardware, benchmarks relying on them will quantify the performance improvement achieved through such native implementations.</a:t>
            </a:r>
          </a:p>
        </p:txBody>
      </p:sp>
    </p:spTree>
    <p:extLst>
      <p:ext uri="{BB962C8B-B14F-4D97-AF65-F5344CB8AC3E}">
        <p14:creationId xmlns:p14="http://schemas.microsoft.com/office/powerpoint/2010/main" val="36396558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F0F10-F18E-B362-051A-DC4831694949}"/>
              </a:ext>
            </a:extLst>
          </p:cNvPr>
          <p:cNvSpPr txBox="1"/>
          <p:nvPr/>
        </p:nvSpPr>
        <p:spPr>
          <a:xfrm>
            <a:off x="1873624" y="492169"/>
            <a:ext cx="6096000"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4. Close Classical/Quantum Integration</a:t>
            </a:r>
          </a:p>
        </p:txBody>
      </p:sp>
      <p:sp>
        <p:nvSpPr>
          <p:cNvPr id="5" name="TextBox 4">
            <a:extLst>
              <a:ext uri="{FF2B5EF4-FFF2-40B4-BE49-F238E27FC236}">
                <a16:creationId xmlns:a16="http://schemas.microsoft.com/office/drawing/2014/main" id="{28BBB90F-31F3-B631-EE11-552A8814906D}"/>
              </a:ext>
            </a:extLst>
          </p:cNvPr>
          <p:cNvSpPr txBox="1"/>
          <p:nvPr/>
        </p:nvSpPr>
        <p:spPr>
          <a:xfrm>
            <a:off x="1873624" y="1127861"/>
            <a:ext cx="10031505" cy="5632311"/>
          </a:xfrm>
          <a:prstGeom prst="rect">
            <a:avLst/>
          </a:prstGeom>
          <a:noFill/>
        </p:spPr>
        <p:txBody>
          <a:bodyPr wrap="square">
            <a:spAutoFit/>
          </a:bodyPr>
          <a:lstStyle/>
          <a:p>
            <a:pPr algn="just"/>
            <a:r>
              <a:rPr lang="en-US" b="1" i="0" dirty="0">
                <a:effectLst/>
                <a:latin typeface="Corbel" panose="020B0503020204020204" pitchFamily="34" charset="0"/>
              </a:rPr>
              <a:t>Focus on Total Execution Time:</a:t>
            </a:r>
          </a:p>
          <a:p>
            <a:pPr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Increasing attention is directed towards the total execution time of quantum applications, considering both quantum and classical computation stages.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Quantum Computer Advancements:</a:t>
            </a:r>
          </a:p>
          <a:p>
            <a:pPr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Quantum computers can now execute complex applications involving multiple iterations of quantum circuits, often interleaved with classical computation.</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Architectural improvements in hardware and firmware can significantly reduce the total execution time of applications.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Reduction in Time to Solution:</a:t>
            </a:r>
          </a:p>
          <a:p>
            <a:pPr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IBM reports enhancements to their quantum computing architecture leading to a reduction in the 'time to solution' for specific problems from days to hours.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This emphasizes a focus on practical improvements in computing time rather than just asymptotic scaling comparisons with classical computing.</a:t>
            </a:r>
          </a:p>
        </p:txBody>
      </p:sp>
    </p:spTree>
    <p:extLst>
      <p:ext uri="{BB962C8B-B14F-4D97-AF65-F5344CB8AC3E}">
        <p14:creationId xmlns:p14="http://schemas.microsoft.com/office/powerpoint/2010/main" val="13345095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23C28-711E-73AE-9BFA-5BB9D36A0466}"/>
              </a:ext>
            </a:extLst>
          </p:cNvPr>
          <p:cNvSpPr txBox="1"/>
          <p:nvPr/>
        </p:nvSpPr>
        <p:spPr>
          <a:xfrm>
            <a:off x="1604681" y="889843"/>
            <a:ext cx="10255623" cy="5078313"/>
          </a:xfrm>
          <a:prstGeom prst="rect">
            <a:avLst/>
          </a:prstGeom>
          <a:noFill/>
        </p:spPr>
        <p:txBody>
          <a:bodyPr wrap="square">
            <a:spAutoFit/>
          </a:bodyPr>
          <a:lstStyle/>
          <a:p>
            <a:pPr algn="just"/>
            <a:r>
              <a:rPr lang="en-US" b="1" i="0" dirty="0">
                <a:effectLst/>
                <a:latin typeface="Corbel" panose="020B0503020204020204" pitchFamily="34" charset="0"/>
              </a:rPr>
              <a:t>Evolutionary Reduction in Computing Time:</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Current research into quantum accelerators and other architectural optimizations indicates a trend towards further reductions in execution times.</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Hybrid Quantum-Classical Architectures: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Architectures like quantum-classical-cloud and IBM's </a:t>
            </a:r>
            <a:r>
              <a:rPr lang="en-US" b="0" i="0" dirty="0" err="1">
                <a:effectLst/>
                <a:latin typeface="Corbel" panose="020B0503020204020204" pitchFamily="34" charset="0"/>
              </a:rPr>
              <a:t>Qiskit</a:t>
            </a:r>
            <a:r>
              <a:rPr lang="en-US" b="0" i="0" dirty="0">
                <a:effectLst/>
                <a:latin typeface="Corbel" panose="020B0503020204020204" pitchFamily="34" charset="0"/>
              </a:rPr>
              <a:t> Runtime aim to tightly couple classical and quantum parts of hybrid algorithms for faster execution.</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Integrating classical computations within the coherence time of qubits is explored for even tighter integration.</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dirty="0">
                <a:effectLst/>
                <a:latin typeface="Corbel" panose="020B0503020204020204" pitchFamily="34" charset="0"/>
              </a:rPr>
              <a:t>Need for Benchmark Suite Updates: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Benchmarking suites, including the mentioned one, may need updates to fully test and measure the performance of tightly integrated classical and quantum processing.</a:t>
            </a:r>
          </a:p>
          <a:p>
            <a:pPr marL="742950" lvl="1" indent="-285750" algn="just">
              <a:buFont typeface="Arial" panose="020B0604020202020204" pitchFamily="34" charset="0"/>
              <a:buChar char="•"/>
            </a:pPr>
            <a:endParaRPr lang="en-US" b="0" i="0" dirty="0">
              <a:effectLst/>
              <a:latin typeface="Corbel" panose="020B0503020204020204" pitchFamily="34" charset="0"/>
            </a:endParaRPr>
          </a:p>
        </p:txBody>
      </p:sp>
    </p:spTree>
    <p:extLst>
      <p:ext uri="{BB962C8B-B14F-4D97-AF65-F5344CB8AC3E}">
        <p14:creationId xmlns:p14="http://schemas.microsoft.com/office/powerpoint/2010/main" val="35219562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F2BD8-5B51-821F-4FCE-D95E298D9F7D}"/>
              </a:ext>
            </a:extLst>
          </p:cNvPr>
          <p:cNvSpPr txBox="1"/>
          <p:nvPr/>
        </p:nvSpPr>
        <p:spPr>
          <a:xfrm>
            <a:off x="1730187" y="1397675"/>
            <a:ext cx="9941859" cy="2031325"/>
          </a:xfrm>
          <a:prstGeom prst="rect">
            <a:avLst/>
          </a:prstGeom>
          <a:noFill/>
        </p:spPr>
        <p:txBody>
          <a:bodyPr wrap="square">
            <a:spAutoFit/>
          </a:bodyPr>
          <a:lstStyle/>
          <a:p>
            <a:pPr algn="just"/>
            <a:r>
              <a:rPr lang="en-US" b="1" i="0" dirty="0">
                <a:effectLst/>
                <a:latin typeface="Corbel" panose="020B0503020204020204" pitchFamily="34" charset="0"/>
              </a:rPr>
              <a:t>Measurement of Execution Times:</a:t>
            </a:r>
          </a:p>
          <a:p>
            <a:pPr algn="just"/>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Precise measurement of execution times for various stages in combined quantum/classical applications is crucial for gauging the impact of integration.</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 current benchmark suite reports quantum-specific execution times but may require updates to systematically report and compare execution times aggregated over multiple runs.</a:t>
            </a:r>
          </a:p>
        </p:txBody>
      </p:sp>
    </p:spTree>
    <p:extLst>
      <p:ext uri="{BB962C8B-B14F-4D97-AF65-F5344CB8AC3E}">
        <p14:creationId xmlns:p14="http://schemas.microsoft.com/office/powerpoint/2010/main" val="1540910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62,323 Stock Photos, Vectors, and ...">
            <a:extLst>
              <a:ext uri="{FF2B5EF4-FFF2-40B4-BE49-F238E27FC236}">
                <a16:creationId xmlns:a16="http://schemas.microsoft.com/office/drawing/2014/main" id="{F7C93577-9ACD-43BC-88E4-347AE9959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714500"/>
            <a:ext cx="80581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1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6448207" y="829800"/>
            <a:ext cx="4658040" cy="846000"/>
          </a:xfrm>
          <a:prstGeom prst="rect">
            <a:avLst/>
          </a:prstGeom>
          <a:noFill/>
          <a:ln w="0">
            <a:noFill/>
          </a:ln>
        </p:spPr>
        <p:txBody>
          <a:bodyPr anchor="b">
            <a:noAutofit/>
          </a:bodyPr>
          <a:lstStyle/>
          <a:p>
            <a:pPr algn="just">
              <a:lnSpc>
                <a:spcPct val="100000"/>
              </a:lnSpc>
              <a:buNone/>
            </a:pPr>
            <a:r>
              <a:rPr lang="en-US" sz="1800" b="1" strike="noStrike" spc="-1">
                <a:solidFill>
                  <a:srgbClr val="000000"/>
                </a:solidFill>
                <a:latin typeface="Corbel"/>
              </a:rPr>
              <a:t>Quantum volume example: </a:t>
            </a:r>
            <a:r>
              <a:rPr lang="en-US" sz="1600" b="0" i="1" strike="noStrike" spc="-1">
                <a:solidFill>
                  <a:srgbClr val="000000"/>
                </a:solidFill>
                <a:latin typeface="Corbel"/>
              </a:rPr>
              <a:t>The number of qubits and the quantum volume for a selection of IBM Q machines, accessed via IBM Quantum Services.</a:t>
            </a:r>
            <a:endParaRPr lang="en-US" sz="1600" b="0" strike="noStrike" spc="-1">
              <a:solidFill>
                <a:srgbClr val="000000"/>
              </a:solidFill>
              <a:latin typeface="Corbel"/>
            </a:endParaRPr>
          </a:p>
        </p:txBody>
      </p:sp>
      <p:pic>
        <p:nvPicPr>
          <p:cNvPr id="282" name="Content Placeholder 5"/>
          <p:cNvPicPr/>
          <p:nvPr/>
        </p:nvPicPr>
        <p:blipFill>
          <a:blip r:embed="rId2"/>
          <a:stretch/>
        </p:blipFill>
        <p:spPr>
          <a:xfrm>
            <a:off x="6448207" y="1676160"/>
            <a:ext cx="4658040" cy="3124440"/>
          </a:xfrm>
          <a:prstGeom prst="rect">
            <a:avLst/>
          </a:prstGeom>
          <a:ln w="0">
            <a:noFill/>
          </a:ln>
        </p:spPr>
      </p:pic>
      <p:sp>
        <p:nvSpPr>
          <p:cNvPr id="283" name="PlaceHolder 2"/>
          <p:cNvSpPr>
            <a:spLocks noGrp="1"/>
          </p:cNvSpPr>
          <p:nvPr>
            <p:ph/>
          </p:nvPr>
        </p:nvSpPr>
        <p:spPr>
          <a:xfrm>
            <a:off x="1276595" y="1846729"/>
            <a:ext cx="5171612" cy="2687051"/>
          </a:xfrm>
          <a:prstGeom prst="rect">
            <a:avLst/>
          </a:prstGeom>
          <a:noFill/>
          <a:ln w="0">
            <a:noFill/>
          </a:ln>
        </p:spPr>
        <p:txBody>
          <a:bodyPr anchor="ctr">
            <a:normAutofit fontScale="94500"/>
          </a:bodyPr>
          <a:lstStyle/>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IBM publishes the quantum volume for each machine that it makes available to external users through IBM Quantum Services</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Note: </a:t>
            </a:r>
            <a:r>
              <a:rPr lang="en-US" sz="1600" b="0" strike="noStrike" spc="-1" dirty="0">
                <a:solidFill>
                  <a:srgbClr val="FF0000"/>
                </a:solidFill>
                <a:latin typeface="Corbel"/>
              </a:rPr>
              <a:t>A device with more qubits does not always have a larger quantum volume</a:t>
            </a:r>
            <a:r>
              <a:rPr lang="en-US" sz="1600" b="0" strike="noStrike" spc="-1" dirty="0">
                <a:solidFill>
                  <a:srgbClr val="000000"/>
                </a:solidFill>
                <a:latin typeface="Corbe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484280" y="538242"/>
            <a:ext cx="10018440" cy="875838"/>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Quantum Volume: (contd.)</a:t>
            </a:r>
          </a:p>
        </p:txBody>
      </p:sp>
      <p:sp>
        <p:nvSpPr>
          <p:cNvPr id="285" name="PlaceHolder 2"/>
          <p:cNvSpPr>
            <a:spLocks noGrp="1"/>
          </p:cNvSpPr>
          <p:nvPr>
            <p:ph/>
          </p:nvPr>
        </p:nvSpPr>
        <p:spPr>
          <a:xfrm>
            <a:off x="1484280" y="1414080"/>
            <a:ext cx="10018440" cy="4376880"/>
          </a:xfrm>
          <a:prstGeom prst="rect">
            <a:avLst/>
          </a:prstGeom>
          <a:noFill/>
          <a:ln w="0">
            <a:noFill/>
          </a:ln>
        </p:spPr>
        <p:txBody>
          <a:bodyPr anchor="ctr">
            <a:normAutofit fontScale="980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 device’s quantum volume is defined to be </a:t>
            </a:r>
            <a:r>
              <a:rPr lang="en-US" sz="2400" b="0" strike="noStrike" spc="-1" dirty="0">
                <a:solidFill>
                  <a:srgbClr val="FF0000"/>
                </a:solidFill>
                <a:latin typeface="Corbel"/>
              </a:rPr>
              <a:t> </a:t>
            </a:r>
            <a:r>
              <a:rPr lang="en-US" sz="2400" b="0" strike="noStrike" spc="-1" dirty="0">
                <a:solidFill>
                  <a:srgbClr val="000000"/>
                </a:solidFill>
                <a:latin typeface="Corbel"/>
              </a:rPr>
              <a:t>with </a:t>
            </a:r>
            <a:r>
              <a:rPr lang="en-US" sz="2400" b="0" strike="noStrike" spc="-1" dirty="0">
                <a:solidFill>
                  <a:srgbClr val="FF0000"/>
                </a:solidFill>
                <a:latin typeface="Corbel"/>
              </a:rPr>
              <a:t>n</a:t>
            </a:r>
            <a:r>
              <a:rPr lang="en-US" sz="2400" b="0" strike="noStrike" spc="-1" dirty="0">
                <a:solidFill>
                  <a:srgbClr val="000000"/>
                </a:solidFill>
                <a:latin typeface="Corbel"/>
              </a:rPr>
              <a:t> </a:t>
            </a:r>
            <a:r>
              <a:rPr lang="en-US" sz="2400" b="0" strike="noStrike" spc="-1" dirty="0">
                <a:solidFill>
                  <a:srgbClr val="00B050"/>
                </a:solidFill>
                <a:latin typeface="Corbel"/>
              </a:rPr>
              <a:t>being both the width (the number of qubits) and the depth (the number of layers)</a:t>
            </a:r>
            <a:r>
              <a:rPr lang="en-US" sz="2400" b="0" strike="noStrike" spc="-1" dirty="0">
                <a:solidFill>
                  <a:srgbClr val="000000"/>
                </a:solidFill>
                <a:latin typeface="Corbel"/>
              </a:rPr>
              <a:t> of the largest quantum volume circuits that can </a:t>
            </a:r>
            <a:r>
              <a:rPr lang="en-US" sz="2400" b="0" strike="noStrike" spc="-1" dirty="0">
                <a:solidFill>
                  <a:srgbClr val="00B050"/>
                </a:solidFill>
                <a:latin typeface="Corbel"/>
              </a:rPr>
              <a:t>be executed ‘successfully</a:t>
            </a:r>
            <a:r>
              <a:rPr lang="en-US" sz="2400" b="0" strike="noStrike" spc="-1" dirty="0">
                <a:solidFill>
                  <a:srgbClr val="000000"/>
                </a:solidFill>
                <a:latin typeface="Corbel"/>
              </a:rPr>
              <a:t>’ on a specified quantum device.</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For example if a Quantum Computer successfully execute </a:t>
            </a:r>
            <a:r>
              <a:rPr lang="en-US" sz="2400" b="0" strike="noStrike" spc="-1" dirty="0">
                <a:solidFill>
                  <a:srgbClr val="00B050"/>
                </a:solidFill>
                <a:latin typeface="Corbel"/>
              </a:rPr>
              <a:t>5 layered Circuit with 5 Qubits</a:t>
            </a:r>
            <a:r>
              <a:rPr lang="en-US" sz="2400" b="0" strike="noStrike" spc="-1" dirty="0">
                <a:solidFill>
                  <a:srgbClr val="000000"/>
                </a:solidFill>
                <a:latin typeface="Corbel"/>
              </a:rPr>
              <a:t> but unable to do the same with </a:t>
            </a:r>
            <a:r>
              <a:rPr lang="en-US" sz="2400" b="0" strike="noStrike" spc="-1" dirty="0">
                <a:solidFill>
                  <a:srgbClr val="0070C0"/>
                </a:solidFill>
                <a:latin typeface="Corbel"/>
              </a:rPr>
              <a:t>6 layered Circuit and 6 Qubits </a:t>
            </a:r>
            <a:r>
              <a:rPr lang="en-US" sz="2400" b="0" strike="noStrike" spc="-1" dirty="0">
                <a:solidFill>
                  <a:srgbClr val="000000"/>
                </a:solidFill>
                <a:latin typeface="Corbel"/>
              </a:rPr>
              <a:t>then, </a:t>
            </a:r>
            <a:r>
              <a:rPr lang="en-US" sz="2400" b="0" strike="noStrike" spc="-1" dirty="0">
                <a:solidFill>
                  <a:srgbClr val="C00000"/>
                </a:solidFill>
                <a:latin typeface="Corbel"/>
              </a:rPr>
              <a:t>Quantum volume = = 32</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Quantum volume is not guaranteed to reliably predict the performance of wide and shallow circuits, or deep and narrow circuits, </a:t>
            </a:r>
            <a:r>
              <a:rPr lang="en-US" sz="2400" b="0" strike="noStrike" spc="-1" dirty="0">
                <a:solidFill>
                  <a:srgbClr val="000000"/>
                </a:solidFill>
                <a:latin typeface="Corbel"/>
              </a:rPr>
              <a:t>as it is being simulated by Classical Computers where it fails to summarize many dimensions of Quantum States.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1484280" y="685800"/>
            <a:ext cx="10018440" cy="837720"/>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Volumetric Benchmarking:</a:t>
            </a:r>
          </a:p>
        </p:txBody>
      </p:sp>
      <p:sp>
        <p:nvSpPr>
          <p:cNvPr id="287" name="PlaceHolder 2"/>
          <p:cNvSpPr>
            <a:spLocks noGrp="1"/>
          </p:cNvSpPr>
          <p:nvPr>
            <p:ph/>
          </p:nvPr>
        </p:nvSpPr>
        <p:spPr>
          <a:xfrm>
            <a:off x="1484280" y="1320840"/>
            <a:ext cx="10018440" cy="4470120"/>
          </a:xfrm>
          <a:prstGeom prst="rect">
            <a:avLst/>
          </a:prstGeom>
          <a:noFill/>
          <a:ln w="0">
            <a:noFill/>
          </a:ln>
        </p:spPr>
        <p:txBody>
          <a:bodyPr anchor="ctr">
            <a:noAutofit/>
          </a:bodyPr>
          <a:lstStyle/>
          <a:p>
            <a:pPr marL="285840" indent="-285840">
              <a:lnSpc>
                <a:spcPct val="100000"/>
              </a:lnSpc>
              <a:spcBef>
                <a:spcPts val="479"/>
              </a:spcBef>
              <a:spcAft>
                <a:spcPts val="601"/>
              </a:spcAft>
              <a:buClr>
                <a:srgbClr val="8D1515"/>
              </a:buClr>
              <a:buSzPct val="145000"/>
              <a:buFont typeface="Arial"/>
              <a:buChar char="•"/>
            </a:pPr>
            <a:r>
              <a:rPr lang="en-US" sz="2400" b="0" strike="noStrike" spc="-1">
                <a:solidFill>
                  <a:srgbClr val="000000"/>
                </a:solidFill>
                <a:latin typeface="Corbel"/>
              </a:rPr>
              <a:t>Volumetric benchmarking is a framework for constructing and visualizing the results of large, flexible families of benchmarks.</a:t>
            </a:r>
          </a:p>
          <a:p>
            <a:pPr marL="285840" indent="-285840">
              <a:lnSpc>
                <a:spcPct val="100000"/>
              </a:lnSpc>
              <a:spcBef>
                <a:spcPts val="479"/>
              </a:spcBef>
              <a:spcAft>
                <a:spcPts val="601"/>
              </a:spcAft>
              <a:buClr>
                <a:srgbClr val="8D1515"/>
              </a:buClr>
              <a:buSzPct val="145000"/>
              <a:buFont typeface="Arial"/>
              <a:buChar char="•"/>
            </a:pPr>
            <a:r>
              <a:rPr lang="en-US" sz="2400" b="0" strike="noStrike" spc="-1">
                <a:solidFill>
                  <a:srgbClr val="000000"/>
                </a:solidFill>
                <a:latin typeface="Corbel"/>
              </a:rPr>
              <a:t>It is done in 3 steps:</a:t>
            </a:r>
          </a:p>
          <a:p>
            <a:pPr marL="457200" indent="-457200">
              <a:lnSpc>
                <a:spcPct val="100000"/>
              </a:lnSpc>
              <a:spcBef>
                <a:spcPts val="479"/>
              </a:spcBef>
              <a:spcAft>
                <a:spcPts val="601"/>
              </a:spcAft>
              <a:buClr>
                <a:srgbClr val="8D1515"/>
              </a:buClr>
              <a:buSzPct val="145000"/>
              <a:buFont typeface="Corbel"/>
              <a:buAutoNum type="arabicPeriod"/>
            </a:pPr>
            <a:r>
              <a:rPr lang="en-US" sz="2400" b="0" strike="noStrike" spc="-1">
                <a:solidFill>
                  <a:srgbClr val="0070C0"/>
                </a:solidFill>
                <a:latin typeface="Corbel"/>
              </a:rPr>
              <a:t>Choosing a family of circuits to use as a benchmark.</a:t>
            </a:r>
            <a:endParaRPr lang="en-US" sz="2400" b="0" strike="noStrike" spc="-1">
              <a:solidFill>
                <a:srgbClr val="000000"/>
              </a:solidFill>
              <a:latin typeface="Corbel"/>
            </a:endParaRPr>
          </a:p>
          <a:p>
            <a:pPr marL="457200" indent="-457200">
              <a:lnSpc>
                <a:spcPct val="100000"/>
              </a:lnSpc>
              <a:spcBef>
                <a:spcPts val="479"/>
              </a:spcBef>
              <a:spcAft>
                <a:spcPts val="601"/>
              </a:spcAft>
              <a:buClr>
                <a:srgbClr val="8D1515"/>
              </a:buClr>
              <a:buSzPct val="145000"/>
              <a:buFont typeface="Corbel"/>
              <a:buAutoNum type="arabicPeriod"/>
            </a:pPr>
            <a:r>
              <a:rPr lang="en-US" sz="2400" b="0" strike="noStrike" spc="-1">
                <a:solidFill>
                  <a:srgbClr val="0070C0"/>
                </a:solidFill>
                <a:latin typeface="Corbel"/>
              </a:rPr>
              <a:t>Selection of circuits from that family and executing on the required hardware.</a:t>
            </a:r>
            <a:endParaRPr lang="en-US" sz="2400" b="0" strike="noStrike" spc="-1">
              <a:solidFill>
                <a:srgbClr val="000000"/>
              </a:solidFill>
              <a:latin typeface="Corbel"/>
            </a:endParaRPr>
          </a:p>
          <a:p>
            <a:pPr marL="457200" indent="-457200">
              <a:lnSpc>
                <a:spcPct val="100000"/>
              </a:lnSpc>
              <a:spcBef>
                <a:spcPts val="479"/>
              </a:spcBef>
              <a:spcAft>
                <a:spcPts val="601"/>
              </a:spcAft>
              <a:buClr>
                <a:srgbClr val="8D1515"/>
              </a:buClr>
              <a:buSzPct val="145000"/>
              <a:buFont typeface="Corbel"/>
              <a:buAutoNum type="arabicPeriod"/>
            </a:pPr>
            <a:r>
              <a:rPr lang="en-US" sz="2400" b="0" strike="noStrike" spc="-1">
                <a:solidFill>
                  <a:srgbClr val="0070C0"/>
                </a:solidFill>
                <a:latin typeface="Corbel"/>
              </a:rPr>
              <a:t>Plotting the observed performance of the hardware on these circuits as a function of the circuit’s width and depth (volumetric space).</a:t>
            </a:r>
            <a:endParaRPr lang="en-US" sz="2400" b="0" strike="noStrike" spc="-1">
              <a:solidFill>
                <a:srgbClr val="000000"/>
              </a:solidFill>
              <a:latin typeface="Corbe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6605475" y="965520"/>
            <a:ext cx="5099010" cy="854640"/>
          </a:xfrm>
          <a:prstGeom prst="rect">
            <a:avLst/>
          </a:prstGeom>
          <a:noFill/>
          <a:ln w="0">
            <a:noFill/>
          </a:ln>
        </p:spPr>
        <p:txBody>
          <a:bodyPr anchor="b">
            <a:noAutofit/>
          </a:bodyPr>
          <a:lstStyle/>
          <a:p>
            <a:pPr algn="ctr">
              <a:lnSpc>
                <a:spcPct val="100000"/>
              </a:lnSpc>
              <a:buNone/>
            </a:pPr>
            <a:r>
              <a:rPr lang="en-US" sz="2400" b="0" strike="noStrike" spc="-1" dirty="0">
                <a:solidFill>
                  <a:srgbClr val="000000"/>
                </a:solidFill>
                <a:latin typeface="Corbel"/>
              </a:rPr>
              <a:t>Example of Volumetric Benchmarking:</a:t>
            </a:r>
          </a:p>
        </p:txBody>
      </p:sp>
      <p:pic>
        <p:nvPicPr>
          <p:cNvPr id="289" name="Content Placeholder 7"/>
          <p:cNvPicPr/>
          <p:nvPr/>
        </p:nvPicPr>
        <p:blipFill>
          <a:blip r:embed="rId2"/>
          <a:stretch/>
        </p:blipFill>
        <p:spPr>
          <a:xfrm>
            <a:off x="6807240" y="1820160"/>
            <a:ext cx="4695480" cy="3691800"/>
          </a:xfrm>
          <a:prstGeom prst="rect">
            <a:avLst/>
          </a:prstGeom>
          <a:ln w="0">
            <a:noFill/>
          </a:ln>
        </p:spPr>
      </p:pic>
      <p:sp>
        <p:nvSpPr>
          <p:cNvPr id="290" name="PlaceHolder 2"/>
          <p:cNvSpPr>
            <a:spLocks noGrp="1"/>
          </p:cNvSpPr>
          <p:nvPr>
            <p:ph/>
          </p:nvPr>
        </p:nvSpPr>
        <p:spPr>
          <a:xfrm>
            <a:off x="1506465" y="1007675"/>
            <a:ext cx="5099010" cy="4834645"/>
          </a:xfrm>
          <a:prstGeom prst="rect">
            <a:avLst/>
          </a:prstGeom>
          <a:noFill/>
          <a:ln w="0">
            <a:noFill/>
          </a:ln>
        </p:spPr>
        <p:txBody>
          <a:bodyPr anchor="ctr">
            <a:normAutofit fontScale="85500" lnSpcReduction="10000"/>
          </a:bodyPr>
          <a:lstStyle/>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The </a:t>
            </a:r>
            <a:r>
              <a:rPr lang="en-US" sz="1600" b="0" strike="noStrike" spc="-1" dirty="0">
                <a:solidFill>
                  <a:srgbClr val="FF0000"/>
                </a:solidFill>
                <a:latin typeface="Corbel"/>
              </a:rPr>
              <a:t>data points </a:t>
            </a:r>
            <a:r>
              <a:rPr lang="en-US" sz="1600" b="0" strike="noStrike" spc="-1" dirty="0">
                <a:solidFill>
                  <a:srgbClr val="000000"/>
                </a:solidFill>
                <a:latin typeface="Corbel"/>
              </a:rPr>
              <a:t>(or grey-scale squares) represent result quality for tested circuits of that shape (width x height).</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It takes only two values </a:t>
            </a:r>
            <a:r>
              <a:rPr lang="en-US" sz="1600" b="0" strike="noStrike" spc="-1" dirty="0">
                <a:solidFill>
                  <a:srgbClr val="FF0000"/>
                </a:solidFill>
                <a:latin typeface="Corbel"/>
              </a:rPr>
              <a:t>Success (grey) and fail (white)</a:t>
            </a:r>
            <a:r>
              <a:rPr lang="en-US" sz="1600" b="0" strike="noStrike" spc="-1" dirty="0">
                <a:solidFill>
                  <a:srgbClr val="000000"/>
                </a:solidFill>
                <a:latin typeface="Corbel"/>
              </a:rPr>
              <a:t>.</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Grey rectangle is </a:t>
            </a:r>
            <a:r>
              <a:rPr lang="en-US" sz="1600" b="0" strike="noStrike" spc="-1" dirty="0">
                <a:solidFill>
                  <a:srgbClr val="FF0000"/>
                </a:solidFill>
                <a:latin typeface="Corbel"/>
              </a:rPr>
              <a:t>Quantum Volume Region</a:t>
            </a:r>
            <a:r>
              <a:rPr lang="en-US" sz="1600" b="0" strike="noStrike" spc="-1" dirty="0">
                <a:solidFill>
                  <a:srgbClr val="000000"/>
                </a:solidFill>
                <a:latin typeface="Corbel"/>
              </a:rPr>
              <a:t>.</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Black Squares with grey in them represent location of </a:t>
            </a:r>
            <a:r>
              <a:rPr lang="en-US" sz="1600" b="0" strike="noStrike" spc="-1" dirty="0">
                <a:solidFill>
                  <a:srgbClr val="FF0000"/>
                </a:solidFill>
                <a:latin typeface="Corbel"/>
              </a:rPr>
              <a:t>Quantum Volume Circuits.</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Volumetric benchmarking can be used to estimate and report the </a:t>
            </a:r>
            <a:r>
              <a:rPr lang="en-US" sz="1600" b="0" strike="noStrike" spc="-1" dirty="0">
                <a:solidFill>
                  <a:srgbClr val="FF0000"/>
                </a:solidFill>
                <a:latin typeface="Corbel"/>
              </a:rPr>
              <a:t>performance of both wide shallow circuits and narrow deep circuits.</a:t>
            </a:r>
          </a:p>
          <a:p>
            <a:pPr marL="285840" indent="-285840" algn="just">
              <a:lnSpc>
                <a:spcPct val="100000"/>
              </a:lnSpc>
              <a:spcBef>
                <a:spcPts val="320"/>
              </a:spcBef>
              <a:spcAft>
                <a:spcPts val="601"/>
              </a:spcAft>
              <a:buClr>
                <a:srgbClr val="8D1515"/>
              </a:buClr>
              <a:buSzPct val="145000"/>
              <a:buFont typeface="Arial"/>
              <a:buChar char="•"/>
            </a:pPr>
            <a:endParaRPr lang="en-US" sz="1600" b="0" strike="noStrike" spc="-1" dirty="0">
              <a:solidFill>
                <a:srgbClr val="000000"/>
              </a:solidFill>
              <a:latin typeface="Corbel"/>
            </a:endParaRPr>
          </a:p>
          <a:p>
            <a:pPr marL="285840" indent="-285840" algn="just">
              <a:lnSpc>
                <a:spcPct val="100000"/>
              </a:lnSpc>
              <a:spcBef>
                <a:spcPts val="320"/>
              </a:spcBef>
              <a:spcAft>
                <a:spcPts val="601"/>
              </a:spcAft>
              <a:buClr>
                <a:srgbClr val="8D1515"/>
              </a:buClr>
              <a:buSzPct val="145000"/>
              <a:buFont typeface="Arial"/>
              <a:buChar char="•"/>
            </a:pPr>
            <a:r>
              <a:rPr lang="en-US" sz="1600" b="0" strike="noStrike" spc="-1" dirty="0">
                <a:solidFill>
                  <a:srgbClr val="000000"/>
                </a:solidFill>
                <a:latin typeface="Corbel"/>
              </a:rPr>
              <a:t>This Benchmarking is not restricted to a single kind of circuit(e.g., the specific random circuits of the quantum volume benchmark) which makes it ideal ones.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1783975" y="560294"/>
            <a:ext cx="10085295" cy="803880"/>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Procedure of Benchmarking:</a:t>
            </a:r>
          </a:p>
        </p:txBody>
      </p:sp>
      <p:sp>
        <p:nvSpPr>
          <p:cNvPr id="292" name="PlaceHolder 2"/>
          <p:cNvSpPr>
            <a:spLocks noGrp="1"/>
          </p:cNvSpPr>
          <p:nvPr>
            <p:ph/>
          </p:nvPr>
        </p:nvSpPr>
        <p:spPr>
          <a:xfrm>
            <a:off x="1783976" y="1490040"/>
            <a:ext cx="10085295" cy="4677678"/>
          </a:xfrm>
          <a:prstGeom prst="rect">
            <a:avLst/>
          </a:prstGeom>
          <a:noFill/>
          <a:ln w="0">
            <a:noFill/>
          </a:ln>
        </p:spPr>
        <p:txBody>
          <a:bodyPr anchor="ctr">
            <a:normAutofit fontScale="78000" lnSpcReduction="2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Benchmarking suite consists of four components:</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000000"/>
                </a:solidFill>
                <a:latin typeface="Corbel"/>
              </a:rPr>
              <a:t>A set of algorithms or subroutines {</a:t>
            </a:r>
            <a:r>
              <a:rPr lang="en-US" sz="2400" b="0" strike="noStrike" spc="-1" dirty="0">
                <a:solidFill>
                  <a:srgbClr val="000000"/>
                </a:solidFill>
                <a:latin typeface="Curlz MT"/>
              </a:rPr>
              <a:t>A</a:t>
            </a:r>
            <a:r>
              <a:rPr lang="en-US" sz="2400" b="0" strike="noStrike" spc="-1" dirty="0">
                <a:solidFill>
                  <a:srgbClr val="000000"/>
                </a:solidFill>
                <a:latin typeface="Corbel"/>
              </a:rPr>
              <a:t>} [e.g., Grover’s Search or the Quantum Fourier Transform (QFT)], each with a variable input size n.</a:t>
            </a:r>
          </a:p>
          <a:p>
            <a:pPr marL="457200" indent="-457200" algn="just">
              <a:lnSpc>
                <a:spcPct val="100000"/>
              </a:lnSpc>
              <a:spcBef>
                <a:spcPts val="479"/>
              </a:spcBef>
              <a:spcAft>
                <a:spcPts val="601"/>
              </a:spcAft>
              <a:buClr>
                <a:srgbClr val="8D1515"/>
              </a:buClr>
              <a:buSzPct val="145000"/>
              <a:buFont typeface="Corbel"/>
              <a:buAutoNum type="arabicPeriod"/>
            </a:pPr>
            <a:endParaRPr lang="en-US" sz="1300" b="0" strike="noStrike" spc="-1" dirty="0">
              <a:solidFill>
                <a:srgbClr val="000000"/>
              </a:solidFill>
              <a:latin typeface="Corbel"/>
            </a:endParaRPr>
          </a:p>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000000"/>
                </a:solidFill>
                <a:latin typeface="Corbel"/>
              </a:rPr>
              <a:t>For each algorithm </a:t>
            </a:r>
            <a:r>
              <a:rPr lang="en-US" sz="2400" b="0" strike="noStrike" spc="-1" dirty="0">
                <a:solidFill>
                  <a:srgbClr val="000000"/>
                </a:solidFill>
                <a:latin typeface="Curlz MT"/>
              </a:rPr>
              <a:t>A</a:t>
            </a:r>
            <a:r>
              <a:rPr lang="en-US" sz="2400" b="0" strike="noStrike" spc="-1" dirty="0">
                <a:solidFill>
                  <a:srgbClr val="000000"/>
                </a:solidFill>
                <a:latin typeface="Corbel"/>
              </a:rPr>
              <a:t>, one or more recipes for turning that algorithm into a set of quantum circuits for each input problem size n. These circuits are always closely related to, but not necessarily identical to, the circuits that define the algorithm. Note that these circuits are specified using a hardware-agnostic gate set, and they therefore must be compiled into a specific device’s native operations before they are run.</a:t>
            </a:r>
          </a:p>
          <a:p>
            <a:pPr marL="457200" indent="-457200" algn="just">
              <a:lnSpc>
                <a:spcPct val="100000"/>
              </a:lnSpc>
              <a:spcBef>
                <a:spcPts val="479"/>
              </a:spcBef>
              <a:spcAft>
                <a:spcPts val="601"/>
              </a:spcAft>
              <a:buClr>
                <a:srgbClr val="8D1515"/>
              </a:buClr>
              <a:buSzPct val="145000"/>
              <a:buFont typeface="Corbel"/>
              <a:buAutoNum type="arabicPeriod"/>
            </a:pPr>
            <a:endParaRPr lang="en-US" sz="1300" b="0" strike="noStrike" spc="-1" dirty="0">
              <a:solidFill>
                <a:srgbClr val="000000"/>
              </a:solidFill>
              <a:latin typeface="Corbel"/>
            </a:endParaRPr>
          </a:p>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000000"/>
                </a:solidFill>
                <a:latin typeface="Corbel"/>
              </a:rPr>
              <a:t>A procedure for using a given family of circuits  as a benchmark, including a method for selecting circuits from  to run (such as sampling from a distribution over ) and, e.g., a method for varying n.</a:t>
            </a:r>
          </a:p>
          <a:p>
            <a:pPr marL="457200" indent="-457200" algn="just">
              <a:lnSpc>
                <a:spcPct val="100000"/>
              </a:lnSpc>
              <a:spcBef>
                <a:spcPts val="479"/>
              </a:spcBef>
              <a:spcAft>
                <a:spcPts val="601"/>
              </a:spcAft>
              <a:buClr>
                <a:srgbClr val="8D1515"/>
              </a:buClr>
              <a:buSzPct val="145000"/>
              <a:buFont typeface="Corbel"/>
              <a:buAutoNum type="arabicPeriod"/>
            </a:pPr>
            <a:endParaRPr lang="en-US" sz="1400" b="0" strike="noStrike" spc="-1" dirty="0">
              <a:solidFill>
                <a:srgbClr val="000000"/>
              </a:solidFill>
              <a:latin typeface="Corbel"/>
            </a:endParaRPr>
          </a:p>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000000"/>
                </a:solidFill>
                <a:latin typeface="Corbel"/>
              </a:rPr>
              <a:t>Methods for analyzing the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1484280" y="515471"/>
            <a:ext cx="10018440" cy="803880"/>
          </a:xfrm>
          <a:prstGeom prst="rect">
            <a:avLst/>
          </a:prstGeom>
          <a:noFill/>
          <a:ln w="0">
            <a:noFill/>
          </a:ln>
        </p:spPr>
        <p:txBody>
          <a:bodyPr anchor="ctr">
            <a:normAutofit/>
          </a:bodyPr>
          <a:lstStyle/>
          <a:p>
            <a:pPr algn="ctr">
              <a:lnSpc>
                <a:spcPct val="100000"/>
              </a:lnSpc>
              <a:buNone/>
            </a:pPr>
            <a:r>
              <a:rPr lang="en-US" sz="40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References:</a:t>
            </a:r>
          </a:p>
        </p:txBody>
      </p:sp>
      <p:sp>
        <p:nvSpPr>
          <p:cNvPr id="254" name="PlaceHolder 2"/>
          <p:cNvSpPr>
            <a:spLocks noGrp="1"/>
          </p:cNvSpPr>
          <p:nvPr>
            <p:ph/>
          </p:nvPr>
        </p:nvSpPr>
        <p:spPr>
          <a:xfrm>
            <a:off x="1484280" y="1549440"/>
            <a:ext cx="10018440" cy="4241520"/>
          </a:xfrm>
          <a:prstGeom prst="rect">
            <a:avLst/>
          </a:prstGeom>
          <a:noFill/>
          <a:ln w="0">
            <a:noFill/>
          </a:ln>
        </p:spPr>
        <p:txBody>
          <a:bodyPr anchor="ctr">
            <a:noAutofit/>
          </a:bodyPr>
          <a:lstStyle/>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panose="020B0503020204020204" pitchFamily="34" charset="0"/>
              </a:rPr>
              <a:t>To perform this benchmarking we have used “</a:t>
            </a:r>
            <a:r>
              <a:rPr lang="en-US" sz="2000" b="0" strike="noStrike" spc="-1" dirty="0">
                <a:solidFill>
                  <a:srgbClr val="FF0000"/>
                </a:solidFill>
                <a:latin typeface="Corbel" panose="020B0503020204020204" pitchFamily="34" charset="0"/>
              </a:rPr>
              <a:t>Application-Oriented Performance Benchmarks for Quantum Computing</a:t>
            </a:r>
            <a:r>
              <a:rPr lang="en-US" sz="2000" b="0" strike="noStrike" spc="-1" dirty="0">
                <a:solidFill>
                  <a:srgbClr val="000000"/>
                </a:solidFill>
                <a:latin typeface="Corbel" panose="020B0503020204020204" pitchFamily="34" charset="0"/>
              </a:rPr>
              <a:t>” Suite developed by </a:t>
            </a:r>
            <a:r>
              <a:rPr lang="en-IN" sz="2000" b="0" strike="noStrike" spc="-1" dirty="0">
                <a:solidFill>
                  <a:srgbClr val="7030A0"/>
                </a:solidFill>
                <a:latin typeface="Corbel" panose="020B0503020204020204" pitchFamily="34" charset="0"/>
              </a:rPr>
              <a:t>Quantum Economic Development Consortium (QED-C) collaboration</a:t>
            </a:r>
            <a:r>
              <a:rPr lang="en-IN" sz="2000" b="0" strike="noStrike" spc="-1" dirty="0">
                <a:solidFill>
                  <a:srgbClr val="000000"/>
                </a:solidFill>
                <a:latin typeface="Corbel" panose="020B0503020204020204" pitchFamily="34" charset="0"/>
              </a:rPr>
              <a:t>.</a:t>
            </a:r>
          </a:p>
          <a:p>
            <a:pPr marL="285840" indent="-285840" algn="just">
              <a:lnSpc>
                <a:spcPct val="100000"/>
              </a:lnSpc>
              <a:spcBef>
                <a:spcPts val="479"/>
              </a:spcBef>
              <a:spcAft>
                <a:spcPts val="601"/>
              </a:spcAft>
              <a:buClr>
                <a:srgbClr val="8D1515"/>
              </a:buClr>
              <a:buSzPct val="145000"/>
              <a:buFont typeface="Arial"/>
              <a:buChar char="•"/>
            </a:pPr>
            <a:endParaRPr lang="en-US" sz="20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pPr>
            <a:r>
              <a:rPr lang="en-IN" sz="2000" b="0" strike="noStrike" spc="-1" dirty="0">
                <a:solidFill>
                  <a:srgbClr val="000000"/>
                </a:solidFill>
                <a:latin typeface="Corbel" panose="020B0503020204020204" pitchFamily="34" charset="0"/>
              </a:rPr>
              <a:t>Reference Papers:</a:t>
            </a:r>
            <a:r>
              <a:rPr lang="en-US" sz="2000" b="0" strike="noStrike" spc="-1" dirty="0">
                <a:solidFill>
                  <a:srgbClr val="1F2328"/>
                </a:solidFill>
                <a:latin typeface="Corbel" panose="020B0503020204020204" pitchFamily="34" charset="0"/>
              </a:rPr>
              <a:t>The QED-C committee that developed these benchmarks released (Oct 2021) a pre-print of a paper describing the theory and methodology supporting this work at </a:t>
            </a:r>
            <a:r>
              <a:rPr lang="en-US" sz="2000" b="0" u="sng" strike="noStrike" spc="-1" dirty="0">
                <a:solidFill>
                  <a:srgbClr val="00B050"/>
                </a:solidFill>
                <a:uFillTx/>
                <a:latin typeface="Corbel" panose="020B0503020204020204" pitchFamily="34" charset="0"/>
                <a:hlinkClick r:id="rId2"/>
              </a:rPr>
              <a:t>[2110.03137] Application-Oriented Performance Benchmarks for Quantum Computing (arxiv.org)</a:t>
            </a:r>
            <a:endParaRPr lang="en-US" sz="2000" b="0" u="sng" strike="noStrike" spc="-1" dirty="0">
              <a:solidFill>
                <a:srgbClr val="00B050"/>
              </a:solidFill>
              <a:uFillTx/>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pPr>
            <a:endParaRPr lang="en-US" sz="20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1F2328"/>
                </a:solidFill>
                <a:latin typeface="Corbel" panose="020B0503020204020204" pitchFamily="34" charset="0"/>
              </a:rPr>
              <a:t>GitHub link for the Suite: </a:t>
            </a:r>
            <a:r>
              <a:rPr lang="en-IN" sz="2000" b="0" u="sng" strike="noStrike" spc="-1" dirty="0">
                <a:solidFill>
                  <a:srgbClr val="00B050"/>
                </a:solidFill>
                <a:uFillTx/>
                <a:latin typeface="Corbel" panose="020B0503020204020204" pitchFamily="34" charset="0"/>
                <a:hlinkClick r:id="rId3"/>
              </a:rPr>
              <a:t>SRI-International/QC-App-Oriented-Benchmarks: QED-C: The Quantum Economic Development Consortium provides these computer programs and software for use in the fields of quantum science and engineering. (github.com)</a:t>
            </a:r>
            <a:endParaRPr lang="en-US" sz="2000" b="0" strike="noStrike" spc="-1" dirty="0">
              <a:solidFill>
                <a:srgbClr val="000000"/>
              </a:solidFill>
              <a:latin typeface="Corbel" panose="020B05030202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048000" y="379869"/>
            <a:ext cx="6668640" cy="592200"/>
          </a:xfrm>
          <a:prstGeom prst="rect">
            <a:avLst/>
          </a:prstGeom>
          <a:noFill/>
          <a:ln w="0">
            <a:noFill/>
          </a:ln>
        </p:spPr>
        <p:txBody>
          <a:bodyPr anchor="b">
            <a:noAutofit/>
          </a:bodyPr>
          <a:lstStyle/>
          <a:p>
            <a:pPr algn="ctr">
              <a:lnSpc>
                <a:spcPct val="100000"/>
              </a:lnSpc>
              <a:buNone/>
            </a:pPr>
            <a:r>
              <a:rPr lang="en-US" sz="24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The Algorithms in the Benchmarking Suite:</a:t>
            </a:r>
            <a:endParaRPr lang="en-US" sz="24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pic>
        <p:nvPicPr>
          <p:cNvPr id="294" name="Content Placeholder 5"/>
          <p:cNvPicPr/>
          <p:nvPr/>
        </p:nvPicPr>
        <p:blipFill>
          <a:blip r:embed="rId2"/>
          <a:stretch/>
        </p:blipFill>
        <p:spPr>
          <a:xfrm>
            <a:off x="4560660" y="1385472"/>
            <a:ext cx="3643320" cy="3288759"/>
          </a:xfrm>
          <a:prstGeom prst="rect">
            <a:avLst/>
          </a:prstGeom>
          <a:ln w="0">
            <a:noFill/>
          </a:ln>
        </p:spPr>
      </p:pic>
      <p:sp>
        <p:nvSpPr>
          <p:cNvPr id="3" name="TextBox 2">
            <a:extLst>
              <a:ext uri="{FF2B5EF4-FFF2-40B4-BE49-F238E27FC236}">
                <a16:creationId xmlns:a16="http://schemas.microsoft.com/office/drawing/2014/main" id="{F806C589-D15F-C0B5-1147-19EFEC731B98}"/>
              </a:ext>
            </a:extLst>
          </p:cNvPr>
          <p:cNvSpPr txBox="1"/>
          <p:nvPr/>
        </p:nvSpPr>
        <p:spPr>
          <a:xfrm>
            <a:off x="3048000" y="5087634"/>
            <a:ext cx="6668640" cy="646331"/>
          </a:xfrm>
          <a:prstGeom prst="rect">
            <a:avLst/>
          </a:prstGeom>
          <a:noFill/>
        </p:spPr>
        <p:txBody>
          <a:bodyPr wrap="square">
            <a:spAutoFit/>
          </a:bodyPr>
          <a:lstStyle/>
          <a:p>
            <a:pPr algn="ctr"/>
            <a:r>
              <a:rPr lang="en-US" b="1" dirty="0">
                <a:latin typeface="Corbel" panose="020B0503020204020204" pitchFamily="34" charset="0"/>
              </a:rPr>
              <a:t>Table I : </a:t>
            </a:r>
            <a:r>
              <a:rPr lang="en-US" i="1" dirty="0">
                <a:latin typeface="Corbel" panose="020B0503020204020204" pitchFamily="34" charset="0"/>
              </a:rPr>
              <a:t>The initial set of quantum algorithms and applications included within our application-oriented benchmarking suite</a:t>
            </a:r>
            <a:r>
              <a:rPr lang="en-US" dirty="0">
                <a:latin typeface="Corbel" panose="020B0503020204020204" pitchFamily="34" charset="0"/>
              </a:rPr>
              <a:t>. </a:t>
            </a:r>
            <a:endParaRPr lang="en-IN" b="1" dirty="0">
              <a:latin typeface="Corbel" panose="020B05030202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484280" y="640977"/>
            <a:ext cx="10018440" cy="60084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Construction of Benchmarking Circuits:</a:t>
            </a:r>
          </a:p>
        </p:txBody>
      </p:sp>
      <mc:AlternateContent xmlns:mc="http://schemas.openxmlformats.org/markup-compatibility/2006">
        <mc:Choice xmlns:a14="http://schemas.microsoft.com/office/drawing/2010/main" Requires="a14">
          <p:sp>
            <p:nvSpPr>
              <p:cNvPr id="296" name="PlaceHolder 2"/>
              <p:cNvSpPr>
                <a:spLocks noGrp="1"/>
              </p:cNvSpPr>
              <p:nvPr>
                <p:ph/>
              </p:nvPr>
            </p:nvSpPr>
            <p:spPr>
              <a:xfrm>
                <a:off x="1722922" y="1362959"/>
                <a:ext cx="10145026" cy="4941588"/>
              </a:xfrm>
              <a:prstGeom prst="rect">
                <a:avLst/>
              </a:prstGeom>
              <a:noFill/>
              <a:ln w="0">
                <a:noFill/>
              </a:ln>
            </p:spPr>
            <p:txBody>
              <a:bodyPr anchor="ctr">
                <a:normAutofit fontScale="73000" lnSpcReduction="2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panose="020B0503020204020204" pitchFamily="34" charset="0"/>
                  </a:rPr>
                  <a:t>In this benchmarking suite, a specific benchmark A for an algorithm A is defined by a method for </a:t>
                </a:r>
              </a:p>
              <a:p>
                <a:pPr marL="457200" algn="just">
                  <a:lnSpc>
                    <a:spcPct val="100000"/>
                  </a:lnSpc>
                  <a:spcBef>
                    <a:spcPts val="400"/>
                  </a:spcBef>
                  <a:spcAft>
                    <a:spcPts val="601"/>
                  </a:spcAft>
                  <a:buNone/>
                  <a:tabLst>
                    <a:tab pos="0" algn="l"/>
                  </a:tabLst>
                </a:pPr>
                <a:r>
                  <a:rPr lang="en-US" sz="2400" b="0" strike="noStrike" spc="-1" dirty="0">
                    <a:solidFill>
                      <a:srgbClr val="000000"/>
                    </a:solidFill>
                    <a:latin typeface="Corbel" panose="020B0503020204020204" pitchFamily="34" charset="0"/>
                  </a:rPr>
                  <a:t>(step-1)</a:t>
                </a:r>
                <a:r>
                  <a:rPr lang="en-US" sz="2400" b="0" strike="noStrike" spc="-1" dirty="0">
                    <a:solidFill>
                      <a:srgbClr val="FF0000"/>
                    </a:solidFill>
                    <a:latin typeface="Corbel" panose="020B0503020204020204" pitchFamily="34" charset="0"/>
                  </a:rPr>
                  <a:t> turning that algorithm into a set of circuits  for each input problem size n</a:t>
                </a:r>
                <a:r>
                  <a:rPr lang="en-US" sz="2400" b="0" strike="noStrike" spc="-1" dirty="0">
                    <a:solidFill>
                      <a:srgbClr val="000000"/>
                    </a:solidFill>
                    <a:latin typeface="Corbel" panose="020B0503020204020204" pitchFamily="34" charset="0"/>
                  </a:rPr>
                  <a:t>, </a:t>
                </a:r>
              </a:p>
              <a:p>
                <a:pPr marL="457200" algn="just">
                  <a:lnSpc>
                    <a:spcPct val="100000"/>
                  </a:lnSpc>
                  <a:spcBef>
                    <a:spcPts val="400"/>
                  </a:spcBef>
                  <a:spcAft>
                    <a:spcPts val="601"/>
                  </a:spcAft>
                  <a:buNone/>
                  <a:tabLst>
                    <a:tab pos="0" algn="l"/>
                  </a:tabLst>
                </a:pPr>
                <a:r>
                  <a:rPr lang="en-US" sz="2400" b="0" strike="noStrike" spc="-1" dirty="0">
                    <a:solidFill>
                      <a:srgbClr val="000000"/>
                    </a:solidFill>
                    <a:latin typeface="Corbel" panose="020B0503020204020204" pitchFamily="34" charset="0"/>
                  </a:rPr>
                  <a:t>(step-2) </a:t>
                </a:r>
                <a:r>
                  <a:rPr lang="en-US" sz="2400" b="0" strike="noStrike" spc="-1" dirty="0">
                    <a:solidFill>
                      <a:srgbClr val="00B0F0"/>
                    </a:solidFill>
                    <a:latin typeface="Corbel" panose="020B0503020204020204" pitchFamily="34" charset="0"/>
                  </a:rPr>
                  <a:t>selecting  circuits to run from </a:t>
                </a:r>
                <a:r>
                  <a:rPr lang="en-US" sz="2400" b="0" strike="noStrike" spc="-1" dirty="0">
                    <a:solidFill>
                      <a:srgbClr val="000000"/>
                    </a:solidFill>
                    <a:latin typeface="Corbel" panose="020B0503020204020204" pitchFamily="34" charset="0"/>
                  </a:rPr>
                  <a:t>, and </a:t>
                </a:r>
              </a:p>
              <a:p>
                <a:pPr marL="457200" algn="just">
                  <a:lnSpc>
                    <a:spcPct val="100000"/>
                  </a:lnSpc>
                  <a:spcBef>
                    <a:spcPts val="400"/>
                  </a:spcBef>
                  <a:spcAft>
                    <a:spcPts val="601"/>
                  </a:spcAft>
                  <a:buNone/>
                  <a:tabLst>
                    <a:tab pos="0" algn="l"/>
                  </a:tabLst>
                </a:pPr>
                <a:r>
                  <a:rPr lang="en-US" sz="2400" b="0" strike="noStrike" spc="-1" dirty="0">
                    <a:solidFill>
                      <a:srgbClr val="000000"/>
                    </a:solidFill>
                    <a:latin typeface="Corbel" panose="020B0503020204020204" pitchFamily="34" charset="0"/>
                  </a:rPr>
                  <a:t>(step-3) </a:t>
                </a:r>
                <a:r>
                  <a:rPr lang="en-US" sz="2400" b="0" strike="noStrike" spc="-1" dirty="0">
                    <a:solidFill>
                      <a:srgbClr val="00B050"/>
                    </a:solidFill>
                    <a:latin typeface="Corbel" panose="020B0503020204020204" pitchFamily="34" charset="0"/>
                  </a:rPr>
                  <a:t>selecting  values for all adjustable parameters (if any) within each selected circuit C</a:t>
                </a:r>
                <a:r>
                  <a:rPr lang="en-US" sz="2400" b="0" strike="noStrike" spc="-1" dirty="0">
                    <a:solidFill>
                      <a:srgbClr val="000000"/>
                    </a:solidFill>
                    <a:latin typeface="Corbel" panose="020B0503020204020204" pitchFamily="34" charset="0"/>
                  </a:rPr>
                  <a:t>.</a:t>
                </a:r>
              </a:p>
              <a:p>
                <a:pPr marL="457200" algn="just">
                  <a:lnSpc>
                    <a:spcPct val="100000"/>
                  </a:lnSpc>
                  <a:spcBef>
                    <a:spcPts val="400"/>
                  </a:spcBef>
                  <a:spcAft>
                    <a:spcPts val="601"/>
                  </a:spcAft>
                  <a:buNone/>
                  <a:tabLst>
                    <a:tab pos="0" algn="l"/>
                  </a:tabLst>
                </a:pPr>
                <a:endParaRPr lang="en-US" sz="12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tabLst>
                    <a:tab pos="0" algn="l"/>
                  </a:tabLst>
                </a:pPr>
                <a:r>
                  <a:rPr lang="en-US" sz="2500" b="0" strike="noStrike" spc="-1" dirty="0">
                    <a:solidFill>
                      <a:srgbClr val="000000"/>
                    </a:solidFill>
                    <a:latin typeface="Corbel" panose="020B0503020204020204" pitchFamily="34" charset="0"/>
                  </a:rPr>
                  <a:t>Applying this procedure for a specified n results in </a:t>
                </a:r>
                <a:r>
                  <a:rPr lang="en-US" sz="2500" b="0" strike="noStrike" spc="-1" dirty="0">
                    <a:solidFill>
                      <a:srgbClr val="FF0000"/>
                    </a:solidFill>
                    <a:latin typeface="Corbel" panose="020B0503020204020204" pitchFamily="34" charset="0"/>
                  </a:rPr>
                  <a:t> </a:t>
                </a:r>
                <a14:m>
                  <m:oMath xmlns:m="http://schemas.openxmlformats.org/officeDocument/2006/math">
                    <m:sSub>
                      <m:sSubPr>
                        <m:ctrlPr>
                          <a:rPr lang="en-US" sz="2500" b="0" i="1" strike="noStrike" spc="-1" smtClean="0">
                            <a:solidFill>
                              <a:srgbClr val="FF0000"/>
                            </a:solidFill>
                            <a:latin typeface="Cambria Math" panose="02040503050406030204" pitchFamily="18" charset="0"/>
                          </a:rPr>
                        </m:ctrlPr>
                      </m:sSubPr>
                      <m:e>
                        <m:r>
                          <a:rPr lang="en-IN" sz="2500" b="0" i="1" strike="noStrike" spc="-1" smtClean="0">
                            <a:solidFill>
                              <a:srgbClr val="FF0000"/>
                            </a:solidFill>
                            <a:latin typeface="Cambria Math" panose="02040503050406030204" pitchFamily="18" charset="0"/>
                          </a:rPr>
                          <m:t>𝑁</m:t>
                        </m:r>
                      </m:e>
                      <m:sub>
                        <m:r>
                          <a:rPr lang="en-IN" sz="2500" b="0" i="1" strike="noStrike" spc="-1" smtClean="0">
                            <a:solidFill>
                              <a:srgbClr val="FF0000"/>
                            </a:solidFill>
                            <a:latin typeface="Cambria Math" panose="02040503050406030204" pitchFamily="18" charset="0"/>
                          </a:rPr>
                          <m:t>𝑐𝑖𝑟𝑐𝑠</m:t>
                        </m:r>
                      </m:sub>
                    </m:sSub>
                  </m:oMath>
                </a14:m>
                <a:r>
                  <a:rPr lang="en-IN" sz="2500" dirty="0">
                    <a:latin typeface="Corbel" panose="020B0503020204020204" pitchFamily="34" charset="0"/>
                  </a:rPr>
                  <a:t> × </a:t>
                </a:r>
                <a14:m>
                  <m:oMath xmlns:m="http://schemas.openxmlformats.org/officeDocument/2006/math">
                    <m:sSub>
                      <m:sSubPr>
                        <m:ctrlPr>
                          <a:rPr lang="en-US" sz="2500" i="1" spc="-1" smtClean="0">
                            <a:solidFill>
                              <a:srgbClr val="FF0000"/>
                            </a:solidFill>
                            <a:latin typeface="Cambria Math" panose="02040503050406030204" pitchFamily="18" charset="0"/>
                          </a:rPr>
                        </m:ctrlPr>
                      </m:sSubPr>
                      <m:e>
                        <m:r>
                          <a:rPr lang="en-IN" sz="2500" i="1" spc="-1">
                            <a:solidFill>
                              <a:srgbClr val="FF0000"/>
                            </a:solidFill>
                            <a:latin typeface="Cambria Math" panose="02040503050406030204" pitchFamily="18" charset="0"/>
                          </a:rPr>
                          <m:t>𝑁</m:t>
                        </m:r>
                      </m:e>
                      <m:sub>
                        <m:r>
                          <a:rPr lang="en-IN" sz="2500" b="0" i="1" spc="-1" smtClean="0">
                            <a:solidFill>
                              <a:srgbClr val="FF0000"/>
                            </a:solidFill>
                            <a:latin typeface="Cambria Math" panose="02040503050406030204" pitchFamily="18" charset="0"/>
                          </a:rPr>
                          <m:t>𝑝𝑎𝑟𝑎𝑚𝑠</m:t>
                        </m:r>
                      </m:sub>
                    </m:sSub>
                  </m:oMath>
                </a14:m>
                <a:r>
                  <a:rPr lang="en-US" sz="2500" b="0" strike="noStrike" spc="-1" dirty="0">
                    <a:solidFill>
                      <a:srgbClr val="000000"/>
                    </a:solidFill>
                    <a:latin typeface="Corbel" panose="020B0503020204020204" pitchFamily="34" charset="0"/>
                  </a:rPr>
                  <a:t> ‘complete’ circuits that are meant to be run. </a:t>
                </a:r>
              </a:p>
              <a:p>
                <a:pPr marL="285840" indent="-285840" algn="just">
                  <a:lnSpc>
                    <a:spcPct val="100000"/>
                  </a:lnSpc>
                  <a:spcBef>
                    <a:spcPts val="479"/>
                  </a:spcBef>
                  <a:spcAft>
                    <a:spcPts val="601"/>
                  </a:spcAft>
                  <a:buClr>
                    <a:srgbClr val="8D1515"/>
                  </a:buClr>
                  <a:buSzPct val="145000"/>
                  <a:buFont typeface="Arial"/>
                  <a:buChar char="•"/>
                  <a:tabLst>
                    <a:tab pos="0" algn="l"/>
                  </a:tabLst>
                </a:pPr>
                <a:endParaRPr lang="en-US" sz="12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tabLst>
                    <a:tab pos="0" algn="l"/>
                  </a:tabLst>
                </a:pPr>
                <a:r>
                  <a:rPr lang="en-US" sz="2400" b="0" strike="noStrike" spc="-1" dirty="0">
                    <a:solidFill>
                      <a:srgbClr val="000000"/>
                    </a:solidFill>
                    <a:latin typeface="Corbel" panose="020B0503020204020204" pitchFamily="34" charset="0"/>
                  </a:rPr>
                  <a:t>A ‘</a:t>
                </a:r>
                <a:r>
                  <a:rPr lang="en-US" sz="2400" b="0" strike="noStrike" spc="-1" dirty="0">
                    <a:solidFill>
                      <a:srgbClr val="FF0000"/>
                    </a:solidFill>
                    <a:latin typeface="Corbel" panose="020B0503020204020204" pitchFamily="34" charset="0"/>
                  </a:rPr>
                  <a:t>complete</a:t>
                </a:r>
                <a:r>
                  <a:rPr lang="en-US" sz="2400" b="0" strike="noStrike" spc="-1" dirty="0">
                    <a:solidFill>
                      <a:srgbClr val="000000"/>
                    </a:solidFill>
                    <a:latin typeface="Corbel" panose="020B0503020204020204" pitchFamily="34" charset="0"/>
                  </a:rPr>
                  <a:t>’ circuit means that all gates within the circuit are specified (including their parameter values, if any), the circuit begins with all qubits initialized in the </a:t>
                </a:r>
                <a:r>
                  <a:rPr lang="en-US" sz="2400" b="0" strike="noStrike" spc="-1" dirty="0">
                    <a:solidFill>
                      <a:srgbClr val="00B0F0"/>
                    </a:solidFill>
                    <a:latin typeface="Corbel" panose="020B0503020204020204" pitchFamily="34" charset="0"/>
                  </a:rPr>
                  <a:t>state</a:t>
                </a:r>
                <a:r>
                  <a:rPr lang="en-US" sz="2400" b="0" strike="noStrike" spc="-1" dirty="0">
                    <a:solidFill>
                      <a:srgbClr val="000000"/>
                    </a:solidFill>
                    <a:latin typeface="Corbel" panose="020B0503020204020204" pitchFamily="34" charset="0"/>
                  </a:rPr>
                  <a:t>, and the circuit ends with a </a:t>
                </a:r>
                <a:r>
                  <a:rPr lang="en-US" sz="2400" b="0" strike="noStrike" spc="-1" dirty="0">
                    <a:solidFill>
                      <a:srgbClr val="00B0F0"/>
                    </a:solidFill>
                    <a:latin typeface="Corbel" panose="020B0503020204020204" pitchFamily="34" charset="0"/>
                  </a:rPr>
                  <a:t>computational basis measurement of all qubits</a:t>
                </a:r>
                <a:r>
                  <a:rPr lang="en-US" sz="2400" b="0" strike="noStrike" spc="-1" dirty="0">
                    <a:solidFill>
                      <a:srgbClr val="000000"/>
                    </a:solidFill>
                    <a:latin typeface="Corbel" panose="020B0503020204020204" pitchFamily="34" charset="0"/>
                  </a:rPr>
                  <a:t>.</a:t>
                </a:r>
              </a:p>
              <a:p>
                <a:pPr marL="285840" indent="-285840" algn="just">
                  <a:lnSpc>
                    <a:spcPct val="100000"/>
                  </a:lnSpc>
                  <a:spcBef>
                    <a:spcPts val="479"/>
                  </a:spcBef>
                  <a:spcAft>
                    <a:spcPts val="601"/>
                  </a:spcAft>
                  <a:buClr>
                    <a:srgbClr val="8D1515"/>
                  </a:buClr>
                  <a:buSzPct val="145000"/>
                  <a:buFont typeface="Arial"/>
                  <a:buChar char="•"/>
                  <a:tabLst>
                    <a:tab pos="0" algn="l"/>
                  </a:tabLst>
                </a:pPr>
                <a:endParaRPr lang="en-US" sz="12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tabLst>
                    <a:tab pos="0" algn="l"/>
                  </a:tabLst>
                </a:pPr>
                <a:r>
                  <a:rPr lang="en-US" sz="2400" b="0" strike="noStrike" spc="-1" dirty="0">
                    <a:solidFill>
                      <a:srgbClr val="000000"/>
                    </a:solidFill>
                    <a:latin typeface="Corbel" panose="020B0503020204020204" pitchFamily="34" charset="0"/>
                  </a:rPr>
                  <a:t>In all cases, the circuit set  consists of a subset of the circuits that implement the algorithm A or some simple adaptation of those circuits.</a:t>
                </a:r>
              </a:p>
              <a:p>
                <a:pPr marL="285840" indent="-285840" algn="just">
                  <a:lnSpc>
                    <a:spcPct val="100000"/>
                  </a:lnSpc>
                  <a:spcBef>
                    <a:spcPts val="479"/>
                  </a:spcBef>
                  <a:spcAft>
                    <a:spcPts val="601"/>
                  </a:spcAft>
                  <a:buClr>
                    <a:srgbClr val="8D1515"/>
                  </a:buClr>
                  <a:buSzPct val="145000"/>
                  <a:buFont typeface="Arial"/>
                  <a:buChar char="•"/>
                  <a:tabLst>
                    <a:tab pos="0" algn="l"/>
                  </a:tabLst>
                </a:pPr>
                <a:endParaRPr lang="en-US" sz="1200" b="0" strike="noStrike" spc="-1" dirty="0">
                  <a:solidFill>
                    <a:srgbClr val="000000"/>
                  </a:solidFill>
                  <a:latin typeface="Corbel" panose="020B0503020204020204" pitchFamily="34" charset="0"/>
                </a:endParaRPr>
              </a:p>
              <a:p>
                <a:pPr marL="285840" indent="-285840" algn="just">
                  <a:lnSpc>
                    <a:spcPct val="100000"/>
                  </a:lnSpc>
                  <a:spcBef>
                    <a:spcPts val="479"/>
                  </a:spcBef>
                  <a:spcAft>
                    <a:spcPts val="601"/>
                  </a:spcAft>
                  <a:buClr>
                    <a:srgbClr val="8D1515"/>
                  </a:buClr>
                  <a:buSzPct val="145000"/>
                  <a:buFont typeface="Arial"/>
                  <a:buChar char="•"/>
                  <a:tabLst>
                    <a:tab pos="0" algn="l"/>
                  </a:tabLst>
                </a:pPr>
                <a:r>
                  <a:rPr lang="en-US" sz="2400" b="0" strike="noStrike" spc="-1" dirty="0">
                    <a:solidFill>
                      <a:srgbClr val="000000"/>
                    </a:solidFill>
                    <a:latin typeface="Corbel" panose="020B0503020204020204" pitchFamily="34" charset="0"/>
                  </a:rPr>
                  <a:t>For each algorithm that we wanted to choose, suite has designed one or more benchmarks—defined by the three ingredients above—based on that algorithm.</a:t>
                </a:r>
              </a:p>
            </p:txBody>
          </p:sp>
        </mc:Choice>
        <mc:Fallback>
          <p:sp>
            <p:nvSpPr>
              <p:cNvPr id="296" name="PlaceHolder 2"/>
              <p:cNvSpPr>
                <a:spLocks noGrp="1" noRot="1" noChangeAspect="1" noMove="1" noResize="1" noEditPoints="1" noAdjustHandles="1" noChangeArrowheads="1" noChangeShapeType="1" noTextEdit="1"/>
              </p:cNvSpPr>
              <p:nvPr>
                <p:ph/>
              </p:nvPr>
            </p:nvSpPr>
            <p:spPr>
              <a:xfrm>
                <a:off x="1722922" y="1362959"/>
                <a:ext cx="10145026" cy="4941588"/>
              </a:xfrm>
              <a:prstGeom prst="rect">
                <a:avLst/>
              </a:prstGeom>
              <a:blipFill>
                <a:blip r:embed="rId2"/>
                <a:stretch>
                  <a:fillRect l="-962" t="-3210" r="-481" b="-1605"/>
                </a:stretch>
              </a:blipFill>
              <a:ln w="0">
                <a:noFill/>
              </a:ln>
            </p:spPr>
            <p:txBody>
              <a:bodyPr/>
              <a:lstStyle/>
              <a:p>
                <a:r>
                  <a:rPr lang="en-IN">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1484280" y="685800"/>
            <a:ext cx="10018440" cy="702360"/>
          </a:xfrm>
          <a:prstGeom prst="rect">
            <a:avLst/>
          </a:prstGeom>
          <a:noFill/>
          <a:ln w="0">
            <a:noFill/>
          </a:ln>
        </p:spPr>
        <p:txBody>
          <a:bodyPr anchor="ctr">
            <a:noAutofit/>
          </a:bodyPr>
          <a:lstStyle/>
          <a:p>
            <a:pPr algn="ctr">
              <a:lnSpc>
                <a:spcPct val="100000"/>
              </a:lnSpc>
              <a:buNone/>
            </a:pPr>
            <a:r>
              <a:rPr lang="en-US" sz="32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Essential Criteria to be followed for construction of Benchmarking Circuits:</a:t>
            </a:r>
            <a:endParaRPr lang="en-US" sz="32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sp>
        <p:nvSpPr>
          <p:cNvPr id="298" name="PlaceHolder 2"/>
          <p:cNvSpPr>
            <a:spLocks noGrp="1"/>
          </p:cNvSpPr>
          <p:nvPr>
            <p:ph/>
          </p:nvPr>
        </p:nvSpPr>
        <p:spPr>
          <a:xfrm>
            <a:off x="1484281" y="1684421"/>
            <a:ext cx="10018440" cy="2492943"/>
          </a:xfrm>
          <a:prstGeom prst="rect">
            <a:avLst/>
          </a:prstGeom>
          <a:noFill/>
          <a:ln w="0">
            <a:noFill/>
          </a:ln>
        </p:spPr>
        <p:txBody>
          <a:bodyPr anchor="ctr">
            <a:normAutofit/>
          </a:bodyPr>
          <a:lstStyle/>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FF0000"/>
                </a:solidFill>
                <a:latin typeface="Corbel"/>
              </a:rPr>
              <a:t>It should be feasible to run and analyze the data produced by a benchmark.</a:t>
            </a:r>
          </a:p>
          <a:p>
            <a:pPr marL="457200" indent="-457200" algn="just">
              <a:lnSpc>
                <a:spcPct val="100000"/>
              </a:lnSpc>
              <a:spcBef>
                <a:spcPts val="479"/>
              </a:spcBef>
              <a:spcAft>
                <a:spcPts val="601"/>
              </a:spcAft>
              <a:buClr>
                <a:srgbClr val="8D1515"/>
              </a:buClr>
              <a:buSzPct val="145000"/>
              <a:buFont typeface="Corbel"/>
              <a:buAutoNum type="arabicPeriod"/>
            </a:pPr>
            <a:endParaRPr lang="en-US" sz="1000" b="0" strike="noStrike" spc="-1" dirty="0">
              <a:solidFill>
                <a:srgbClr val="000000"/>
              </a:solidFill>
              <a:latin typeface="Corbel"/>
            </a:endParaRPr>
          </a:p>
          <a:p>
            <a:pPr marL="457200" indent="-457200" algn="just">
              <a:lnSpc>
                <a:spcPct val="100000"/>
              </a:lnSpc>
              <a:spcBef>
                <a:spcPts val="479"/>
              </a:spcBef>
              <a:spcAft>
                <a:spcPts val="601"/>
              </a:spcAft>
              <a:buClr>
                <a:srgbClr val="8D1515"/>
              </a:buClr>
              <a:buSzPct val="145000"/>
              <a:buFont typeface="Corbel"/>
              <a:buAutoNum type="arabicPeriod"/>
            </a:pPr>
            <a:r>
              <a:rPr lang="en-US" sz="2400" b="0" strike="noStrike" spc="-1" dirty="0">
                <a:solidFill>
                  <a:srgbClr val="FF0000"/>
                </a:solidFill>
                <a:latin typeface="Corbel"/>
              </a:rPr>
              <a:t>Quantum computer’s performance on a benchmark </a:t>
            </a:r>
            <a:r>
              <a:rPr lang="en-US" sz="2400" b="1" strike="noStrike" spc="-1" dirty="0">
                <a:solidFill>
                  <a:srgbClr val="FF0000"/>
                </a:solidFill>
                <a:latin typeface="Corbel"/>
              </a:rPr>
              <a:t>A</a:t>
            </a:r>
            <a:r>
              <a:rPr lang="en-US" sz="2400" b="0" strike="noStrike" spc="-1" dirty="0">
                <a:solidFill>
                  <a:srgbClr val="FF0000"/>
                </a:solidFill>
                <a:latin typeface="Corbel"/>
              </a:rPr>
              <a:t> built from an algorithm </a:t>
            </a:r>
            <a:r>
              <a:rPr lang="en-US" sz="2400" b="0" strike="noStrike" spc="-1" dirty="0">
                <a:solidFill>
                  <a:srgbClr val="FF0000"/>
                </a:solidFill>
                <a:latin typeface="Curlz MT"/>
              </a:rPr>
              <a:t>A</a:t>
            </a:r>
            <a:r>
              <a:rPr lang="en-US" sz="2400" b="0" strike="noStrike" spc="-1" dirty="0">
                <a:solidFill>
                  <a:srgbClr val="FF0000"/>
                </a:solidFill>
                <a:latin typeface="Corbel"/>
              </a:rPr>
              <a:t> should reflect that computer’s performance on </a:t>
            </a:r>
            <a:r>
              <a:rPr lang="en-US" sz="2400" b="0" strike="noStrike" spc="-1" dirty="0">
                <a:solidFill>
                  <a:srgbClr val="FF0000"/>
                </a:solidFill>
                <a:latin typeface="Curlz MT"/>
              </a:rPr>
              <a:t>A</a:t>
            </a:r>
            <a:r>
              <a:rPr lang="en-US" sz="2400" b="0" strike="noStrike" spc="-1" dirty="0">
                <a:solidFill>
                  <a:srgbClr val="FF0000"/>
                </a:solidFill>
                <a:latin typeface="Corbel"/>
              </a:rPr>
              <a:t> as closely as possible.</a:t>
            </a:r>
            <a:endParaRPr lang="en-US" sz="1000" b="0" strike="noStrike" spc="-1" dirty="0">
              <a:solidFill>
                <a:srgbClr val="000000"/>
              </a:solidFill>
              <a:latin typeface="Corbel"/>
            </a:endParaRPr>
          </a:p>
        </p:txBody>
      </p:sp>
      <p:sp>
        <p:nvSpPr>
          <p:cNvPr id="3" name="TextBox 2">
            <a:extLst>
              <a:ext uri="{FF2B5EF4-FFF2-40B4-BE49-F238E27FC236}">
                <a16:creationId xmlns:a16="http://schemas.microsoft.com/office/drawing/2014/main" id="{6EA6677A-CFD0-03C9-E380-FEDBA693F59D}"/>
              </a:ext>
            </a:extLst>
          </p:cNvPr>
          <p:cNvSpPr txBox="1"/>
          <p:nvPr/>
        </p:nvSpPr>
        <p:spPr>
          <a:xfrm>
            <a:off x="1484280" y="4177364"/>
            <a:ext cx="10018440" cy="1938992"/>
          </a:xfrm>
          <a:prstGeom prst="rect">
            <a:avLst/>
          </a:prstGeom>
          <a:noFill/>
        </p:spPr>
        <p:txBody>
          <a:bodyPr wrap="square">
            <a:spAutoFit/>
          </a:bodyPr>
          <a:lstStyle/>
          <a:p>
            <a:pPr algn="just">
              <a:lnSpc>
                <a:spcPct val="100000"/>
              </a:lnSpc>
              <a:spcBef>
                <a:spcPts val="479"/>
              </a:spcBef>
              <a:spcAft>
                <a:spcPts val="601"/>
              </a:spcAft>
              <a:buNone/>
              <a:tabLst>
                <a:tab pos="0" algn="l"/>
              </a:tabLst>
            </a:pPr>
            <a:r>
              <a:rPr lang="en-US" sz="2400" b="0" strike="noStrike" spc="-1" dirty="0">
                <a:solidFill>
                  <a:srgbClr val="00B050"/>
                </a:solidFill>
                <a:latin typeface="Corbel"/>
              </a:rPr>
              <a:t>Satisfying both criteria is challenging, as they are conflicting</a:t>
            </a:r>
            <a:r>
              <a:rPr lang="en-US" sz="2400" b="0" strike="noStrike" spc="-1" dirty="0">
                <a:solidFill>
                  <a:srgbClr val="000000"/>
                </a:solidFill>
                <a:latin typeface="Corbel"/>
              </a:rPr>
              <a:t>. This is because the quantum circuits of a useful quantum algorithm applied to a classically intractable problem instance </a:t>
            </a:r>
            <a:r>
              <a:rPr lang="en-US" sz="2400" b="0" strike="noStrike" spc="-1" dirty="0">
                <a:solidFill>
                  <a:srgbClr val="00B0F0"/>
                </a:solidFill>
                <a:latin typeface="Corbel"/>
              </a:rPr>
              <a:t>cannot be efficiently simulated on a classical computer</a:t>
            </a:r>
            <a:r>
              <a:rPr lang="en-US" sz="2400" b="0" strike="noStrike" spc="-1" dirty="0">
                <a:solidFill>
                  <a:srgbClr val="000000"/>
                </a:solidFill>
                <a:latin typeface="Corbel"/>
              </a:rPr>
              <a:t>, so we cannot simply compare the output of these circuits to the results of a classical simulation.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484280" y="685800"/>
            <a:ext cx="10018440" cy="60912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Benchmarking Procedure:</a:t>
            </a:r>
          </a:p>
        </p:txBody>
      </p:sp>
      <mc:AlternateContent xmlns:mc="http://schemas.openxmlformats.org/markup-compatibility/2006">
        <mc:Choice xmlns:a14="http://schemas.microsoft.com/office/drawing/2010/main" Requires="a14">
          <p:sp>
            <p:nvSpPr>
              <p:cNvPr id="300" name="PlaceHolder 2"/>
              <p:cNvSpPr>
                <a:spLocks noGrp="1"/>
              </p:cNvSpPr>
              <p:nvPr>
                <p:ph/>
              </p:nvPr>
            </p:nvSpPr>
            <p:spPr>
              <a:xfrm>
                <a:off x="1484280" y="1588168"/>
                <a:ext cx="10374044" cy="4081111"/>
              </a:xfrm>
              <a:prstGeom prst="rect">
                <a:avLst/>
              </a:prstGeom>
              <a:noFill/>
              <a:ln w="0">
                <a:noFill/>
              </a:ln>
            </p:spPr>
            <p:txBody>
              <a:bodyPr anchor="ctr">
                <a:normAutofit fontScale="96000"/>
              </a:bodyPr>
              <a:lstStyle/>
              <a:p>
                <a:pPr marL="285840" indent="-285840">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Consider any benchmark “A” and we need to follow some procedure to execute it.</a:t>
                </a:r>
              </a:p>
              <a:p>
                <a:pPr marL="285840" indent="-285840">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Executing an application benchmark “A” consists of </a:t>
                </a:r>
              </a:p>
              <a:p>
                <a:pPr marL="914400" lvl="1" indent="-457200">
                  <a:lnSpc>
                    <a:spcPct val="100000"/>
                  </a:lnSpc>
                  <a:spcBef>
                    <a:spcPts val="400"/>
                  </a:spcBef>
                  <a:spcAft>
                    <a:spcPts val="601"/>
                  </a:spcAft>
                  <a:buClr>
                    <a:srgbClr val="8D1515"/>
                  </a:buClr>
                  <a:buSzPct val="145000"/>
                  <a:buFont typeface="Corbel"/>
                  <a:buAutoNum type="arabicPeriod"/>
                </a:pPr>
                <a:r>
                  <a:rPr lang="en-US" sz="2000" b="0" strike="noStrike" spc="-1" dirty="0">
                    <a:solidFill>
                      <a:srgbClr val="000000"/>
                    </a:solidFill>
                    <a:latin typeface="Corbel"/>
                  </a:rPr>
                  <a:t>Choosing a </a:t>
                </a:r>
                <a:r>
                  <a:rPr lang="en-US" sz="2000" b="0" strike="noStrike" spc="-1" dirty="0">
                    <a:solidFill>
                      <a:srgbClr val="00B050"/>
                    </a:solidFill>
                    <a:latin typeface="Corbel"/>
                  </a:rPr>
                  <a:t>range of problem sizes </a:t>
                </a:r>
                <a:r>
                  <a:rPr lang="en-US" sz="2000" b="0" strike="noStrike" spc="-1" dirty="0">
                    <a:solidFill>
                      <a:srgbClr val="000000"/>
                    </a:solidFill>
                    <a:latin typeface="Corbel"/>
                  </a:rPr>
                  <a:t>at which to probe performance,</a:t>
                </a:r>
              </a:p>
              <a:p>
                <a:pPr marL="914400" lvl="1" indent="-457200">
                  <a:lnSpc>
                    <a:spcPct val="100000"/>
                  </a:lnSpc>
                  <a:spcBef>
                    <a:spcPts val="400"/>
                  </a:spcBef>
                  <a:spcAft>
                    <a:spcPts val="601"/>
                  </a:spcAft>
                  <a:buClr>
                    <a:srgbClr val="8D1515"/>
                  </a:buClr>
                  <a:buSzPct val="145000"/>
                  <a:buFont typeface="Corbel"/>
                  <a:buAutoNum type="arabicPeriod"/>
                </a:pPr>
                <a:r>
                  <a:rPr lang="en-US" sz="2000" b="0" strike="noStrike" spc="-1" dirty="0">
                    <a:solidFill>
                      <a:srgbClr val="00B050"/>
                    </a:solidFill>
                    <a:latin typeface="Corbel"/>
                  </a:rPr>
                  <a:t>Generating a set of circuits for each problem size</a:t>
                </a:r>
                <a:r>
                  <a:rPr lang="en-US" sz="2000" b="0" strike="noStrike" spc="-1" dirty="0">
                    <a:solidFill>
                      <a:srgbClr val="000000"/>
                    </a:solidFill>
                    <a:latin typeface="Corbel"/>
                  </a:rPr>
                  <a:t>, which are selected from A’s circuit set  using the method specified by A, &amp;</a:t>
                </a:r>
              </a:p>
              <a:p>
                <a:pPr marL="914400" lvl="1" indent="-457200">
                  <a:lnSpc>
                    <a:spcPct val="100000"/>
                  </a:lnSpc>
                  <a:spcBef>
                    <a:spcPts val="400"/>
                  </a:spcBef>
                  <a:spcAft>
                    <a:spcPts val="601"/>
                  </a:spcAft>
                  <a:buClr>
                    <a:srgbClr val="8D1515"/>
                  </a:buClr>
                  <a:buSzPct val="145000"/>
                  <a:buFont typeface="Corbel"/>
                  <a:buAutoNum type="arabicPeriod"/>
                </a:pPr>
                <a:r>
                  <a:rPr lang="en-US" sz="2000" b="0" strike="noStrike" spc="-1" dirty="0">
                    <a:solidFill>
                      <a:srgbClr val="00B050"/>
                    </a:solidFill>
                    <a:latin typeface="Corbel"/>
                  </a:rPr>
                  <a:t>Executing the circuits and measuring key components of performance</a:t>
                </a:r>
                <a:r>
                  <a:rPr lang="en-US" sz="2000" b="0" strike="noStrike" spc="-1" dirty="0">
                    <a:solidFill>
                      <a:srgbClr val="000000"/>
                    </a:solidFill>
                    <a:latin typeface="Corbel"/>
                  </a:rPr>
                  <a:t>, notably the result fidelity and the execution time.</a:t>
                </a:r>
                <a:endParaRPr lang="en-US" sz="2000" spc="-1" dirty="0">
                  <a:solidFill>
                    <a:srgbClr val="000000"/>
                  </a:solidFill>
                  <a:latin typeface="Corbel"/>
                </a:endParaRPr>
              </a:p>
              <a:p>
                <a:pPr marL="457200" lvl="1" indent="0">
                  <a:lnSpc>
                    <a:spcPct val="100000"/>
                  </a:lnSpc>
                  <a:spcBef>
                    <a:spcPts val="400"/>
                  </a:spcBef>
                  <a:spcAft>
                    <a:spcPts val="601"/>
                  </a:spcAft>
                  <a:buClr>
                    <a:srgbClr val="8D1515"/>
                  </a:buClr>
                  <a:buSzPct val="145000"/>
                  <a:buNone/>
                </a:pPr>
                <a:r>
                  <a:rPr lang="en-US" sz="2000" b="0" strike="noStrike" spc="-1" dirty="0">
                    <a:solidFill>
                      <a:srgbClr val="000000"/>
                    </a:solidFill>
                    <a:latin typeface="Corbel"/>
                  </a:rPr>
                  <a:t>Note: This procedure of Benchmarking also has some user-specified variables which include, </a:t>
                </a:r>
                <a:r>
                  <a:rPr lang="en-IN" sz="2000" b="0" strike="noStrike" spc="-1" dirty="0">
                    <a:solidFill>
                      <a:srgbClr val="00B050"/>
                    </a:solidFill>
                    <a:latin typeface="Corbel"/>
                  </a:rPr>
                  <a:t>(No. of shots per Circuit) </a:t>
                </a:r>
                <a:r>
                  <a:rPr lang="en-IN" sz="2000" b="0" strike="noStrike" spc="-1" dirty="0">
                    <a:solidFill>
                      <a:srgbClr val="000000"/>
                    </a:solidFill>
                    <a:latin typeface="Corbel"/>
                  </a:rPr>
                  <a:t>and </a:t>
                </a:r>
                <a:r>
                  <a:rPr lang="en-IN" sz="2000" b="0" strike="noStrike" spc="-1" dirty="0">
                    <a:solidFill>
                      <a:srgbClr val="00B050"/>
                    </a:solidFill>
                    <a:latin typeface="Corbel"/>
                  </a:rPr>
                  <a:t>total no. of circuits at each “n”</a:t>
                </a:r>
                <a:r>
                  <a:rPr lang="en-IN" sz="2000" b="0" strike="noStrike" spc="-1" dirty="0">
                    <a:solidFill>
                      <a:srgbClr val="000000"/>
                    </a:solidFill>
                    <a:latin typeface="Corbel"/>
                  </a:rPr>
                  <a:t> i.e., (</a:t>
                </a:r>
                <a14:m>
                  <m:oMath xmlns:m="http://schemas.openxmlformats.org/officeDocument/2006/math">
                    <m:sSub>
                      <m:sSubPr>
                        <m:ctrlPr>
                          <a:rPr lang="en-US" sz="2000" b="0" i="1" strike="noStrike" spc="-1" smtClean="0">
                            <a:solidFill>
                              <a:srgbClr val="FF0000"/>
                            </a:solidFill>
                            <a:latin typeface="Cambria Math" panose="02040503050406030204" pitchFamily="18" charset="0"/>
                          </a:rPr>
                        </m:ctrlPr>
                      </m:sSubPr>
                      <m:e>
                        <m:r>
                          <a:rPr lang="en-IN" sz="2000" b="0" i="1" strike="noStrike" spc="-1" smtClean="0">
                            <a:solidFill>
                              <a:srgbClr val="FF0000"/>
                            </a:solidFill>
                            <a:latin typeface="Cambria Math" panose="02040503050406030204" pitchFamily="18" charset="0"/>
                          </a:rPr>
                          <m:t>𝑁</m:t>
                        </m:r>
                      </m:e>
                      <m:sub>
                        <m:r>
                          <a:rPr lang="en-IN" sz="2000" b="0" i="1" strike="noStrike" spc="-1" smtClean="0">
                            <a:solidFill>
                              <a:srgbClr val="FF0000"/>
                            </a:solidFill>
                            <a:latin typeface="Cambria Math" panose="02040503050406030204" pitchFamily="18" charset="0"/>
                          </a:rPr>
                          <m:t>𝑐𝑖𝑟𝑐𝑠</m:t>
                        </m:r>
                      </m:sub>
                    </m:sSub>
                  </m:oMath>
                </a14:m>
                <a:r>
                  <a:rPr lang="en-IN" sz="2000" dirty="0">
                    <a:latin typeface="Corbel" panose="020B0503020204020204" pitchFamily="34" charset="0"/>
                  </a:rPr>
                  <a:t> × </a:t>
                </a:r>
                <a14:m>
                  <m:oMath xmlns:m="http://schemas.openxmlformats.org/officeDocument/2006/math">
                    <m:sSub>
                      <m:sSubPr>
                        <m:ctrlPr>
                          <a:rPr lang="en-US" sz="2000" i="1" spc="-1" smtClean="0">
                            <a:solidFill>
                              <a:srgbClr val="FF0000"/>
                            </a:solidFill>
                            <a:latin typeface="Cambria Math" panose="02040503050406030204" pitchFamily="18" charset="0"/>
                          </a:rPr>
                        </m:ctrlPr>
                      </m:sSubPr>
                      <m:e>
                        <m:r>
                          <a:rPr lang="en-IN" sz="2000" i="1" spc="-1">
                            <a:solidFill>
                              <a:srgbClr val="FF0000"/>
                            </a:solidFill>
                            <a:latin typeface="Cambria Math" panose="02040503050406030204" pitchFamily="18" charset="0"/>
                          </a:rPr>
                          <m:t>𝑁</m:t>
                        </m:r>
                      </m:e>
                      <m:sub>
                        <m:r>
                          <a:rPr lang="en-IN" sz="2000" b="0" i="1" spc="-1" smtClean="0">
                            <a:solidFill>
                              <a:srgbClr val="FF0000"/>
                            </a:solidFill>
                            <a:latin typeface="Cambria Math" panose="02040503050406030204" pitchFamily="18" charset="0"/>
                          </a:rPr>
                          <m:t>𝑝𝑎𝑟𝑎𝑚𝑠</m:t>
                        </m:r>
                      </m:sub>
                    </m:sSub>
                  </m:oMath>
                </a14:m>
                <a:r>
                  <a:rPr lang="en-US" sz="2000" b="0" strike="noStrike" spc="-1" dirty="0">
                    <a:solidFill>
                      <a:srgbClr val="000000"/>
                    </a:solidFill>
                    <a:latin typeface="Corbel" panose="020B0503020204020204" pitchFamily="34" charset="0"/>
                  </a:rPr>
                  <a:t> </a:t>
                </a:r>
                <a:r>
                  <a:rPr lang="en-US" sz="2000" b="0" strike="noStrike" spc="-1" dirty="0">
                    <a:solidFill>
                      <a:srgbClr val="000000"/>
                    </a:solidFill>
                    <a:latin typeface="Corbel"/>
                  </a:rPr>
                  <a:t>) and also gives </a:t>
                </a:r>
                <a:r>
                  <a:rPr lang="en-US" sz="2000" b="0" strike="noStrike" spc="-1" dirty="0">
                    <a:solidFill>
                      <a:srgbClr val="00B050"/>
                    </a:solidFill>
                    <a:latin typeface="Corbel"/>
                  </a:rPr>
                  <a:t>freedom of implementation</a:t>
                </a:r>
                <a:r>
                  <a:rPr lang="en-US" sz="2000" b="0" strike="noStrike" spc="-1" dirty="0">
                    <a:solidFill>
                      <a:srgbClr val="000000"/>
                    </a:solidFill>
                    <a:latin typeface="Corbel"/>
                  </a:rPr>
                  <a:t>.(**Only Permissible ones**)</a:t>
                </a:r>
              </a:p>
            </p:txBody>
          </p:sp>
        </mc:Choice>
        <mc:Fallback>
          <p:sp>
            <p:nvSpPr>
              <p:cNvPr id="300" name="PlaceHolder 2"/>
              <p:cNvSpPr>
                <a:spLocks noGrp="1" noRot="1" noChangeAspect="1" noMove="1" noResize="1" noEditPoints="1" noAdjustHandles="1" noChangeArrowheads="1" noChangeShapeType="1" noTextEdit="1"/>
              </p:cNvSpPr>
              <p:nvPr>
                <p:ph/>
              </p:nvPr>
            </p:nvSpPr>
            <p:spPr>
              <a:xfrm>
                <a:off x="1484280" y="1588168"/>
                <a:ext cx="10374044" cy="4081111"/>
              </a:xfrm>
              <a:prstGeom prst="rect">
                <a:avLst/>
              </a:prstGeom>
              <a:blipFill>
                <a:blip r:embed="rId2"/>
                <a:stretch>
                  <a:fillRect l="-1410" t="-747" r="-764"/>
                </a:stretch>
              </a:blipFill>
              <a:ln w="0">
                <a:noFill/>
              </a:ln>
            </p:spPr>
            <p:txBody>
              <a:bodyPr/>
              <a:lstStyle/>
              <a:p>
                <a:r>
                  <a:rPr lang="en-IN">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1484280" y="285707"/>
            <a:ext cx="9825840" cy="753120"/>
          </a:xfrm>
          <a:prstGeom prst="rect">
            <a:avLst/>
          </a:prstGeom>
          <a:noFill/>
          <a:ln w="0">
            <a:noFill/>
          </a:ln>
        </p:spPr>
        <p:txBody>
          <a:bodyPr anchor="b">
            <a:normAutofit/>
          </a:bodyPr>
          <a:lstStyle/>
          <a:p>
            <a:pPr algn="ctr">
              <a:lnSpc>
                <a:spcPct val="100000"/>
              </a:lnSpc>
              <a:buNone/>
            </a:pPr>
            <a:r>
              <a:rPr lang="en-US" sz="32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Example: Algorithm-1 for Benchmark Execution</a:t>
            </a:r>
          </a:p>
        </p:txBody>
      </p:sp>
      <p:pic>
        <p:nvPicPr>
          <p:cNvPr id="302" name="Content Placeholder 7"/>
          <p:cNvPicPr/>
          <p:nvPr/>
        </p:nvPicPr>
        <p:blipFill>
          <a:blip r:embed="rId2"/>
          <a:stretch/>
        </p:blipFill>
        <p:spPr>
          <a:xfrm>
            <a:off x="6623640" y="1794600"/>
            <a:ext cx="4686480" cy="3124440"/>
          </a:xfrm>
          <a:prstGeom prst="rect">
            <a:avLst/>
          </a:prstGeom>
          <a:ln w="0">
            <a:noFill/>
          </a:ln>
        </p:spPr>
      </p:pic>
      <p:sp>
        <p:nvSpPr>
          <p:cNvPr id="303" name="PlaceHolder 2"/>
          <p:cNvSpPr>
            <a:spLocks noGrp="1"/>
          </p:cNvSpPr>
          <p:nvPr>
            <p:ph/>
          </p:nvPr>
        </p:nvSpPr>
        <p:spPr>
          <a:xfrm>
            <a:off x="1484280" y="1398050"/>
            <a:ext cx="5003147" cy="4819869"/>
          </a:xfrm>
          <a:prstGeom prst="rect">
            <a:avLst/>
          </a:prstGeom>
          <a:noFill/>
          <a:ln w="0">
            <a:noFill/>
          </a:ln>
        </p:spPr>
        <p:txBody>
          <a:bodyPr anchor="ctr">
            <a:noAutofit/>
          </a:bodyPr>
          <a:lstStyle/>
          <a:p>
            <a:pPr algn="just">
              <a:lnSpc>
                <a:spcPct val="100000"/>
              </a:lnSpc>
              <a:spcBef>
                <a:spcPts val="320"/>
              </a:spcBef>
              <a:spcAft>
                <a:spcPts val="601"/>
              </a:spcAft>
              <a:buNone/>
              <a:tabLst>
                <a:tab pos="0" algn="l"/>
              </a:tabLst>
            </a:pPr>
            <a:r>
              <a:rPr lang="en-US" sz="1600" b="0" strike="noStrike" spc="-1" dirty="0">
                <a:solidFill>
                  <a:srgbClr val="000000"/>
                </a:solidFill>
                <a:latin typeface="Corbel"/>
              </a:rPr>
              <a:t>In all benchmarks in suite, the classical routines consist</a:t>
            </a:r>
            <a:r>
              <a:rPr lang="en-US" sz="1600" spc="-1" dirty="0">
                <a:solidFill>
                  <a:srgbClr val="000000"/>
                </a:solidFill>
                <a:latin typeface="Corbel"/>
              </a:rPr>
              <a:t> </a:t>
            </a:r>
          </a:p>
          <a:p>
            <a:pPr algn="just">
              <a:lnSpc>
                <a:spcPct val="100000"/>
              </a:lnSpc>
              <a:spcBef>
                <a:spcPts val="320"/>
              </a:spcBef>
              <a:spcAft>
                <a:spcPts val="601"/>
              </a:spcAft>
              <a:buNone/>
              <a:tabLst>
                <a:tab pos="0" algn="l"/>
              </a:tabLst>
            </a:pPr>
            <a:r>
              <a:rPr lang="en-US" sz="1600" b="0" strike="noStrike" spc="-1" dirty="0">
                <a:solidFill>
                  <a:srgbClr val="000000"/>
                </a:solidFill>
                <a:latin typeface="Corbel"/>
              </a:rPr>
              <a:t>solely of circuit construction and compilation. </a:t>
            </a:r>
          </a:p>
          <a:p>
            <a:pPr marL="685800" lvl="1" indent="-228600" algn="just">
              <a:lnSpc>
                <a:spcPct val="100000"/>
              </a:lnSpc>
              <a:spcBef>
                <a:spcPts val="281"/>
              </a:spcBef>
              <a:spcAft>
                <a:spcPts val="601"/>
              </a:spcAft>
              <a:buClr>
                <a:srgbClr val="8D1515"/>
              </a:buClr>
              <a:buSzPct val="145000"/>
              <a:buFont typeface="Corbel"/>
              <a:buAutoNum type="arabicPeriod"/>
              <a:tabLst>
                <a:tab pos="0" algn="l"/>
              </a:tabLst>
            </a:pPr>
            <a:r>
              <a:rPr lang="en-US" sz="1600" b="0" strike="noStrike" spc="-1" dirty="0">
                <a:solidFill>
                  <a:srgbClr val="00B050"/>
                </a:solidFill>
                <a:latin typeface="Corbel"/>
              </a:rPr>
              <a:t>Loop </a:t>
            </a:r>
            <a:r>
              <a:rPr lang="en-IN" sz="1600" b="0" strike="noStrike" spc="-1" dirty="0">
                <a:solidFill>
                  <a:srgbClr val="000000"/>
                </a:solidFill>
                <a:latin typeface="Corbel"/>
              </a:rPr>
              <a:t>represents the </a:t>
            </a:r>
            <a:r>
              <a:rPr lang="en-IN" sz="1600" b="0" strike="noStrike" spc="-1" dirty="0">
                <a:solidFill>
                  <a:srgbClr val="FF0000"/>
                </a:solidFill>
                <a:latin typeface="Corbel"/>
              </a:rPr>
              <a:t>complete range of problem sizes</a:t>
            </a:r>
            <a:r>
              <a:rPr lang="en-IN" sz="1600" b="0" strike="noStrike" spc="-1" dirty="0">
                <a:solidFill>
                  <a:srgbClr val="000000"/>
                </a:solidFill>
                <a:latin typeface="Corbel"/>
              </a:rPr>
              <a:t>.</a:t>
            </a:r>
            <a:endParaRPr lang="en-US" sz="1600" b="0" strike="noStrike" spc="-1" dirty="0">
              <a:solidFill>
                <a:srgbClr val="000000"/>
              </a:solidFill>
              <a:latin typeface="Corbel"/>
            </a:endParaRPr>
          </a:p>
          <a:p>
            <a:pPr marL="685800" lvl="1" indent="-228600" algn="just">
              <a:lnSpc>
                <a:spcPct val="100000"/>
              </a:lnSpc>
              <a:spcBef>
                <a:spcPts val="281"/>
              </a:spcBef>
              <a:spcAft>
                <a:spcPts val="601"/>
              </a:spcAft>
              <a:buClr>
                <a:srgbClr val="8D1515"/>
              </a:buClr>
              <a:buSzPct val="145000"/>
              <a:buFont typeface="Corbel"/>
              <a:buAutoNum type="arabicPeriod"/>
              <a:tabLst>
                <a:tab pos="0" algn="l"/>
              </a:tabLst>
            </a:pPr>
            <a:r>
              <a:rPr lang="en-IN" sz="1600" b="0" strike="noStrike" spc="-1" dirty="0">
                <a:solidFill>
                  <a:srgbClr val="00B050"/>
                </a:solidFill>
                <a:latin typeface="Corbel"/>
              </a:rPr>
              <a:t>Loop </a:t>
            </a:r>
            <a:r>
              <a:rPr lang="en-IN" sz="1600" b="0" strike="noStrike" spc="-1" dirty="0">
                <a:solidFill>
                  <a:srgbClr val="000000"/>
                </a:solidFill>
                <a:latin typeface="Corbel"/>
              </a:rPr>
              <a:t> represents </a:t>
            </a:r>
            <a:r>
              <a:rPr lang="en-IN" sz="1600" b="0" strike="noStrike" spc="-1" dirty="0">
                <a:solidFill>
                  <a:srgbClr val="FF0000"/>
                </a:solidFill>
                <a:latin typeface="Corbel"/>
              </a:rPr>
              <a:t>multiple interleaved executions of classical and Quantum Execution routines</a:t>
            </a:r>
            <a:r>
              <a:rPr lang="en-IN" sz="1600" b="0" strike="noStrike" spc="-1" dirty="0">
                <a:solidFill>
                  <a:srgbClr val="000000"/>
                </a:solidFill>
                <a:latin typeface="Corbel"/>
              </a:rPr>
              <a:t>.</a:t>
            </a:r>
            <a:endParaRPr lang="en-US" sz="1600" b="0" strike="noStrike" spc="-1" dirty="0">
              <a:solidFill>
                <a:srgbClr val="000000"/>
              </a:solidFill>
              <a:latin typeface="Corbel"/>
            </a:endParaRPr>
          </a:p>
          <a:p>
            <a:pPr marL="685800" lvl="1" indent="-228600" algn="just">
              <a:lnSpc>
                <a:spcPct val="100000"/>
              </a:lnSpc>
              <a:spcBef>
                <a:spcPts val="281"/>
              </a:spcBef>
              <a:spcAft>
                <a:spcPts val="601"/>
              </a:spcAft>
              <a:buClr>
                <a:srgbClr val="8D1515"/>
              </a:buClr>
              <a:buSzPct val="145000"/>
              <a:buFont typeface="Corbel"/>
              <a:buAutoNum type="arabicPeriod"/>
              <a:tabLst>
                <a:tab pos="0" algn="l"/>
              </a:tabLst>
            </a:pPr>
            <a:r>
              <a:rPr lang="en-US" sz="1600" b="0" strike="noStrike" spc="-1" dirty="0">
                <a:solidFill>
                  <a:srgbClr val="000000"/>
                </a:solidFill>
                <a:latin typeface="Corbel"/>
              </a:rPr>
              <a:t>In this step </a:t>
            </a:r>
            <a:r>
              <a:rPr lang="en-US" sz="1600" b="0" strike="noStrike" spc="-1" dirty="0">
                <a:solidFill>
                  <a:srgbClr val="00B0F0"/>
                </a:solidFill>
                <a:latin typeface="Corbel"/>
              </a:rPr>
              <a:t>each of the benchmark’s circuits is compiled into the native operations of the hardware under test</a:t>
            </a:r>
            <a:r>
              <a:rPr lang="en-US" sz="1600" b="0" strike="noStrike" spc="-1" dirty="0">
                <a:solidFill>
                  <a:srgbClr val="000000"/>
                </a:solidFill>
                <a:latin typeface="Corbel"/>
              </a:rPr>
              <a:t>, using the provider’s compilers so that testing of performances of both  provider’s </a:t>
            </a:r>
            <a:r>
              <a:rPr lang="en-US" sz="1600" b="0" strike="noStrike" spc="-1" dirty="0">
                <a:solidFill>
                  <a:srgbClr val="002060"/>
                </a:solidFill>
                <a:latin typeface="Corbel"/>
              </a:rPr>
              <a:t>classical compilation algorithms</a:t>
            </a:r>
            <a:r>
              <a:rPr lang="en-US" sz="1600" b="0" strike="noStrike" spc="-1" dirty="0">
                <a:solidFill>
                  <a:srgbClr val="000000"/>
                </a:solidFill>
                <a:latin typeface="Corbel"/>
              </a:rPr>
              <a:t> and the </a:t>
            </a:r>
            <a:r>
              <a:rPr lang="en-US" sz="1600" b="0" strike="noStrike" spc="-1" dirty="0">
                <a:solidFill>
                  <a:srgbClr val="002060"/>
                </a:solidFill>
                <a:latin typeface="Corbel"/>
              </a:rPr>
              <a:t>quantum hardware</a:t>
            </a:r>
            <a:r>
              <a:rPr lang="en-US" sz="1600" b="0" strike="noStrike" spc="-1" dirty="0">
                <a:solidFill>
                  <a:srgbClr val="000000"/>
                </a:solidFill>
                <a:latin typeface="Corbel"/>
              </a:rPr>
              <a:t> are performed.</a:t>
            </a:r>
          </a:p>
          <a:p>
            <a:pPr marL="685800" lvl="1" indent="-228600" algn="just">
              <a:lnSpc>
                <a:spcPct val="100000"/>
              </a:lnSpc>
              <a:spcBef>
                <a:spcPts val="281"/>
              </a:spcBef>
              <a:spcAft>
                <a:spcPts val="601"/>
              </a:spcAft>
              <a:buClr>
                <a:srgbClr val="8D1515"/>
              </a:buClr>
              <a:buSzPct val="145000"/>
              <a:buFont typeface="Corbel"/>
              <a:buAutoNum type="arabicPeriod"/>
              <a:tabLst>
                <a:tab pos="0" algn="l"/>
              </a:tabLst>
            </a:pPr>
            <a:r>
              <a:rPr lang="en-US" sz="1600" b="0" strike="noStrike" spc="-1" dirty="0">
                <a:solidFill>
                  <a:srgbClr val="000000"/>
                </a:solidFill>
                <a:latin typeface="Corbel"/>
              </a:rPr>
              <a:t>Each iteration of the </a:t>
            </a:r>
            <a:r>
              <a:rPr lang="en-US" sz="1600" b="0" strike="noStrike" spc="-1" dirty="0">
                <a:solidFill>
                  <a:srgbClr val="00B050"/>
                </a:solidFill>
                <a:latin typeface="Corbel"/>
              </a:rPr>
              <a:t>loop </a:t>
            </a:r>
            <a:r>
              <a:rPr lang="en-IN" sz="1600" b="0" strike="noStrike" spc="-1" dirty="0">
                <a:solidFill>
                  <a:srgbClr val="000000"/>
                </a:solidFill>
                <a:latin typeface="Corbel"/>
              </a:rPr>
              <a:t> </a:t>
            </a:r>
            <a:r>
              <a:rPr lang="en-US" sz="1600" b="0" strike="noStrike" spc="-1" dirty="0">
                <a:solidFill>
                  <a:srgbClr val="FF0000"/>
                </a:solidFill>
                <a:latin typeface="Corbel"/>
              </a:rPr>
              <a:t>constructs a quantum circuit</a:t>
            </a:r>
            <a:r>
              <a:rPr lang="en-US" sz="1600" b="0" strike="noStrike" spc="-1" dirty="0">
                <a:solidFill>
                  <a:srgbClr val="000000"/>
                </a:solidFill>
                <a:latin typeface="Corbel"/>
              </a:rPr>
              <a:t>, which can be a parameterized circuit.</a:t>
            </a:r>
          </a:p>
          <a:p>
            <a:pPr marL="685800" lvl="1" indent="-228600" algn="just">
              <a:lnSpc>
                <a:spcPct val="100000"/>
              </a:lnSpc>
              <a:spcBef>
                <a:spcPts val="281"/>
              </a:spcBef>
              <a:spcAft>
                <a:spcPts val="601"/>
              </a:spcAft>
              <a:buClr>
                <a:srgbClr val="8D1515"/>
              </a:buClr>
              <a:buSzPct val="145000"/>
              <a:buFont typeface="Corbel"/>
              <a:buAutoNum type="arabicPeriod"/>
              <a:tabLst>
                <a:tab pos="0" algn="l"/>
              </a:tabLst>
            </a:pPr>
            <a:r>
              <a:rPr lang="en-US" sz="1600" b="0" strike="noStrike" spc="-1" dirty="0">
                <a:solidFill>
                  <a:srgbClr val="00B050"/>
                </a:solidFill>
                <a:latin typeface="Corbel"/>
              </a:rPr>
              <a:t>Loop </a:t>
            </a:r>
            <a:r>
              <a:rPr lang="en-IN" sz="1600" b="0" strike="noStrike" spc="-1" dirty="0">
                <a:solidFill>
                  <a:srgbClr val="000000"/>
                </a:solidFill>
                <a:latin typeface="Corbel"/>
              </a:rPr>
              <a:t> </a:t>
            </a:r>
            <a:r>
              <a:rPr lang="en-IN" sz="1600" b="0" strike="noStrike" spc="-1" dirty="0">
                <a:solidFill>
                  <a:srgbClr val="FF0000"/>
                </a:solidFill>
                <a:latin typeface="Corbel"/>
              </a:rPr>
              <a:t>executes this parameterized circuit with certain range of parameter values</a:t>
            </a:r>
            <a:r>
              <a:rPr lang="en-IN" sz="1600" b="0" strike="noStrike" spc="-1" dirty="0">
                <a:solidFill>
                  <a:srgbClr val="000000"/>
                </a:solidFill>
                <a:latin typeface="Corbel"/>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484280" y="387417"/>
            <a:ext cx="10018440" cy="43992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Volumetric Positioning:</a:t>
            </a:r>
          </a:p>
        </p:txBody>
      </p:sp>
      <p:sp>
        <p:nvSpPr>
          <p:cNvPr id="305" name="PlaceHolder 2"/>
          <p:cNvSpPr>
            <a:spLocks noGrp="1"/>
          </p:cNvSpPr>
          <p:nvPr>
            <p:ph/>
          </p:nvPr>
        </p:nvSpPr>
        <p:spPr>
          <a:xfrm>
            <a:off x="1484280" y="1056978"/>
            <a:ext cx="10258541" cy="5192223"/>
          </a:xfrm>
          <a:prstGeom prst="rect">
            <a:avLst/>
          </a:prstGeom>
          <a:noFill/>
          <a:ln w="0">
            <a:noFill/>
          </a:ln>
        </p:spPr>
        <p:txBody>
          <a:bodyPr anchor="ctr">
            <a:normAutofit fontScale="870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Every application-oriented benchmark is associated with a family of circuits that is </a:t>
            </a:r>
            <a:r>
              <a:rPr lang="en-US" sz="2400" b="0" strike="noStrike" spc="-1" dirty="0">
                <a:solidFill>
                  <a:srgbClr val="FF0000"/>
                </a:solidFill>
                <a:latin typeface="Corbel"/>
              </a:rPr>
              <a:t>parameterized by the input problem size</a:t>
            </a:r>
            <a:r>
              <a:rPr lang="en-US" sz="2400" b="0" strike="noStrike" spc="-1" dirty="0">
                <a:solidFill>
                  <a:srgbClr val="000000"/>
                </a:solidFill>
                <a:latin typeface="Corbel"/>
              </a:rPr>
              <a:t>, i.e., </a:t>
            </a:r>
            <a:r>
              <a:rPr lang="en-US" sz="2400" b="0" strike="noStrike" spc="-1" dirty="0">
                <a:solidFill>
                  <a:srgbClr val="00B050"/>
                </a:solidFill>
                <a:latin typeface="Corbel"/>
              </a:rPr>
              <a:t>each input size “n” defines a circuit ensemble </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Each circuit family has a footprint that represents the way in which the </a:t>
            </a:r>
            <a:r>
              <a:rPr lang="en-US" sz="2400" b="0" strike="noStrike" spc="-1" dirty="0">
                <a:solidFill>
                  <a:srgbClr val="00B0F0"/>
                </a:solidFill>
                <a:latin typeface="Corbel"/>
              </a:rPr>
              <a:t>shape of the circuits</a:t>
            </a:r>
            <a:r>
              <a:rPr lang="en-US" sz="2400" b="0" strike="noStrike" spc="-1" dirty="0">
                <a:solidFill>
                  <a:srgbClr val="000000"/>
                </a:solidFill>
                <a:latin typeface="Corbel"/>
              </a:rPr>
              <a:t>—i.e., their width and depth—</a:t>
            </a:r>
            <a:r>
              <a:rPr lang="en-US" sz="2400" b="0" strike="noStrike" spc="-1" dirty="0">
                <a:solidFill>
                  <a:srgbClr val="00B0F0"/>
                </a:solidFill>
                <a:latin typeface="Corbel"/>
              </a:rPr>
              <a:t>varies as a function of the input size</a:t>
            </a:r>
            <a:r>
              <a:rPr lang="en-US" sz="2400" b="0" strike="noStrike" spc="-1" dirty="0">
                <a:solidFill>
                  <a:srgbClr val="000000"/>
                </a:solidFill>
                <a:latin typeface="Corbel"/>
              </a:rPr>
              <a:t>. So performance of benchmarks can be reported in “ </a:t>
            </a:r>
            <a:r>
              <a:rPr lang="en-US" sz="2400" b="0" strike="noStrike" spc="-1" dirty="0">
                <a:solidFill>
                  <a:srgbClr val="C00000"/>
                </a:solidFill>
                <a:latin typeface="Corbel"/>
              </a:rPr>
              <a:t>Width x depth = Volumetric Space</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For </a:t>
            </a:r>
            <a:r>
              <a:rPr lang="en-US" sz="2400" b="0" strike="noStrike" spc="-1" dirty="0">
                <a:solidFill>
                  <a:srgbClr val="C00000"/>
                </a:solidFill>
                <a:latin typeface="Corbel"/>
              </a:rPr>
              <a:t>each application benchmark A</a:t>
            </a:r>
            <a:r>
              <a:rPr lang="en-US" sz="2400" b="0" strike="noStrike" spc="-1" dirty="0">
                <a:solidFill>
                  <a:srgbClr val="000000"/>
                </a:solidFill>
                <a:latin typeface="Corbel"/>
              </a:rPr>
              <a:t>, </a:t>
            </a:r>
            <a:r>
              <a:rPr lang="en-US" sz="2400" b="0" strike="noStrike" spc="-1" dirty="0">
                <a:solidFill>
                  <a:srgbClr val="00B050"/>
                </a:solidFill>
                <a:latin typeface="Corbel"/>
              </a:rPr>
              <a:t>fixed input size n </a:t>
            </a:r>
            <a:r>
              <a:rPr lang="en-US" sz="2400" b="0" strike="noStrike" spc="-1" dirty="0">
                <a:solidFill>
                  <a:srgbClr val="000000"/>
                </a:solidFill>
                <a:latin typeface="Corbel"/>
              </a:rPr>
              <a:t>always corresponds to a single </a:t>
            </a:r>
            <a:r>
              <a:rPr lang="en-US" sz="2400" b="0" strike="noStrike" spc="-1" dirty="0">
                <a:solidFill>
                  <a:srgbClr val="0070C0"/>
                </a:solidFill>
                <a:latin typeface="Corbel"/>
              </a:rPr>
              <a:t>circuit width w</a:t>
            </a:r>
            <a:r>
              <a:rPr lang="en-US" sz="2400" b="0" strike="noStrike" spc="-1" dirty="0">
                <a:solidFill>
                  <a:srgbClr val="000000"/>
                </a:solidFill>
                <a:latin typeface="Corbel"/>
              </a:rPr>
              <a:t>. Note: that often </a:t>
            </a:r>
            <a:r>
              <a:rPr lang="en-US" sz="2400" b="0" strike="noStrike" spc="-1" dirty="0">
                <a:solidFill>
                  <a:srgbClr val="7030A0"/>
                </a:solidFill>
                <a:latin typeface="Corbel"/>
              </a:rPr>
              <a:t>w = n</a:t>
            </a:r>
            <a:r>
              <a:rPr lang="en-US" sz="2400" b="0" strike="noStrike" spc="-1" dirty="0">
                <a:solidFill>
                  <a:srgbClr val="000000"/>
                </a:solidFill>
                <a:latin typeface="Corbel"/>
              </a:rPr>
              <a:t>, i.e., a problem instance of size w uses an n-qubit circuit, </a:t>
            </a:r>
            <a:r>
              <a:rPr lang="en-US" sz="2400" b="0" strike="noStrike" spc="-1" dirty="0">
                <a:solidFill>
                  <a:srgbClr val="FF0000"/>
                </a:solidFill>
                <a:latin typeface="Corbel"/>
              </a:rPr>
              <a:t>but this is not always the case</a:t>
            </a:r>
            <a:r>
              <a:rPr lang="en-US" sz="2400" b="0" strike="noStrike" spc="-1" dirty="0">
                <a:solidFill>
                  <a:srgbClr val="000000"/>
                </a:solidFill>
                <a:latin typeface="Corbel"/>
              </a:rPr>
              <a:t>. </a:t>
            </a:r>
            <a:r>
              <a:rPr lang="en-US" sz="2400" b="0" strike="noStrike" spc="-1" dirty="0">
                <a:solidFill>
                  <a:srgbClr val="000000"/>
                </a:solidFill>
                <a:highlight>
                  <a:srgbClr val="FFFF00"/>
                </a:highlight>
                <a:latin typeface="Corbel"/>
              </a:rPr>
              <a:t>Ex: Bernstein-Vazirani uses n=2 qubit circuits for any input problem size “w”.</a:t>
            </a: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In contrast, a benchmark </a:t>
            </a:r>
            <a:r>
              <a:rPr lang="en-US" sz="2400" b="0" strike="noStrike" spc="-1" dirty="0">
                <a:solidFill>
                  <a:srgbClr val="00B050"/>
                </a:solidFill>
                <a:latin typeface="Corbel"/>
              </a:rPr>
              <a:t>A’s circuits can have a range of depths for each input size</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For example, the algorithms in the ‘</a:t>
            </a:r>
            <a:r>
              <a:rPr lang="en-US" sz="2400" b="0" strike="noStrike" spc="-1" dirty="0">
                <a:solidFill>
                  <a:srgbClr val="00B050"/>
                </a:solidFill>
                <a:latin typeface="Corbel"/>
              </a:rPr>
              <a:t>tutorial</a:t>
            </a:r>
            <a:r>
              <a:rPr lang="en-US" sz="2400" b="0" strike="noStrike" spc="-1" dirty="0">
                <a:solidFill>
                  <a:srgbClr val="000000"/>
                </a:solidFill>
                <a:latin typeface="Corbel"/>
              </a:rPr>
              <a:t>’ category use </a:t>
            </a:r>
            <a:r>
              <a:rPr lang="en-US" sz="2400" b="0" strike="noStrike" spc="-1" dirty="0">
                <a:solidFill>
                  <a:srgbClr val="FF0000"/>
                </a:solidFill>
                <a:latin typeface="Corbel"/>
              </a:rPr>
              <a:t>a varied-depth oracle circuit </a:t>
            </a:r>
            <a:r>
              <a:rPr lang="en-US" sz="2400" b="0" strike="noStrike" spc="-1" dirty="0">
                <a:solidFill>
                  <a:srgbClr val="000000"/>
                </a:solidFill>
                <a:latin typeface="Corbel"/>
              </a:rPr>
              <a:t>that encodes the problem instance. We therefore use the </a:t>
            </a:r>
            <a:r>
              <a:rPr lang="en-US" sz="2400" b="0" strike="noStrike" spc="-1" dirty="0">
                <a:solidFill>
                  <a:srgbClr val="C00000"/>
                </a:solidFill>
                <a:latin typeface="Corbel"/>
              </a:rPr>
              <a:t>circuits’ mean depth</a:t>
            </a:r>
            <a:r>
              <a:rPr lang="en-US" sz="2400" b="0" strike="noStrike" spc="-1" dirty="0">
                <a:solidFill>
                  <a:srgbClr val="000000"/>
                </a:solidFill>
                <a:latin typeface="Corbel"/>
              </a:rPr>
              <a:t> to </a:t>
            </a:r>
            <a:r>
              <a:rPr lang="en-US" sz="2400" b="0" strike="noStrike" spc="-1" dirty="0">
                <a:solidFill>
                  <a:srgbClr val="0070C0"/>
                </a:solidFill>
                <a:latin typeface="Corbel"/>
              </a:rPr>
              <a:t>define that ensemble’s volumetric position</a:t>
            </a:r>
            <a:r>
              <a:rPr lang="en-US" sz="2400" b="0" strike="noStrike" spc="-1" dirty="0">
                <a:solidFill>
                  <a:srgbClr val="000000"/>
                </a:solidFill>
                <a:latin typeface="Corbel"/>
              </a:rPr>
              <a:t>, and we </a:t>
            </a:r>
            <a:r>
              <a:rPr lang="en-US" sz="2400" b="0" strike="noStrike" spc="-1" dirty="0">
                <a:solidFill>
                  <a:srgbClr val="7030A0"/>
                </a:solidFill>
                <a:latin typeface="Corbel"/>
              </a:rPr>
              <a:t>report average performance </a:t>
            </a:r>
            <a:r>
              <a:rPr lang="en-US" sz="2400" b="0" strike="noStrike" spc="-1" dirty="0">
                <a:solidFill>
                  <a:srgbClr val="000000"/>
                </a:solidFill>
                <a:latin typeface="Corbel"/>
              </a:rPr>
              <a:t>over the circuit ensemble.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1484279" y="409984"/>
            <a:ext cx="9835029" cy="448200"/>
          </a:xfrm>
          <a:prstGeom prst="rect">
            <a:avLst/>
          </a:prstGeom>
          <a:noFill/>
          <a:ln w="0">
            <a:noFill/>
          </a:ln>
        </p:spPr>
        <p:txBody>
          <a:bodyPr anchor="b">
            <a:noAutofit/>
          </a:bodyPr>
          <a:lstStyle/>
          <a:p>
            <a:pPr algn="ctr">
              <a:lnSpc>
                <a:spcPct val="100000"/>
              </a:lnSpc>
              <a:buNone/>
            </a:pPr>
            <a:r>
              <a:rPr lang="en-US" sz="28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Volumetric Positioning: (Contd.)</a:t>
            </a:r>
          </a:p>
        </p:txBody>
      </p:sp>
      <p:sp>
        <p:nvSpPr>
          <p:cNvPr id="307" name="PlaceHolder 2"/>
          <p:cNvSpPr>
            <a:spLocks noGrp="1"/>
          </p:cNvSpPr>
          <p:nvPr>
            <p:ph/>
          </p:nvPr>
        </p:nvSpPr>
        <p:spPr>
          <a:xfrm>
            <a:off x="1484280" y="1508078"/>
            <a:ext cx="5301531" cy="4393800"/>
          </a:xfrm>
          <a:prstGeom prst="rect">
            <a:avLst/>
          </a:prstGeom>
          <a:noFill/>
          <a:ln w="0">
            <a:noFill/>
          </a:ln>
        </p:spPr>
        <p:txBody>
          <a:bodyPr anchor="ctr">
            <a:noAutofit/>
          </a:bodyPr>
          <a:lstStyle/>
          <a:p>
            <a:pPr algn="just">
              <a:lnSpc>
                <a:spcPct val="100000"/>
              </a:lnSpc>
              <a:spcBef>
                <a:spcPts val="320"/>
              </a:spcBef>
              <a:spcAft>
                <a:spcPts val="601"/>
              </a:spcAft>
              <a:buNone/>
              <a:tabLst>
                <a:tab pos="0" algn="l"/>
              </a:tabLst>
            </a:pPr>
            <a:r>
              <a:rPr lang="en-US" sz="1600" b="0" strike="noStrike" spc="-1" dirty="0">
                <a:solidFill>
                  <a:srgbClr val="000000"/>
                </a:solidFill>
                <a:latin typeface="Corbel"/>
              </a:rPr>
              <a:t>		Each benchmark consists of running its circuits for a </a:t>
            </a:r>
            <a:r>
              <a:rPr lang="en-US" sz="1600" b="0" strike="noStrike" spc="-1" dirty="0">
                <a:solidFill>
                  <a:srgbClr val="7030A0"/>
                </a:solidFill>
                <a:latin typeface="Corbel"/>
              </a:rPr>
              <a:t>range of problem sizes</a:t>
            </a:r>
            <a:r>
              <a:rPr lang="en-US" sz="1600" b="0" strike="noStrike" spc="-1" dirty="0">
                <a:solidFill>
                  <a:srgbClr val="000000"/>
                </a:solidFill>
                <a:latin typeface="Corbel"/>
              </a:rPr>
              <a:t>, which </a:t>
            </a:r>
            <a:r>
              <a:rPr lang="en-US" sz="1600" b="0" strike="noStrike" spc="-1" dirty="0">
                <a:solidFill>
                  <a:srgbClr val="FF0000"/>
                </a:solidFill>
                <a:latin typeface="Corbel"/>
              </a:rPr>
              <a:t>closely correspond to the circuits’ widths</a:t>
            </a:r>
            <a:r>
              <a:rPr lang="en-US" sz="1600" b="0" strike="noStrike" spc="-1" dirty="0">
                <a:solidFill>
                  <a:srgbClr val="000000"/>
                </a:solidFill>
                <a:latin typeface="Corbel"/>
              </a:rPr>
              <a:t>.</a:t>
            </a:r>
          </a:p>
          <a:p>
            <a:pPr marL="800280" lvl="1" indent="-343080" algn="just">
              <a:lnSpc>
                <a:spcPct val="100000"/>
              </a:lnSpc>
              <a:spcBef>
                <a:spcPts val="320"/>
              </a:spcBef>
              <a:spcAft>
                <a:spcPts val="601"/>
              </a:spcAft>
              <a:buClr>
                <a:srgbClr val="8D1515"/>
              </a:buClr>
              <a:buSzPct val="145000"/>
              <a:buFont typeface="Corbel"/>
              <a:buAutoNum type="arabicPeriod"/>
              <a:tabLst>
                <a:tab pos="0" algn="l"/>
              </a:tabLst>
            </a:pPr>
            <a:r>
              <a:rPr lang="en-US" sz="1600" b="0" strike="noStrike" spc="-1" dirty="0">
                <a:solidFill>
                  <a:srgbClr val="000000"/>
                </a:solidFill>
                <a:latin typeface="Corbel"/>
              </a:rPr>
              <a:t>Each data point (</a:t>
            </a:r>
            <a:r>
              <a:rPr lang="en-US" sz="1600" b="0" strike="noStrike" spc="-1" dirty="0">
                <a:solidFill>
                  <a:srgbClr val="FF0000"/>
                </a:solidFill>
                <a:latin typeface="Corbel"/>
              </a:rPr>
              <a:t>small rectangles</a:t>
            </a:r>
            <a:r>
              <a:rPr lang="en-US" sz="1600" b="0" strike="noStrike" spc="-1" dirty="0">
                <a:solidFill>
                  <a:srgbClr val="000000"/>
                </a:solidFill>
                <a:latin typeface="Corbel"/>
              </a:rPr>
              <a:t>) </a:t>
            </a:r>
            <a:r>
              <a:rPr lang="en-US" sz="1600" b="0" strike="noStrike" spc="-1" dirty="0">
                <a:solidFill>
                  <a:srgbClr val="00B050"/>
                </a:solidFill>
                <a:latin typeface="Corbel"/>
              </a:rPr>
              <a:t>summarizes the results for the circuits of a particular problem size</a:t>
            </a:r>
            <a:r>
              <a:rPr lang="en-US" sz="1600" b="0" strike="noStrike" spc="-1" dirty="0">
                <a:solidFill>
                  <a:srgbClr val="000000"/>
                </a:solidFill>
                <a:latin typeface="Corbel"/>
              </a:rPr>
              <a:t>.</a:t>
            </a:r>
          </a:p>
          <a:p>
            <a:pPr marL="800280" lvl="1" indent="-343080" algn="just">
              <a:lnSpc>
                <a:spcPct val="100000"/>
              </a:lnSpc>
              <a:spcBef>
                <a:spcPts val="320"/>
              </a:spcBef>
              <a:spcAft>
                <a:spcPts val="601"/>
              </a:spcAft>
              <a:buClr>
                <a:srgbClr val="8D1515"/>
              </a:buClr>
              <a:buSzPct val="145000"/>
              <a:buFont typeface="Corbel"/>
              <a:buAutoNum type="arabicPeriod"/>
              <a:tabLst>
                <a:tab pos="0" algn="l"/>
              </a:tabLst>
            </a:pPr>
            <a:r>
              <a:rPr lang="en-US" sz="1600" b="0" strike="noStrike" spc="-1" dirty="0">
                <a:solidFill>
                  <a:srgbClr val="000000"/>
                </a:solidFill>
                <a:latin typeface="Corbel"/>
              </a:rPr>
              <a:t>The </a:t>
            </a:r>
            <a:r>
              <a:rPr lang="en-US" sz="1600" b="0" strike="noStrike" spc="-1" dirty="0">
                <a:solidFill>
                  <a:srgbClr val="C00000"/>
                </a:solidFill>
                <a:latin typeface="Corbel"/>
              </a:rPr>
              <a:t>rectangle’s location</a:t>
            </a:r>
            <a:r>
              <a:rPr lang="en-US" sz="1600" b="0" strike="noStrike" spc="-1" dirty="0">
                <a:solidFill>
                  <a:srgbClr val="000000"/>
                </a:solidFill>
                <a:latin typeface="Corbel"/>
              </a:rPr>
              <a:t> indicates the </a:t>
            </a:r>
            <a:r>
              <a:rPr lang="en-US" sz="1600" b="0" strike="noStrike" spc="-1" dirty="0">
                <a:solidFill>
                  <a:srgbClr val="7030A0"/>
                </a:solidFill>
                <a:latin typeface="Corbel"/>
              </a:rPr>
              <a:t>circuits’ width and average depth</a:t>
            </a:r>
            <a:r>
              <a:rPr lang="en-US" sz="1600" b="0" strike="noStrike" spc="-1" dirty="0">
                <a:solidFill>
                  <a:srgbClr val="000000"/>
                </a:solidFill>
                <a:latin typeface="Corbel"/>
              </a:rPr>
              <a:t>, </a:t>
            </a:r>
          </a:p>
          <a:p>
            <a:pPr marL="800280" lvl="1" indent="-343080" algn="just">
              <a:lnSpc>
                <a:spcPct val="100000"/>
              </a:lnSpc>
              <a:spcBef>
                <a:spcPts val="320"/>
              </a:spcBef>
              <a:spcAft>
                <a:spcPts val="601"/>
              </a:spcAft>
              <a:buClr>
                <a:srgbClr val="8D1515"/>
              </a:buClr>
              <a:buSzPct val="145000"/>
              <a:buFont typeface="Corbel"/>
              <a:buAutoNum type="arabicPeriod"/>
              <a:tabLst>
                <a:tab pos="0" algn="l"/>
              </a:tabLst>
            </a:pPr>
            <a:r>
              <a:rPr lang="en-US" sz="1600" b="0" strike="noStrike" spc="-1" dirty="0">
                <a:solidFill>
                  <a:srgbClr val="000000"/>
                </a:solidFill>
                <a:latin typeface="Corbel"/>
              </a:rPr>
              <a:t>The </a:t>
            </a:r>
            <a:r>
              <a:rPr lang="en-US" sz="1600" b="0" strike="noStrike" spc="-1" dirty="0">
                <a:solidFill>
                  <a:srgbClr val="0070C0"/>
                </a:solidFill>
                <a:latin typeface="Corbel"/>
              </a:rPr>
              <a:t>color</a:t>
            </a:r>
            <a:r>
              <a:rPr lang="en-US" sz="1600" b="0" strike="noStrike" spc="-1" dirty="0">
                <a:solidFill>
                  <a:srgbClr val="000000"/>
                </a:solidFill>
                <a:latin typeface="Corbel"/>
              </a:rPr>
              <a:t> indicates the </a:t>
            </a:r>
            <a:r>
              <a:rPr lang="en-US" sz="1600" b="0" strike="noStrike" spc="-1" dirty="0">
                <a:solidFill>
                  <a:srgbClr val="00B050"/>
                </a:solidFill>
                <a:latin typeface="Corbel"/>
              </a:rPr>
              <a:t>average quality of the result for that circuit shape</a:t>
            </a:r>
            <a:r>
              <a:rPr lang="en-US" sz="1600" b="0" strike="noStrike" spc="-1" dirty="0">
                <a:solidFill>
                  <a:srgbClr val="000000"/>
                </a:solidFill>
                <a:latin typeface="Corbel"/>
              </a:rPr>
              <a:t>.</a:t>
            </a:r>
          </a:p>
          <a:p>
            <a:pPr algn="just">
              <a:lnSpc>
                <a:spcPct val="100000"/>
              </a:lnSpc>
              <a:spcBef>
                <a:spcPts val="320"/>
              </a:spcBef>
              <a:spcAft>
                <a:spcPts val="601"/>
              </a:spcAft>
              <a:buNone/>
              <a:tabLst>
                <a:tab pos="0" algn="l"/>
              </a:tabLst>
            </a:pPr>
            <a:r>
              <a:rPr lang="en-US" sz="1600" b="0" strike="noStrike" spc="-1" dirty="0">
                <a:solidFill>
                  <a:srgbClr val="000000"/>
                </a:solidFill>
                <a:latin typeface="Corbel"/>
              </a:rPr>
              <a:t>		We quantify the quality of the result using </a:t>
            </a:r>
            <a:r>
              <a:rPr lang="en-US" sz="1600" b="0" strike="noStrike" spc="-1" dirty="0">
                <a:solidFill>
                  <a:srgbClr val="C00000"/>
                </a:solidFill>
                <a:latin typeface="Corbel"/>
              </a:rPr>
              <a:t>the average result fidelity</a:t>
            </a:r>
            <a:r>
              <a:rPr lang="en-US" sz="1600" b="0" strike="noStrike" spc="-1" dirty="0">
                <a:solidFill>
                  <a:srgbClr val="000000"/>
                </a:solidFill>
                <a:latin typeface="Corbel"/>
              </a:rPr>
              <a:t>.</a:t>
            </a:r>
          </a:p>
          <a:p>
            <a:pPr algn="just">
              <a:lnSpc>
                <a:spcPct val="100000"/>
              </a:lnSpc>
              <a:spcBef>
                <a:spcPts val="320"/>
              </a:spcBef>
              <a:spcAft>
                <a:spcPts val="601"/>
              </a:spcAft>
              <a:buNone/>
              <a:tabLst>
                <a:tab pos="0" algn="l"/>
              </a:tabLst>
            </a:pPr>
            <a:r>
              <a:rPr lang="en-US" sz="1600" b="0" strike="noStrike" spc="-1" dirty="0">
                <a:solidFill>
                  <a:srgbClr val="000000"/>
                </a:solidFill>
                <a:latin typeface="Corbel"/>
              </a:rPr>
              <a:t>		The width and depth of benchmarking circuits for different applications can be similar, resulting in </a:t>
            </a:r>
            <a:r>
              <a:rPr lang="en-US" sz="1600" b="0" strike="noStrike" spc="-1" dirty="0">
                <a:solidFill>
                  <a:srgbClr val="00B0F0"/>
                </a:solidFill>
                <a:latin typeface="Corbel"/>
              </a:rPr>
              <a:t>overlap on the volumetric plots</a:t>
            </a:r>
            <a:r>
              <a:rPr lang="en-US" sz="1600" b="0" strike="noStrike" spc="-1" dirty="0">
                <a:solidFill>
                  <a:srgbClr val="000000"/>
                </a:solidFill>
                <a:latin typeface="Corbel"/>
              </a:rPr>
              <a:t>. Whenever this is the case the </a:t>
            </a:r>
            <a:r>
              <a:rPr lang="en-US" sz="1600" b="0" strike="noStrike" spc="-1" dirty="0">
                <a:solidFill>
                  <a:srgbClr val="FF0000"/>
                </a:solidFill>
                <a:latin typeface="Corbel"/>
              </a:rPr>
              <a:t>result fidelities from the overlapping circuits for different applications are averaged together</a:t>
            </a:r>
            <a:r>
              <a:rPr lang="en-US" sz="1600" b="0" strike="noStrike" spc="-1" dirty="0">
                <a:solidFill>
                  <a:srgbClr val="000000"/>
                </a:solidFill>
                <a:latin typeface="Corbel"/>
              </a:rPr>
              <a:t>. </a:t>
            </a:r>
          </a:p>
        </p:txBody>
      </p:sp>
      <p:pic>
        <p:nvPicPr>
          <p:cNvPr id="308" name="Content Placeholder 11"/>
          <p:cNvPicPr/>
          <p:nvPr/>
        </p:nvPicPr>
        <p:blipFill>
          <a:blip r:embed="rId2"/>
          <a:stretch/>
        </p:blipFill>
        <p:spPr>
          <a:xfrm>
            <a:off x="7353701" y="1108441"/>
            <a:ext cx="3965608" cy="5455988"/>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667160" y="685800"/>
            <a:ext cx="10114162" cy="61776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Volumetric Backgrounds:</a:t>
            </a:r>
          </a:p>
        </p:txBody>
      </p:sp>
      <p:sp>
        <p:nvSpPr>
          <p:cNvPr id="310" name="PlaceHolder 2"/>
          <p:cNvSpPr>
            <a:spLocks noGrp="1"/>
          </p:cNvSpPr>
          <p:nvPr>
            <p:ph/>
          </p:nvPr>
        </p:nvSpPr>
        <p:spPr>
          <a:xfrm>
            <a:off x="1667160" y="1511167"/>
            <a:ext cx="10114162" cy="4847685"/>
          </a:xfrm>
          <a:prstGeom prst="rect">
            <a:avLst/>
          </a:prstGeom>
          <a:noFill/>
          <a:ln w="0">
            <a:noFill/>
          </a:ln>
        </p:spPr>
        <p:txBody>
          <a:bodyPr anchor="ctr">
            <a:normAutofit fontScale="90500" lnSpcReduction="2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C00000"/>
                </a:solidFill>
                <a:latin typeface="Corbel"/>
              </a:rPr>
              <a:t>Algorithmic benchmarks </a:t>
            </a:r>
            <a:r>
              <a:rPr lang="en-US" sz="2400" b="0" strike="noStrike" spc="-1" dirty="0">
                <a:solidFill>
                  <a:srgbClr val="000000"/>
                </a:solidFill>
                <a:latin typeface="Corbel"/>
              </a:rPr>
              <a:t>directly probe a </a:t>
            </a:r>
            <a:r>
              <a:rPr lang="en-US" sz="2400" b="0" strike="noStrike" spc="-1" dirty="0">
                <a:solidFill>
                  <a:srgbClr val="FF0000"/>
                </a:solidFill>
                <a:latin typeface="Corbel"/>
              </a:rPr>
              <a:t>quantum computer’s performance </a:t>
            </a:r>
            <a:r>
              <a:rPr lang="en-US" sz="2400" b="0" strike="noStrike" spc="-1" dirty="0">
                <a:solidFill>
                  <a:srgbClr val="000000"/>
                </a:solidFill>
                <a:latin typeface="Corbel"/>
              </a:rPr>
              <a:t>on </a:t>
            </a:r>
            <a:r>
              <a:rPr lang="en-US" sz="2400" b="0" strike="noStrike" spc="-1" dirty="0">
                <a:solidFill>
                  <a:srgbClr val="00B050"/>
                </a:solidFill>
                <a:latin typeface="Corbel"/>
              </a:rPr>
              <a:t>application-like tasks</a:t>
            </a:r>
            <a:r>
              <a:rPr lang="en-US" sz="2400" b="0" strike="noStrike" spc="-1" dirty="0">
                <a:solidFill>
                  <a:srgbClr val="000000"/>
                </a:solidFill>
                <a:latin typeface="Corbel"/>
              </a:rPr>
              <a:t>, but performance on these tasks can also be predicted from a </a:t>
            </a:r>
            <a:r>
              <a:rPr lang="en-US" sz="2400" b="0" strike="noStrike" spc="-1" dirty="0">
                <a:solidFill>
                  <a:srgbClr val="00B050"/>
                </a:solidFill>
                <a:latin typeface="Corbel"/>
              </a:rPr>
              <a:t>processor’s known performance data</a:t>
            </a:r>
            <a:r>
              <a:rPr lang="en-US" sz="2400" b="0" strike="noStrike" spc="-1" dirty="0">
                <a:solidFill>
                  <a:srgbClr val="000000"/>
                </a:solidFill>
                <a:latin typeface="Corbel"/>
              </a:rPr>
              <a:t>. (Ex: </a:t>
            </a:r>
            <a:r>
              <a:rPr lang="en-US" sz="2400" b="0" strike="noStrike" spc="-1" dirty="0">
                <a:solidFill>
                  <a:srgbClr val="00B0F0"/>
                </a:solidFill>
                <a:latin typeface="-apple-system"/>
              </a:rPr>
              <a:t>Randomized benchmarking error rates</a:t>
            </a:r>
            <a:r>
              <a:rPr lang="en-US" sz="2400" b="0" strike="noStrike" spc="-1" dirty="0">
                <a:solidFill>
                  <a:srgbClr val="111111"/>
                </a:solidFill>
                <a:latin typeface="-apple-system"/>
              </a:rPr>
              <a:t> -&gt; a measure of the average error rates of quantum computing hardware platforms.)</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Discrepancies between these predictions and experimental results can reveal the presence and size of interesting and important physical effects, e.g., crosstalk.</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 </a:t>
            </a:r>
            <a:r>
              <a:rPr lang="en-US" sz="2400" b="0" strike="noStrike" spc="-1" dirty="0">
                <a:solidFill>
                  <a:srgbClr val="FF0000"/>
                </a:solidFill>
                <a:latin typeface="Corbel"/>
              </a:rPr>
              <a:t>volumetric background </a:t>
            </a:r>
            <a:r>
              <a:rPr lang="en-US" sz="2400" b="0" strike="noStrike" spc="-1" dirty="0">
                <a:solidFill>
                  <a:srgbClr val="000000"/>
                </a:solidFill>
                <a:latin typeface="Corbel"/>
              </a:rPr>
              <a:t>means a </a:t>
            </a:r>
            <a:r>
              <a:rPr lang="en-US" sz="2400" b="0" strike="noStrike" spc="-1" dirty="0">
                <a:solidFill>
                  <a:srgbClr val="00B050"/>
                </a:solidFill>
                <a:latin typeface="Corbel"/>
              </a:rPr>
              <a:t>prediction for the result fidelity</a:t>
            </a:r>
            <a:r>
              <a:rPr lang="en-US" sz="2400" b="0" strike="noStrike" spc="-1" dirty="0">
                <a:solidFill>
                  <a:srgbClr val="000000"/>
                </a:solidFill>
                <a:latin typeface="Corbel"/>
              </a:rPr>
              <a:t>, as a </a:t>
            </a:r>
            <a:r>
              <a:rPr lang="en-US" sz="2400" b="0" strike="noStrike" spc="-1" dirty="0">
                <a:solidFill>
                  <a:srgbClr val="00B050"/>
                </a:solidFill>
                <a:latin typeface="Corbel"/>
              </a:rPr>
              <a:t>function of circuit width and depth</a:t>
            </a:r>
            <a:r>
              <a:rPr lang="en-US" sz="2400" b="0" strike="noStrike" spc="-1" dirty="0">
                <a:solidFill>
                  <a:srgbClr val="000000"/>
                </a:solidFill>
                <a:latin typeface="Corbel"/>
              </a:rPr>
              <a:t>, obtained from </a:t>
            </a:r>
            <a:r>
              <a:rPr lang="en-US" sz="2400" b="0" strike="noStrike" spc="-1" dirty="0">
                <a:solidFill>
                  <a:srgbClr val="00B0F0"/>
                </a:solidFill>
                <a:latin typeface="Corbel"/>
              </a:rPr>
              <a:t>some method that is independent of our application oriented benchmarks</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Volumetric backgrounds are extrapolated from corresponding device’s Quantum Volume.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493905" y="483670"/>
            <a:ext cx="10018440" cy="59220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Volumetric Backgrounds:</a:t>
            </a:r>
          </a:p>
        </p:txBody>
      </p:sp>
      <p:sp>
        <p:nvSpPr>
          <p:cNvPr id="312" name="PlaceHolder 2"/>
          <p:cNvSpPr>
            <a:spLocks noGrp="1"/>
          </p:cNvSpPr>
          <p:nvPr>
            <p:ph/>
          </p:nvPr>
        </p:nvSpPr>
        <p:spPr>
          <a:xfrm>
            <a:off x="1782663" y="1403487"/>
            <a:ext cx="10018440" cy="5083939"/>
          </a:xfrm>
          <a:prstGeom prst="rect">
            <a:avLst/>
          </a:prstGeom>
          <a:noFill/>
          <a:ln w="0">
            <a:noFill/>
          </a:ln>
        </p:spPr>
        <p:txBody>
          <a:bodyPr anchor="ctr">
            <a:noAutofit/>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 </a:t>
            </a:r>
            <a:r>
              <a:rPr lang="en-US" sz="2400" b="0" strike="noStrike" spc="-1" dirty="0">
                <a:solidFill>
                  <a:srgbClr val="00B050"/>
                </a:solidFill>
                <a:latin typeface="Corbel"/>
              </a:rPr>
              <a:t>width w</a:t>
            </a:r>
            <a:r>
              <a:rPr lang="en-US" sz="2400" b="0" strike="noStrike" spc="-1" dirty="0">
                <a:solidFill>
                  <a:srgbClr val="000000"/>
                </a:solidFill>
                <a:latin typeface="Corbel"/>
              </a:rPr>
              <a:t> and </a:t>
            </a:r>
            <a:r>
              <a:rPr lang="en-US" sz="2400" b="0" strike="noStrike" spc="-1" dirty="0">
                <a:solidFill>
                  <a:srgbClr val="00B050"/>
                </a:solidFill>
                <a:latin typeface="Corbel"/>
              </a:rPr>
              <a:t>depth d</a:t>
            </a:r>
            <a:r>
              <a:rPr lang="en-US" sz="2400" b="0" strike="noStrike" spc="-1" dirty="0">
                <a:solidFill>
                  <a:srgbClr val="000000"/>
                </a:solidFill>
                <a:latin typeface="Corbel"/>
              </a:rPr>
              <a:t> circuit is predicted to have a result fidelity </a:t>
            </a:r>
            <a:r>
              <a:rPr lang="en-US" sz="2400" b="0" strike="noStrike" spc="-1" dirty="0">
                <a:solidFill>
                  <a:srgbClr val="C00000"/>
                </a:solidFill>
                <a:latin typeface="Corbel"/>
              </a:rPr>
              <a:t>above </a:t>
            </a:r>
            <a:r>
              <a:rPr lang="en-US" sz="2400" b="0" strike="noStrike" spc="-1" dirty="0">
                <a:solidFill>
                  <a:srgbClr val="000000"/>
                </a:solidFill>
                <a:latin typeface="Corbel"/>
              </a:rPr>
              <a:t> if </a:t>
            </a:r>
            <a:r>
              <a:rPr lang="en-US" sz="2400" b="0" strike="noStrike" spc="-1" dirty="0">
                <a:solidFill>
                  <a:srgbClr val="FF0000"/>
                </a:solidFill>
                <a:latin typeface="Corbel"/>
              </a:rPr>
              <a:t>w*d &lt; </a:t>
            </a:r>
            <a:r>
              <a:rPr lang="en-US" sz="2400" b="0" strike="noStrike" spc="-1" dirty="0">
                <a:solidFill>
                  <a:srgbClr val="000000"/>
                </a:solidFill>
                <a:latin typeface="Corbel"/>
              </a:rPr>
              <a:t> where </a:t>
            </a:r>
            <a:r>
              <a:rPr lang="en-US" sz="2400" b="0" strike="noStrike" spc="-1" dirty="0">
                <a:solidFill>
                  <a:srgbClr val="0070C0"/>
                </a:solidFill>
                <a:latin typeface="Corbel"/>
              </a:rPr>
              <a:t> is the quantum volume</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means, a circuit is </a:t>
            </a:r>
            <a:r>
              <a:rPr lang="en-US" sz="2400" b="0" strike="noStrike" spc="-1" dirty="0">
                <a:solidFill>
                  <a:srgbClr val="C00000"/>
                </a:solidFill>
                <a:latin typeface="Corbel"/>
              </a:rPr>
              <a:t>predicted to succeed </a:t>
            </a:r>
            <a:r>
              <a:rPr lang="en-US" sz="2400" b="0" strike="noStrike" spc="-1" dirty="0">
                <a:solidFill>
                  <a:srgbClr val="000000"/>
                </a:solidFill>
                <a:latin typeface="Corbel"/>
              </a:rPr>
              <a:t>if its </a:t>
            </a:r>
            <a:r>
              <a:rPr lang="en-US" sz="2400" b="0" strike="noStrike" spc="-1" dirty="0">
                <a:solidFill>
                  <a:srgbClr val="00B0F0"/>
                </a:solidFill>
                <a:latin typeface="Corbel"/>
              </a:rPr>
              <a:t>depth × width is no larger than the largest successful quantum volume circuits</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Quantum volume region encompasses all circuit shapes that are smaller than the largest successful quantum volume circuit, and so </a:t>
            </a:r>
            <a:r>
              <a:rPr lang="en-US" sz="2400" b="0" strike="noStrike" spc="-1" dirty="0">
                <a:solidFill>
                  <a:srgbClr val="00B050"/>
                </a:solidFill>
                <a:latin typeface="Corbel"/>
              </a:rPr>
              <a:t>circuits within this region will have high result fidelity under weaker assumptions</a:t>
            </a:r>
            <a:r>
              <a:rPr lang="en-US" sz="2400" b="0" strike="noStrike" spc="-1" dirty="0">
                <a:solidFill>
                  <a:srgbClr val="D1D5DB"/>
                </a:solidFill>
                <a:latin typeface="Söhne"/>
              </a:rPr>
              <a:t> </a:t>
            </a:r>
            <a:r>
              <a:rPr lang="en-US" sz="2400" b="0" strike="noStrike" spc="-1" dirty="0">
                <a:solidFill>
                  <a:srgbClr val="000000"/>
                </a:solidFill>
                <a:latin typeface="Söhne"/>
              </a:rPr>
              <a:t>which means that these circuits are </a:t>
            </a:r>
            <a:r>
              <a:rPr lang="en-US" sz="2400" b="0" strike="noStrike" spc="-1" dirty="0">
                <a:solidFill>
                  <a:srgbClr val="0070C0"/>
                </a:solidFill>
                <a:latin typeface="Söhne"/>
              </a:rPr>
              <a:t>expected to maintain high accuracy or fidelity </a:t>
            </a:r>
            <a:r>
              <a:rPr lang="en-US" sz="2400" b="0" strike="noStrike" spc="-1" dirty="0">
                <a:solidFill>
                  <a:srgbClr val="000000"/>
                </a:solidFill>
                <a:latin typeface="Söhne"/>
              </a:rPr>
              <a:t>in their outputs even </a:t>
            </a:r>
            <a:r>
              <a:rPr lang="en-US" sz="2400" b="0" strike="noStrike" spc="-1" dirty="0">
                <a:solidFill>
                  <a:srgbClr val="7030A0"/>
                </a:solidFill>
                <a:latin typeface="Söhne"/>
              </a:rPr>
              <a:t>when certain conditions or parameters are not as rigorously controlled or optimized</a:t>
            </a:r>
            <a:r>
              <a:rPr lang="en-US" sz="2400" b="0" strike="noStrike" spc="-1" dirty="0">
                <a:solidFill>
                  <a:srgbClr val="000000"/>
                </a:solidFill>
                <a:latin typeface="Corbel"/>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484280" y="457920"/>
            <a:ext cx="10018440" cy="60912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Circuit Depth:</a:t>
            </a:r>
          </a:p>
        </p:txBody>
      </p:sp>
      <p:sp>
        <p:nvSpPr>
          <p:cNvPr id="314" name="PlaceHolder 2"/>
          <p:cNvSpPr>
            <a:spLocks noGrp="1"/>
          </p:cNvSpPr>
          <p:nvPr>
            <p:ph/>
          </p:nvPr>
        </p:nvSpPr>
        <p:spPr>
          <a:xfrm>
            <a:off x="1811006" y="1223640"/>
            <a:ext cx="10018441" cy="5176440"/>
          </a:xfrm>
          <a:prstGeom prst="rect">
            <a:avLst/>
          </a:prstGeom>
          <a:noFill/>
          <a:ln w="0">
            <a:noFill/>
          </a:ln>
        </p:spPr>
        <p:txBody>
          <a:bodyPr anchor="ctr">
            <a:normAutofit fontScale="875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 </a:t>
            </a:r>
            <a:r>
              <a:rPr lang="en-US" sz="2400" b="0" strike="noStrike" spc="-1" dirty="0">
                <a:solidFill>
                  <a:srgbClr val="FF0000"/>
                </a:solidFill>
                <a:latin typeface="Corbel"/>
              </a:rPr>
              <a:t>circuit’s depth </a:t>
            </a:r>
            <a:r>
              <a:rPr lang="en-US" sz="2400" b="0" strike="noStrike" spc="-1" dirty="0">
                <a:solidFill>
                  <a:srgbClr val="000000"/>
                </a:solidFill>
                <a:latin typeface="Corbel"/>
              </a:rPr>
              <a:t>is the </a:t>
            </a:r>
            <a:r>
              <a:rPr lang="en-US" sz="2400" b="0" strike="noStrike" spc="-1" dirty="0">
                <a:solidFill>
                  <a:srgbClr val="00B050"/>
                </a:solidFill>
                <a:latin typeface="Corbel"/>
              </a:rPr>
              <a:t>number of layers of logic gates it contains</a:t>
            </a:r>
            <a:r>
              <a:rPr lang="en-US" sz="2400" b="0" strike="noStrike" spc="-1" dirty="0">
                <a:solidFill>
                  <a:srgbClr val="000000"/>
                </a:solidFill>
                <a:latin typeface="Corbel"/>
              </a:rPr>
              <a:t>. However, any specific quantum computation can be implemented with many different circuits, perhaps defined over different gate sets, that have different depths.</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suite contains </a:t>
            </a:r>
            <a:r>
              <a:rPr lang="en-US" sz="2400" b="0" strike="noStrike" spc="-1" dirty="0">
                <a:solidFill>
                  <a:srgbClr val="7030A0"/>
                </a:solidFill>
                <a:latin typeface="Corbel"/>
              </a:rPr>
              <a:t>high-level gates </a:t>
            </a:r>
            <a:r>
              <a:rPr lang="en-US" sz="2400" b="0" strike="noStrike" spc="-1" dirty="0">
                <a:solidFill>
                  <a:srgbClr val="000000"/>
                </a:solidFill>
                <a:latin typeface="Corbel"/>
              </a:rPr>
              <a:t>which use </a:t>
            </a:r>
            <a:r>
              <a:rPr lang="en-US" sz="2400" b="0" strike="noStrike" spc="-1" dirty="0">
                <a:solidFill>
                  <a:srgbClr val="C00000"/>
                </a:solidFill>
                <a:latin typeface="Corbel"/>
              </a:rPr>
              <a:t>algorithm-specific gate sets </a:t>
            </a:r>
            <a:r>
              <a:rPr lang="en-US" sz="2400" b="0" strike="noStrike" spc="-1" dirty="0">
                <a:solidFill>
                  <a:srgbClr val="000000"/>
                </a:solidFill>
                <a:latin typeface="Corbel"/>
              </a:rPr>
              <a:t>which might not be implementable on many devices.</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So we need </a:t>
            </a:r>
            <a:r>
              <a:rPr lang="en-US" sz="2400" b="0" strike="noStrike" spc="-1" dirty="0">
                <a:solidFill>
                  <a:srgbClr val="FF0000"/>
                </a:solidFill>
                <a:latin typeface="Corbel"/>
              </a:rPr>
              <a:t>to </a:t>
            </a:r>
            <a:r>
              <a:rPr lang="en-US" sz="2400" b="0" strike="noStrike" spc="-1" dirty="0" err="1">
                <a:solidFill>
                  <a:srgbClr val="FF0000"/>
                </a:solidFill>
                <a:latin typeface="Corbel"/>
              </a:rPr>
              <a:t>transpile</a:t>
            </a:r>
            <a:r>
              <a:rPr lang="en-US" sz="2400" b="0" strike="noStrike" spc="-1" dirty="0">
                <a:solidFill>
                  <a:srgbClr val="FF0000"/>
                </a:solidFill>
                <a:latin typeface="Corbel"/>
              </a:rPr>
              <a:t> </a:t>
            </a:r>
            <a:r>
              <a:rPr lang="en-US" sz="2400" b="0" strike="noStrike" spc="-1" dirty="0">
                <a:solidFill>
                  <a:srgbClr val="002060"/>
                </a:solidFill>
                <a:latin typeface="Corbel"/>
              </a:rPr>
              <a:t>high-level circuits into set of primitive quantum gates</a:t>
            </a:r>
            <a:r>
              <a:rPr lang="en-US" sz="2400" b="0" strike="noStrike" spc="-1" dirty="0">
                <a:solidFill>
                  <a:srgbClr val="000000"/>
                </a:solidFill>
                <a:latin typeface="Corbel"/>
              </a:rPr>
              <a:t> that are suitable for Hardware.</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 </a:t>
            </a:r>
            <a:r>
              <a:rPr lang="en-US" sz="2400" b="0" strike="noStrike" spc="-1" dirty="0">
                <a:solidFill>
                  <a:srgbClr val="00B050"/>
                </a:solidFill>
                <a:latin typeface="Corbel"/>
              </a:rPr>
              <a:t>depth of this transpiled circuit </a:t>
            </a:r>
            <a:r>
              <a:rPr lang="en-US" sz="2400" b="0" strike="noStrike" spc="-1" dirty="0">
                <a:solidFill>
                  <a:srgbClr val="000000"/>
                </a:solidFill>
                <a:latin typeface="Corbel"/>
              </a:rPr>
              <a:t>is called “ </a:t>
            </a:r>
            <a:r>
              <a:rPr lang="en-US" sz="2400" b="0" strike="noStrike" spc="-1" dirty="0">
                <a:solidFill>
                  <a:srgbClr val="00B0F0"/>
                </a:solidFill>
                <a:latin typeface="Corbel"/>
              </a:rPr>
              <a:t>Physical Depth</a:t>
            </a:r>
            <a:r>
              <a:rPr lang="en-US" sz="2400" b="0" strike="noStrike" spc="-1" dirty="0">
                <a:solidFill>
                  <a:srgbClr val="000000"/>
                </a:solidFill>
                <a:latin typeface="Corbel"/>
              </a:rPr>
              <a:t>” which is often </a:t>
            </a:r>
            <a:r>
              <a:rPr lang="en-US" sz="2400" b="0" strike="noStrike" spc="-1" dirty="0">
                <a:solidFill>
                  <a:srgbClr val="FF0000"/>
                </a:solidFill>
                <a:latin typeface="Corbel"/>
              </a:rPr>
              <a:t>greater than the depth of actual high-level circuit</a:t>
            </a:r>
            <a:r>
              <a:rPr lang="en-US"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0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For example, Toffoli gates (multiply-controlled NOT gates) are often used in high-level descriptions of algorithms, but each Toffoli gate must be decomposed into many one- and two-qubit gates in order to run it on most quantum hardware.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484279" y="506506"/>
            <a:ext cx="10552462" cy="676800"/>
          </a:xfrm>
          <a:prstGeom prst="rect">
            <a:avLst/>
          </a:prstGeom>
          <a:noFill/>
          <a:ln w="0">
            <a:noFill/>
          </a:ln>
        </p:spPr>
        <p:txBody>
          <a:bodyPr anchor="ctr">
            <a:noAutofit/>
          </a:bodyPr>
          <a:lstStyle/>
          <a:p>
            <a:pPr algn="ctr">
              <a:lnSpc>
                <a:spcPct val="100000"/>
              </a:lnSpc>
              <a:buNone/>
            </a:pPr>
            <a:r>
              <a:rPr lang="en-US" sz="28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What are quantum application-oriented performance benchmarks?</a:t>
            </a:r>
            <a:endParaRPr lang="en-US" sz="28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sp>
        <p:nvSpPr>
          <p:cNvPr id="256" name="PlaceHolder 2"/>
          <p:cNvSpPr>
            <a:spLocks noGrp="1"/>
          </p:cNvSpPr>
          <p:nvPr>
            <p:ph/>
          </p:nvPr>
        </p:nvSpPr>
        <p:spPr>
          <a:xfrm>
            <a:off x="1484279" y="1362960"/>
            <a:ext cx="10349133" cy="4813722"/>
          </a:xfrm>
          <a:prstGeom prst="rect">
            <a:avLst/>
          </a:prstGeom>
          <a:noFill/>
          <a:ln w="0">
            <a:noFill/>
          </a:ln>
        </p:spPr>
        <p:txBody>
          <a:bodyPr anchor="ctr">
            <a:normAutofit fontScale="990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IN" sz="2000" b="0" strike="noStrike" spc="-1" dirty="0">
                <a:solidFill>
                  <a:srgbClr val="FF0000"/>
                </a:solidFill>
                <a:latin typeface="Corbel"/>
              </a:rPr>
              <a:t>Quantum application-oriented performance benchmarks are tests designed to evaluate the effectiveness of quantum computers for specific tasks</a:t>
            </a:r>
            <a:r>
              <a:rPr lang="en-IN" sz="20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IN" sz="2000" b="0" strike="noStrike" spc="-1" dirty="0">
                <a:solidFill>
                  <a:srgbClr val="000000"/>
                </a:solidFill>
                <a:latin typeface="Corbel"/>
              </a:rPr>
              <a:t>They include benchmarks for </a:t>
            </a:r>
            <a:r>
              <a:rPr lang="en-IN" sz="2000" b="0" strike="noStrike" spc="-1" dirty="0">
                <a:solidFill>
                  <a:srgbClr val="00B050"/>
                </a:solidFill>
                <a:latin typeface="Corbel"/>
              </a:rPr>
              <a:t>quantum algorithms </a:t>
            </a:r>
            <a:r>
              <a:rPr lang="en-IN" sz="2000" b="0" strike="noStrike" spc="-1" dirty="0">
                <a:solidFill>
                  <a:srgbClr val="000000"/>
                </a:solidFill>
                <a:latin typeface="Corbel"/>
              </a:rPr>
              <a:t>(e.g., Shor's algorithm), </a:t>
            </a:r>
            <a:r>
              <a:rPr lang="en-IN" sz="2000" b="0" strike="noStrike" spc="-1" dirty="0">
                <a:solidFill>
                  <a:srgbClr val="00B050"/>
                </a:solidFill>
                <a:latin typeface="Corbel"/>
              </a:rPr>
              <a:t>machine learning</a:t>
            </a:r>
            <a:r>
              <a:rPr lang="en-IN" sz="2000" b="0" strike="noStrike" spc="-1" dirty="0">
                <a:solidFill>
                  <a:srgbClr val="000000"/>
                </a:solidFill>
                <a:latin typeface="Corbel"/>
              </a:rPr>
              <a:t>, </a:t>
            </a:r>
            <a:r>
              <a:rPr lang="en-IN" sz="2000" b="0" strike="noStrike" spc="-1" dirty="0">
                <a:solidFill>
                  <a:srgbClr val="00B050"/>
                </a:solidFill>
                <a:latin typeface="Corbel"/>
              </a:rPr>
              <a:t>optimization</a:t>
            </a:r>
            <a:r>
              <a:rPr lang="en-IN" sz="2000" b="0" strike="noStrike" spc="-1" dirty="0">
                <a:solidFill>
                  <a:srgbClr val="000000"/>
                </a:solidFill>
                <a:latin typeface="Corbel"/>
              </a:rPr>
              <a:t>, </a:t>
            </a:r>
            <a:r>
              <a:rPr lang="en-IN" sz="2000" b="0" strike="noStrike" spc="-1" dirty="0">
                <a:solidFill>
                  <a:srgbClr val="00B050"/>
                </a:solidFill>
                <a:latin typeface="Corbel"/>
              </a:rPr>
              <a:t>quantum chemistry</a:t>
            </a:r>
            <a:r>
              <a:rPr lang="en-IN" sz="2000" b="0" strike="noStrike" spc="-1" dirty="0">
                <a:solidFill>
                  <a:srgbClr val="000000"/>
                </a:solidFill>
                <a:latin typeface="Corbel"/>
              </a:rPr>
              <a:t>, </a:t>
            </a:r>
            <a:r>
              <a:rPr lang="en-IN" sz="2000" b="0" strike="noStrike" spc="-1" dirty="0">
                <a:solidFill>
                  <a:srgbClr val="00B050"/>
                </a:solidFill>
                <a:latin typeface="Corbel"/>
              </a:rPr>
              <a:t>cryptography</a:t>
            </a:r>
            <a:r>
              <a:rPr lang="en-IN" sz="2000" b="0" strike="noStrike" spc="-1" dirty="0">
                <a:solidFill>
                  <a:srgbClr val="000000"/>
                </a:solidFill>
                <a:latin typeface="Corbel"/>
              </a:rPr>
              <a:t>, </a:t>
            </a:r>
            <a:r>
              <a:rPr lang="en-IN" sz="2000" b="0" strike="noStrike" spc="-1" dirty="0">
                <a:solidFill>
                  <a:srgbClr val="00B050"/>
                </a:solidFill>
                <a:latin typeface="Corbel"/>
              </a:rPr>
              <a:t>error mitigation</a:t>
            </a:r>
            <a:r>
              <a:rPr lang="en-IN" sz="2000" b="0" strike="noStrike" spc="-1" dirty="0">
                <a:solidFill>
                  <a:srgbClr val="000000"/>
                </a:solidFill>
                <a:latin typeface="Corbel"/>
              </a:rPr>
              <a:t>, </a:t>
            </a:r>
            <a:r>
              <a:rPr lang="en-IN" sz="2000" b="0" strike="noStrike" spc="-1" dirty="0">
                <a:solidFill>
                  <a:srgbClr val="00B050"/>
                </a:solidFill>
                <a:latin typeface="Corbel"/>
              </a:rPr>
              <a:t>scalability</a:t>
            </a:r>
            <a:r>
              <a:rPr lang="en-IN" sz="2000" b="0" strike="noStrike" spc="-1" dirty="0">
                <a:solidFill>
                  <a:srgbClr val="000000"/>
                </a:solidFill>
                <a:latin typeface="Corbel"/>
              </a:rPr>
              <a:t>, and </a:t>
            </a:r>
            <a:r>
              <a:rPr lang="en-IN" sz="2000" b="0" strike="noStrike" spc="-1" dirty="0">
                <a:solidFill>
                  <a:srgbClr val="00B050"/>
                </a:solidFill>
                <a:latin typeface="Corbel"/>
              </a:rPr>
              <a:t>hybrid quantum-classical computing</a:t>
            </a:r>
            <a:r>
              <a:rPr lang="en-IN" sz="20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IN" sz="2000" b="0" strike="noStrike" spc="-1" dirty="0">
                <a:solidFill>
                  <a:srgbClr val="000000"/>
                </a:solidFill>
                <a:latin typeface="Corbel"/>
              </a:rPr>
              <a:t>These benchmarks help </a:t>
            </a:r>
            <a:r>
              <a:rPr lang="en-IN" sz="2000" b="0" strike="noStrike" spc="-1" dirty="0">
                <a:solidFill>
                  <a:srgbClr val="0070C0"/>
                </a:solidFill>
                <a:latin typeface="Corbel"/>
              </a:rPr>
              <a:t>assess the practical utility and efficiency of quantum computers</a:t>
            </a:r>
            <a:r>
              <a:rPr lang="en-IN" sz="2000" b="0" strike="noStrike" spc="-1" dirty="0">
                <a:solidFill>
                  <a:srgbClr val="000000"/>
                </a:solidFill>
                <a:latin typeface="Corbel"/>
              </a:rPr>
              <a:t> in real-world applications.</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Quantum benchmarks assess the performance of quantum computers for specific tasks.</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IN" sz="2000" b="0" strike="noStrike" spc="-1" dirty="0">
                <a:solidFill>
                  <a:srgbClr val="000000"/>
                </a:solidFill>
                <a:latin typeface="Corbel"/>
              </a:rPr>
              <a:t>The one we are considering now is “</a:t>
            </a:r>
            <a:r>
              <a:rPr lang="en-IN" sz="2000" b="0" strike="noStrike" spc="-1" dirty="0">
                <a:solidFill>
                  <a:srgbClr val="0070C0"/>
                </a:solidFill>
                <a:latin typeface="Corbel"/>
              </a:rPr>
              <a:t>Algorithm Specific Benchmarks</a:t>
            </a:r>
            <a:r>
              <a:rPr lang="en-IN" sz="2000" b="0" strike="noStrike" spc="-1" dirty="0">
                <a:solidFill>
                  <a:srgbClr val="000000"/>
                </a:solidFill>
                <a:latin typeface="Corbel"/>
              </a:rPr>
              <a:t>” to </a:t>
            </a:r>
            <a:r>
              <a:rPr lang="en-US" sz="2000" b="0" strike="noStrike" spc="-1" dirty="0">
                <a:solidFill>
                  <a:srgbClr val="000000"/>
                </a:solidFill>
                <a:latin typeface="Corbel"/>
              </a:rPr>
              <a:t>assess quantum algorithms for tasks like factoring and searching.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0459C1-AA5E-CAD5-0E52-92FE3F30A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25" y="2290762"/>
            <a:ext cx="5924550" cy="2276475"/>
          </a:xfrm>
          <a:prstGeom prst="rect">
            <a:avLst/>
          </a:prstGeom>
        </p:spPr>
      </p:pic>
    </p:spTree>
    <p:extLst>
      <p:ext uri="{BB962C8B-B14F-4D97-AF65-F5344CB8AC3E}">
        <p14:creationId xmlns:p14="http://schemas.microsoft.com/office/powerpoint/2010/main" val="414619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4F32-8BF6-4A05-2A8C-13198599E258}"/>
              </a:ext>
            </a:extLst>
          </p:cNvPr>
          <p:cNvSpPr>
            <a:spLocks noGrp="1"/>
          </p:cNvSpPr>
          <p:nvPr>
            <p:ph type="title"/>
          </p:nvPr>
        </p:nvSpPr>
        <p:spPr>
          <a:xfrm>
            <a:off x="1484280" y="604023"/>
            <a:ext cx="10018440" cy="926754"/>
          </a:xfrm>
        </p:spPr>
        <p:txBody>
          <a:bodyPr/>
          <a:lstStyle/>
          <a:p>
            <a:pPr algn="ctr"/>
            <a:r>
              <a:rPr lang="en-US" sz="4000" b="1" u="sng" dirty="0">
                <a:latin typeface="Amiri" panose="00000500000000000000" pitchFamily="2" charset="-78"/>
                <a:ea typeface="Amiri" panose="00000500000000000000" pitchFamily="2" charset="-78"/>
                <a:cs typeface="Amiri" panose="00000500000000000000" pitchFamily="2" charset="-78"/>
              </a:rPr>
              <a:t>Circuit Depth:  (contd.)</a:t>
            </a:r>
            <a:endParaRPr lang="en-IN" sz="4000" b="1"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63F537-C4D8-B33C-3D01-680E007F9775}"/>
                  </a:ext>
                </a:extLst>
              </p:cNvPr>
              <p:cNvSpPr>
                <a:spLocks noGrp="1"/>
              </p:cNvSpPr>
              <p:nvPr>
                <p:ph idx="1"/>
              </p:nvPr>
            </p:nvSpPr>
            <p:spPr>
              <a:xfrm>
                <a:off x="1834624" y="1645920"/>
                <a:ext cx="10018440" cy="4608057"/>
              </a:xfrm>
            </p:spPr>
            <p:txBody>
              <a:bodyPr/>
              <a:lstStyle/>
              <a:p>
                <a:pPr algn="just"/>
                <a:r>
                  <a:rPr lang="en-US" dirty="0">
                    <a:latin typeface="Corbel" panose="020B0503020204020204" pitchFamily="34" charset="0"/>
                  </a:rPr>
                  <a:t>The formula for circuit depth is: </a:t>
                </a:r>
              </a:p>
              <a:p>
                <a:pPr marL="0" indent="0" algn="just">
                  <a:buNone/>
                </a:pPr>
                <a:r>
                  <a:rPr lang="en-US" dirty="0">
                    <a:latin typeface="Corbel" panose="020B0503020204020204" pitchFamily="34" charset="0"/>
                  </a:rPr>
                  <a:t>    where C is a circuit, O is the set of output gates, and d(v) is the                                     </a:t>
                </a:r>
              </a:p>
              <a:p>
                <a:pPr marL="0" indent="0" algn="just">
                  <a:buNone/>
                </a:pPr>
                <a:r>
                  <a:rPr lang="en-US" dirty="0">
                    <a:latin typeface="Corbel" panose="020B0503020204020204" pitchFamily="34" charset="0"/>
                  </a:rPr>
                  <a:t>    length of the longest path from any input gate to the gate v. </a:t>
                </a:r>
              </a:p>
              <a:p>
                <a:pPr marL="0" indent="0" algn="just">
                  <a:buNone/>
                </a:pPr>
                <a:endParaRPr lang="en-US" sz="900" dirty="0">
                  <a:latin typeface="Corbel" panose="020B0503020204020204" pitchFamily="34" charset="0"/>
                </a:endParaRPr>
              </a:p>
              <a:p>
                <a:pPr algn="just"/>
                <a:r>
                  <a:rPr lang="en-US" sz="2400" dirty="0">
                    <a:latin typeface="Corbel" panose="020B0503020204020204" pitchFamily="34" charset="0"/>
                  </a:rPr>
                  <a:t>This means that the circuit depth is the maximum number of gates that need </a:t>
                </a:r>
              </a:p>
              <a:p>
                <a:pPr marL="0" indent="0" algn="just">
                  <a:buNone/>
                </a:pPr>
                <a:r>
                  <a:rPr lang="en-US" sz="2400" dirty="0">
                    <a:latin typeface="Corbel" panose="020B0503020204020204" pitchFamily="34" charset="0"/>
                  </a:rPr>
                  <a:t>    to be evaluated in sequence to compute the output of the circuit</a:t>
                </a:r>
              </a:p>
              <a:p>
                <a:pPr marL="0" indent="0" algn="just">
                  <a:buNone/>
                </a:pPr>
                <a:endParaRPr lang="en-US" sz="900" dirty="0">
                  <a:latin typeface="Corbel" panose="020B0503020204020204" pitchFamily="34" charset="0"/>
                </a:endParaRPr>
              </a:p>
              <a:p>
                <a:pPr algn="just"/>
                <a:r>
                  <a:rPr lang="en-US" sz="2400" dirty="0">
                    <a:latin typeface="Corbel" panose="020B0503020204020204" pitchFamily="34" charset="0"/>
                  </a:rPr>
                  <a:t>The Circuit Depth depends on effective error rate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𝑒𝑓𝑓</m:t>
                        </m:r>
                      </m:sub>
                    </m:sSub>
                  </m:oMath>
                </a14:m>
                <a:r>
                  <a:rPr lang="en-US" sz="2400" dirty="0">
                    <a:latin typeface="Corbel" panose="020B0503020204020204" pitchFamily="34" charset="0"/>
                  </a:rPr>
                  <a:t> as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𝑁</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𝑒𝑓𝑓</m:t>
                            </m:r>
                          </m:sub>
                        </m:sSub>
                      </m:den>
                    </m:f>
                  </m:oMath>
                </a14:m>
                <a:r>
                  <a:rPr lang="en-US" sz="2400" dirty="0">
                    <a:latin typeface="Corbel" panose="020B0503020204020204" pitchFamily="34" charset="0"/>
                  </a:rPr>
                  <a:t>.  Effective error rate is average error rate of a two-qubit gate.</a:t>
                </a:r>
              </a:p>
            </p:txBody>
          </p:sp>
        </mc:Choice>
        <mc:Fallback>
          <p:sp>
            <p:nvSpPr>
              <p:cNvPr id="3" name="Content Placeholder 2">
                <a:extLst>
                  <a:ext uri="{FF2B5EF4-FFF2-40B4-BE49-F238E27FC236}">
                    <a16:creationId xmlns:a16="http://schemas.microsoft.com/office/drawing/2014/main" id="{1D63F537-C4D8-B33C-3D01-680E007F9775}"/>
                  </a:ext>
                </a:extLst>
              </p:cNvPr>
              <p:cNvSpPr>
                <a:spLocks noGrp="1" noRot="1" noChangeAspect="1" noMove="1" noResize="1" noEditPoints="1" noAdjustHandles="1" noChangeArrowheads="1" noChangeShapeType="1" noTextEdit="1"/>
              </p:cNvSpPr>
              <p:nvPr>
                <p:ph idx="1"/>
              </p:nvPr>
            </p:nvSpPr>
            <p:spPr>
              <a:xfrm>
                <a:off x="1834624" y="1645920"/>
                <a:ext cx="10018440" cy="4608057"/>
              </a:xfrm>
              <a:blipFill>
                <a:blip r:embed="rId2"/>
                <a:stretch>
                  <a:fillRect l="-1096" r="-913"/>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A107265-0DBC-0792-7889-3FC4DC863C51}"/>
              </a:ext>
            </a:extLst>
          </p:cNvPr>
          <p:cNvPicPr>
            <a:picLocks noChangeAspect="1"/>
          </p:cNvPicPr>
          <p:nvPr/>
        </p:nvPicPr>
        <p:blipFill>
          <a:blip r:embed="rId3"/>
          <a:stretch>
            <a:fillRect/>
          </a:stretch>
        </p:blipFill>
        <p:spPr>
          <a:xfrm>
            <a:off x="7065226" y="1905801"/>
            <a:ext cx="2088400" cy="546763"/>
          </a:xfrm>
          <a:prstGeom prst="rect">
            <a:avLst/>
          </a:prstGeom>
        </p:spPr>
      </p:pic>
    </p:spTree>
    <p:extLst>
      <p:ext uri="{BB962C8B-B14F-4D97-AF65-F5344CB8AC3E}">
        <p14:creationId xmlns:p14="http://schemas.microsoft.com/office/powerpoint/2010/main" val="3517750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484280" y="685800"/>
            <a:ext cx="10018440" cy="702360"/>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Types of Depth:</a:t>
            </a:r>
          </a:p>
        </p:txBody>
      </p:sp>
      <p:sp>
        <p:nvSpPr>
          <p:cNvPr id="316" name="PlaceHolder 2"/>
          <p:cNvSpPr>
            <a:spLocks noGrp="1"/>
          </p:cNvSpPr>
          <p:nvPr>
            <p:ph/>
          </p:nvPr>
        </p:nvSpPr>
        <p:spPr>
          <a:xfrm>
            <a:off x="1484279" y="1388520"/>
            <a:ext cx="10229665" cy="4858276"/>
          </a:xfrm>
          <a:prstGeom prst="rect">
            <a:avLst/>
          </a:prstGeom>
          <a:noFill/>
          <a:ln w="0">
            <a:noFill/>
          </a:ln>
        </p:spPr>
        <p:txBody>
          <a:bodyPr anchor="ctr">
            <a:normAutofit fontScale="875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Algorithmic depth: </a:t>
            </a:r>
            <a:r>
              <a:rPr lang="en-US" sz="2400" b="0" strike="noStrike" spc="-1" dirty="0">
                <a:solidFill>
                  <a:srgbClr val="000000"/>
                </a:solidFill>
                <a:latin typeface="Corbel"/>
              </a:rPr>
              <a:t>For each algorithm, </a:t>
            </a:r>
            <a:r>
              <a:rPr lang="en-US" sz="2400" b="0" strike="noStrike" spc="-1" dirty="0">
                <a:solidFill>
                  <a:srgbClr val="00B050"/>
                </a:solidFill>
                <a:latin typeface="Corbel"/>
              </a:rPr>
              <a:t>express its circuits in a canonical form using a natural, algorithm-specific gate set</a:t>
            </a:r>
            <a:r>
              <a:rPr lang="en-US" sz="2400" b="0" strike="noStrike" spc="-1" dirty="0">
                <a:solidFill>
                  <a:srgbClr val="000000"/>
                </a:solidFill>
                <a:latin typeface="Corbel"/>
              </a:rPr>
              <a:t>. The </a:t>
            </a:r>
            <a:r>
              <a:rPr lang="en-US" sz="2400" b="0" strike="noStrike" spc="-1" dirty="0">
                <a:solidFill>
                  <a:srgbClr val="7030A0"/>
                </a:solidFill>
                <a:latin typeface="Corbel"/>
              </a:rPr>
              <a:t>depth of these canonical circuits is what we call algorithmic depth</a:t>
            </a:r>
            <a:r>
              <a:rPr lang="en-US" sz="2400" b="0" strike="noStrike" spc="-1" dirty="0">
                <a:solidFill>
                  <a:srgbClr val="000000"/>
                </a:solidFill>
                <a:latin typeface="Corbel"/>
              </a:rPr>
              <a:t>. For example, Grover’s Search algorithm consists of repeating two subroutines (diffusion and oracle subroutines) which could be considered the natural gate set for Grover’s algorithm.</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Normalized depth: </a:t>
            </a:r>
            <a:r>
              <a:rPr lang="en-US" sz="2400" b="0" strike="noStrike" spc="-1" dirty="0">
                <a:solidFill>
                  <a:srgbClr val="00B050"/>
                </a:solidFill>
                <a:latin typeface="Corbel"/>
              </a:rPr>
              <a:t>Choose a basis (gate set) and a canonical programmability constraints</a:t>
            </a:r>
            <a:r>
              <a:rPr lang="en-US" sz="2400" b="0" strike="noStrike" spc="-1" dirty="0">
                <a:solidFill>
                  <a:srgbClr val="000000"/>
                </a:solidFill>
                <a:latin typeface="Corbel"/>
              </a:rPr>
              <a:t>—e.g., some set of one and two-qubit gates with all-to-all connectivity—</a:t>
            </a:r>
            <a:r>
              <a:rPr lang="en-US" sz="2400" b="0" strike="noStrike" spc="-1" dirty="0">
                <a:solidFill>
                  <a:srgbClr val="00B050"/>
                </a:solidFill>
                <a:latin typeface="Corbel"/>
              </a:rPr>
              <a:t>and some classical compilation algorithm for </a:t>
            </a:r>
            <a:r>
              <a:rPr lang="en-US" sz="2400" b="0" strike="noStrike" spc="-1" dirty="0" err="1">
                <a:solidFill>
                  <a:srgbClr val="00B050"/>
                </a:solidFill>
                <a:latin typeface="Corbel"/>
              </a:rPr>
              <a:t>transpiling</a:t>
            </a:r>
            <a:r>
              <a:rPr lang="en-US" sz="2400" b="0" strike="noStrike" spc="-1" dirty="0">
                <a:solidFill>
                  <a:srgbClr val="00B050"/>
                </a:solidFill>
                <a:latin typeface="Corbel"/>
              </a:rPr>
              <a:t> a circuit into this gate set.</a:t>
            </a:r>
            <a:r>
              <a:rPr lang="en-US" sz="2400" b="0" strike="noStrike" spc="-1" dirty="0">
                <a:solidFill>
                  <a:srgbClr val="000000"/>
                </a:solidFill>
                <a:latin typeface="Corbel"/>
              </a:rPr>
              <a:t> Normalized depth is computed by </a:t>
            </a:r>
            <a:r>
              <a:rPr lang="en-US" sz="2400" b="0" strike="noStrike" spc="-1" dirty="0" err="1">
                <a:solidFill>
                  <a:srgbClr val="000000"/>
                </a:solidFill>
                <a:latin typeface="Corbel"/>
              </a:rPr>
              <a:t>transpiling</a:t>
            </a:r>
            <a:r>
              <a:rPr lang="en-US" sz="2400" b="0" strike="noStrike" spc="-1" dirty="0">
                <a:solidFill>
                  <a:srgbClr val="000000"/>
                </a:solidFill>
                <a:latin typeface="Corbel"/>
              </a:rPr>
              <a:t> a high-level circuit into this canonical gate set, and computing that transpiled circuit’s depth.</a:t>
            </a:r>
          </a:p>
          <a:p>
            <a:pPr marL="285840" indent="-285840" algn="just">
              <a:lnSpc>
                <a:spcPct val="100000"/>
              </a:lnSpc>
              <a:spcBef>
                <a:spcPts val="479"/>
              </a:spcBef>
              <a:spcAft>
                <a:spcPts val="601"/>
              </a:spcAft>
              <a:buClr>
                <a:srgbClr val="8D1515"/>
              </a:buClr>
              <a:buSzPct val="145000"/>
              <a:buFont typeface="Arial"/>
              <a:buChar char="•"/>
            </a:pPr>
            <a:endParaRPr lang="en-US" sz="24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Physical depth: </a:t>
            </a:r>
            <a:r>
              <a:rPr lang="en-US" sz="2400" b="0" strike="noStrike" spc="-1" dirty="0" err="1">
                <a:solidFill>
                  <a:srgbClr val="00B050"/>
                </a:solidFill>
                <a:latin typeface="Corbel"/>
              </a:rPr>
              <a:t>Transpile</a:t>
            </a:r>
            <a:r>
              <a:rPr lang="en-US" sz="2400" b="0" strike="noStrike" spc="-1" dirty="0">
                <a:solidFill>
                  <a:srgbClr val="00B050"/>
                </a:solidFill>
                <a:latin typeface="Corbel"/>
              </a:rPr>
              <a:t> a high-level circuit into a processor’s native operations</a:t>
            </a:r>
            <a:r>
              <a:rPr lang="en-US" sz="2400" b="0" strike="noStrike" spc="-1" dirty="0">
                <a:solidFill>
                  <a:srgbClr val="000000"/>
                </a:solidFill>
                <a:latin typeface="Corbel"/>
              </a:rPr>
              <a:t>. The depth of this ‘low-level’ circuit defines the physical depth.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1484280" y="381600"/>
            <a:ext cx="10018440" cy="68544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Drawbacks of Physical and Algorithmic Depths:</a:t>
            </a:r>
          </a:p>
        </p:txBody>
      </p:sp>
      <p:sp>
        <p:nvSpPr>
          <p:cNvPr id="318" name="PlaceHolder 2"/>
          <p:cNvSpPr>
            <a:spLocks noGrp="1"/>
          </p:cNvSpPr>
          <p:nvPr>
            <p:ph/>
          </p:nvPr>
        </p:nvSpPr>
        <p:spPr>
          <a:xfrm>
            <a:off x="1751798" y="1371600"/>
            <a:ext cx="10154652" cy="4894446"/>
          </a:xfrm>
          <a:prstGeom prst="rect">
            <a:avLst/>
          </a:prstGeom>
          <a:noFill/>
          <a:ln w="0">
            <a:noFill/>
          </a:ln>
        </p:spPr>
        <p:txBody>
          <a:bodyPr anchor="ctr">
            <a:normAutofit fontScale="92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All these three definitions for depth have complementary strengths and weaknesses.</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If we consider algorithmic depth as the circuit depth, it connects the depth with computationally-relevant quantities.( Ex: no. of queries to a oracle in Grovers Algorithm). But this kind of approach makes it difficult to compare results for other algorithms.</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If we consider Physical depth - enables transparent comparison between the results of various algorithmic benchmarks on the same processor (we expect circuits with similar physical depths to have similar result fidelities). However, a particular benchmark circuit’s physical depth varies across devices (because, e.g., it depends on a device’s connectivity) making cross-device comparisons challenging.</a:t>
            </a: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And it is also not made available by the providers and is not consistently defined because of the ambiguities are present in processor’s native operation.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54AD-1018-D47C-A5CB-2F2D08A85EC2}"/>
              </a:ext>
            </a:extLst>
          </p:cNvPr>
          <p:cNvSpPr>
            <a:spLocks noGrp="1"/>
          </p:cNvSpPr>
          <p:nvPr>
            <p:ph type="title"/>
          </p:nvPr>
        </p:nvSpPr>
        <p:spPr>
          <a:xfrm>
            <a:off x="1486331" y="749300"/>
            <a:ext cx="10266115" cy="601133"/>
          </a:xfrm>
        </p:spPr>
        <p:txBody>
          <a:bodyPr>
            <a:normAutofit fontScale="90000"/>
          </a:bodyPr>
          <a:lstStyle/>
          <a:p>
            <a:pPr algn="ctr"/>
            <a:r>
              <a:rPr lang="en-US" b="1" u="sng" dirty="0">
                <a:latin typeface="Amiri" panose="00000500000000000000" pitchFamily="2" charset="-78"/>
                <a:ea typeface="Amiri" panose="00000500000000000000" pitchFamily="2" charset="-78"/>
                <a:cs typeface="Amiri" panose="00000500000000000000" pitchFamily="2" charset="-78"/>
              </a:rPr>
              <a:t>Normalized Depth:</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E4D59E47-A0F8-AAFB-8FDC-FC91F423802A}"/>
              </a:ext>
            </a:extLst>
          </p:cNvPr>
          <p:cNvSpPr>
            <a:spLocks noGrp="1"/>
          </p:cNvSpPr>
          <p:nvPr>
            <p:ph idx="1"/>
          </p:nvPr>
        </p:nvSpPr>
        <p:spPr>
          <a:xfrm>
            <a:off x="1484311" y="1481666"/>
            <a:ext cx="10268135" cy="4326467"/>
          </a:xfrm>
        </p:spPr>
        <p:txBody>
          <a:bodyPr>
            <a:normAutofit fontScale="92500"/>
          </a:bodyPr>
          <a:lstStyle/>
          <a:p>
            <a:pPr algn="just"/>
            <a:r>
              <a:rPr lang="en-US" dirty="0">
                <a:latin typeface="Corbel" panose="020B0503020204020204" pitchFamily="34" charset="0"/>
              </a:rPr>
              <a:t>This is a device- and algorithm-independent definition for depth, obtained by specifying a device-independent basis (a gate set) to which the circuit is </a:t>
            </a:r>
            <a:r>
              <a:rPr lang="en-US" dirty="0" err="1">
                <a:latin typeface="Corbel" panose="020B0503020204020204" pitchFamily="34" charset="0"/>
              </a:rPr>
              <a:t>transpiled</a:t>
            </a:r>
            <a:r>
              <a:rPr lang="en-US" dirty="0">
                <a:latin typeface="Corbel" panose="020B0503020204020204" pitchFamily="34" charset="0"/>
              </a:rPr>
              <a:t>.</a:t>
            </a:r>
          </a:p>
          <a:p>
            <a:pPr algn="just"/>
            <a:endParaRPr lang="en-US" sz="1000" dirty="0">
              <a:latin typeface="Corbel" panose="020B0503020204020204" pitchFamily="34" charset="0"/>
            </a:endParaRPr>
          </a:p>
          <a:p>
            <a:pPr algn="just"/>
            <a:r>
              <a:rPr lang="en-US" dirty="0">
                <a:latin typeface="Corbel" panose="020B0503020204020204" pitchFamily="34" charset="0"/>
              </a:rPr>
              <a:t>The middle plot of (</a:t>
            </a:r>
            <a:r>
              <a:rPr lang="en-US" i="1" dirty="0">
                <a:solidFill>
                  <a:srgbClr val="FF0000"/>
                </a:solidFill>
                <a:latin typeface="Corbel" panose="020B0503020204020204" pitchFamily="34" charset="0"/>
              </a:rPr>
              <a:t>Slide 26</a:t>
            </a:r>
            <a:r>
              <a:rPr lang="en-US" dirty="0">
                <a:latin typeface="Corbel" panose="020B0503020204020204" pitchFamily="34" charset="0"/>
              </a:rPr>
              <a:t>) shows an example of the depth of circuits from the QFT benchmark when </a:t>
            </a:r>
          </a:p>
          <a:p>
            <a:pPr marL="914400" lvl="1" indent="-457200" algn="just">
              <a:buAutoNum type="arabicParenBoth"/>
            </a:pPr>
            <a:r>
              <a:rPr lang="en-US" dirty="0">
                <a:latin typeface="Corbel" panose="020B0503020204020204" pitchFamily="34" charset="0"/>
              </a:rPr>
              <a:t>written in a high-level API (this is ‘</a:t>
            </a:r>
            <a:r>
              <a:rPr lang="en-US" dirty="0">
                <a:solidFill>
                  <a:srgbClr val="00B050"/>
                </a:solidFill>
                <a:latin typeface="Corbel" panose="020B0503020204020204" pitchFamily="34" charset="0"/>
              </a:rPr>
              <a:t>algorithmic depth</a:t>
            </a:r>
            <a:r>
              <a:rPr lang="en-US" dirty="0">
                <a:latin typeface="Corbel" panose="020B0503020204020204" pitchFamily="34" charset="0"/>
              </a:rPr>
              <a:t>’) and </a:t>
            </a:r>
          </a:p>
          <a:p>
            <a:pPr marL="914400" lvl="1" indent="-457200" algn="just">
              <a:buAutoNum type="arabicParenBoth"/>
            </a:pPr>
            <a:r>
              <a:rPr lang="en-US" dirty="0">
                <a:latin typeface="Corbel" panose="020B0503020204020204" pitchFamily="34" charset="0"/>
              </a:rPr>
              <a:t> after the circuits have been transpiled to our standard basis, i.e., the </a:t>
            </a:r>
            <a:r>
              <a:rPr lang="en-US" dirty="0">
                <a:solidFill>
                  <a:srgbClr val="00B050"/>
                </a:solidFill>
                <a:latin typeface="Corbel" panose="020B0503020204020204" pitchFamily="34" charset="0"/>
              </a:rPr>
              <a:t>normalized depth</a:t>
            </a:r>
            <a:r>
              <a:rPr lang="en-US" dirty="0">
                <a:latin typeface="Corbel" panose="020B0503020204020204" pitchFamily="34" charset="0"/>
              </a:rPr>
              <a:t> of the circuit.</a:t>
            </a:r>
          </a:p>
          <a:p>
            <a:pPr marL="457200" lvl="1" indent="0" algn="just">
              <a:buNone/>
            </a:pPr>
            <a:endParaRPr lang="en-US" sz="1000" dirty="0">
              <a:latin typeface="Corbel" panose="020B0503020204020204" pitchFamily="34" charset="0"/>
            </a:endParaRPr>
          </a:p>
          <a:p>
            <a:pPr algn="just"/>
            <a:r>
              <a:rPr lang="en-US" dirty="0">
                <a:latin typeface="Corbel" panose="020B0503020204020204" pitchFamily="34" charset="0"/>
              </a:rPr>
              <a:t>In this example, and in most of the benchmarks, the normalized depth is larger than the circuit depth when written in a high-level API.</a:t>
            </a:r>
          </a:p>
        </p:txBody>
      </p:sp>
    </p:spTree>
    <p:extLst>
      <p:ext uri="{BB962C8B-B14F-4D97-AF65-F5344CB8AC3E}">
        <p14:creationId xmlns:p14="http://schemas.microsoft.com/office/powerpoint/2010/main" val="397764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2367-CE5A-9149-62CC-BC82CA90F056}"/>
              </a:ext>
            </a:extLst>
          </p:cNvPr>
          <p:cNvSpPr>
            <a:spLocks noGrp="1"/>
          </p:cNvSpPr>
          <p:nvPr>
            <p:ph type="title"/>
          </p:nvPr>
        </p:nvSpPr>
        <p:spPr>
          <a:xfrm>
            <a:off x="1619779" y="481263"/>
            <a:ext cx="9610724" cy="721003"/>
          </a:xfrm>
        </p:spPr>
        <p:txBody>
          <a:bodyPr>
            <a:normAutofit/>
          </a:bodyPr>
          <a:lstStyle/>
          <a:p>
            <a:r>
              <a:rPr lang="en-US" sz="3200" b="1" u="sng" dirty="0">
                <a:latin typeface="Amiri" panose="00000500000000000000" pitchFamily="2" charset="-78"/>
                <a:ea typeface="Amiri" panose="00000500000000000000" pitchFamily="2" charset="-78"/>
                <a:cs typeface="Amiri" panose="00000500000000000000" pitchFamily="2" charset="-78"/>
              </a:rPr>
              <a:t>Normalized Depth: (Contd.)</a:t>
            </a:r>
            <a:endParaRPr lang="en-IN" sz="3200" b="1" u="sng" dirty="0">
              <a:latin typeface="Amiri" panose="00000500000000000000" pitchFamily="2" charset="-78"/>
              <a:ea typeface="Amiri" panose="00000500000000000000" pitchFamily="2" charset="-78"/>
              <a:cs typeface="Amiri" panose="00000500000000000000" pitchFamily="2" charset="-78"/>
            </a:endParaRPr>
          </a:p>
        </p:txBody>
      </p:sp>
      <p:pic>
        <p:nvPicPr>
          <p:cNvPr id="6" name="Content Placeholder 5">
            <a:extLst>
              <a:ext uri="{FF2B5EF4-FFF2-40B4-BE49-F238E27FC236}">
                <a16:creationId xmlns:a16="http://schemas.microsoft.com/office/drawing/2014/main" id="{B536B4D6-0ACD-208E-9C2B-11C12794F914}"/>
              </a:ext>
            </a:extLst>
          </p:cNvPr>
          <p:cNvPicPr>
            <a:picLocks noGrp="1" noChangeAspect="1"/>
          </p:cNvPicPr>
          <p:nvPr>
            <p:ph idx="1"/>
          </p:nvPr>
        </p:nvPicPr>
        <p:blipFill>
          <a:blip r:embed="rId2"/>
          <a:stretch>
            <a:fillRect/>
          </a:stretch>
        </p:blipFill>
        <p:spPr>
          <a:xfrm>
            <a:off x="7847552" y="2451858"/>
            <a:ext cx="3781953" cy="1600423"/>
          </a:xfrm>
        </p:spPr>
      </p:pic>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482C33BB-01B9-C8AA-9AFA-97BCB1504920}"/>
                  </a:ext>
                </a:extLst>
              </p:cNvPr>
              <p:cNvSpPr>
                <a:spLocks noGrp="1"/>
              </p:cNvSpPr>
              <p:nvPr>
                <p:ph type="body" sz="half" idx="2"/>
              </p:nvPr>
            </p:nvSpPr>
            <p:spPr>
              <a:xfrm>
                <a:off x="1713298" y="1347537"/>
                <a:ext cx="5948412" cy="4697128"/>
              </a:xfrm>
            </p:spPr>
            <p:txBody>
              <a:bodyPr>
                <a:normAutofit lnSpcReduction="10000"/>
              </a:bodyPr>
              <a:lstStyle/>
              <a:p>
                <a:pPr algn="just"/>
                <a:r>
                  <a:rPr lang="en-US" dirty="0">
                    <a:latin typeface="Corbel" panose="020B0503020204020204" pitchFamily="34" charset="0"/>
                  </a:rPr>
                  <a:t>The basis that we selected consists of </a:t>
                </a:r>
                <a:r>
                  <a:rPr lang="en-US" dirty="0">
                    <a:solidFill>
                      <a:srgbClr val="00B050"/>
                    </a:solidFill>
                    <a:latin typeface="Corbel" panose="020B0503020204020204" pitchFamily="34" charset="0"/>
                  </a:rPr>
                  <a:t>arbitrary single-qubit rotations around the 3 Pauli axes</a:t>
                </a:r>
                <a:r>
                  <a:rPr lang="en-US" dirty="0">
                    <a:latin typeface="Corbel" panose="020B0503020204020204" pitchFamily="34" charset="0"/>
                  </a:rPr>
                  <a:t>, a </a:t>
                </a:r>
                <a:r>
                  <a:rPr lang="en-US" dirty="0">
                    <a:solidFill>
                      <a:srgbClr val="00B050"/>
                    </a:solidFill>
                    <a:latin typeface="Corbel" panose="020B0503020204020204" pitchFamily="34" charset="0"/>
                  </a:rPr>
                  <a:t>CNOT</a:t>
                </a:r>
                <a:r>
                  <a:rPr lang="en-US" dirty="0">
                    <a:latin typeface="Corbel" panose="020B0503020204020204" pitchFamily="34" charset="0"/>
                  </a:rPr>
                  <a:t> gate, and a </a:t>
                </a:r>
                <a:r>
                  <a:rPr lang="en-US" dirty="0">
                    <a:solidFill>
                      <a:srgbClr val="00B050"/>
                    </a:solidFill>
                    <a:latin typeface="Corbel" panose="020B0503020204020204" pitchFamily="34" charset="0"/>
                  </a:rPr>
                  <a:t>measurement gate</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We assume that </a:t>
                </a:r>
                <a:r>
                  <a:rPr lang="en-US" dirty="0">
                    <a:solidFill>
                      <a:srgbClr val="0070C0"/>
                    </a:solidFill>
                    <a:latin typeface="Corbel" panose="020B0503020204020204" pitchFamily="34" charset="0"/>
                  </a:rPr>
                  <a:t>CNOT gates can be applied between any pair of qubits </a:t>
                </a:r>
                <a:r>
                  <a:rPr lang="en-US" dirty="0">
                    <a:latin typeface="Corbel" panose="020B0503020204020204" pitchFamily="34" charset="0"/>
                  </a:rPr>
                  <a:t>(i.e., all qubit pairs are connected), and that </a:t>
                </a:r>
                <a:r>
                  <a:rPr lang="en-US" dirty="0">
                    <a:solidFill>
                      <a:srgbClr val="00B0F0"/>
                    </a:solidFill>
                    <a:latin typeface="Corbel" panose="020B0503020204020204" pitchFamily="34" charset="0"/>
                  </a:rPr>
                  <a:t>gates on distinct qubits can be applied in parallel</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This gate set, denoted by </a:t>
                </a:r>
                <a:r>
                  <a:rPr lang="en-US" b="1" dirty="0">
                    <a:solidFill>
                      <a:srgbClr val="FF0000"/>
                    </a:solidFill>
                    <a:latin typeface="Corbel" panose="020B0503020204020204" pitchFamily="34" charset="0"/>
                  </a:rPr>
                  <a:t>[‘</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𝒙</m:t>
                        </m:r>
                      </m:sub>
                    </m:sSub>
                  </m:oMath>
                </a14:m>
                <a:r>
                  <a:rPr lang="en-US" b="1" dirty="0">
                    <a:solidFill>
                      <a:srgbClr val="FF0000"/>
                    </a:solidFill>
                    <a:latin typeface="Corbel" panose="020B0503020204020204" pitchFamily="34" charset="0"/>
                  </a:rPr>
                  <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𝒚</m:t>
                        </m:r>
                      </m:sub>
                    </m:sSub>
                  </m:oMath>
                </a14:m>
                <a:r>
                  <a:rPr lang="en-US" b="1" dirty="0">
                    <a:solidFill>
                      <a:srgbClr val="FF0000"/>
                    </a:solidFill>
                    <a:latin typeface="Corbel" panose="020B0503020204020204" pitchFamily="34" charset="0"/>
                  </a:rPr>
                  <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𝒛</m:t>
                        </m:r>
                      </m:sub>
                    </m:sSub>
                  </m:oMath>
                </a14:m>
                <a:r>
                  <a:rPr lang="en-US" b="1" dirty="0">
                    <a:solidFill>
                      <a:srgbClr val="FF0000"/>
                    </a:solidFill>
                    <a:latin typeface="Corbel" panose="020B0503020204020204" pitchFamily="34" charset="0"/>
                  </a:rPr>
                  <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𝒄</m:t>
                        </m:r>
                      </m:e>
                      <m:sub>
                        <m:r>
                          <a:rPr lang="en-US" b="1" i="1">
                            <a:solidFill>
                              <a:srgbClr val="FF0000"/>
                            </a:solidFill>
                            <a:latin typeface="Cambria Math" panose="02040503050406030204" pitchFamily="18" charset="0"/>
                          </a:rPr>
                          <m:t>𝒙</m:t>
                        </m:r>
                      </m:sub>
                    </m:sSub>
                  </m:oMath>
                </a14:m>
                <a:r>
                  <a:rPr lang="en-US" b="1" dirty="0">
                    <a:solidFill>
                      <a:srgbClr val="FF0000"/>
                    </a:solidFill>
                    <a:latin typeface="Corbel" panose="020B0503020204020204" pitchFamily="34" charset="0"/>
                  </a:rPr>
                  <a:t>’]</a:t>
                </a:r>
                <a:r>
                  <a:rPr lang="en-US" dirty="0">
                    <a:latin typeface="Corbel" panose="020B0503020204020204" pitchFamily="34" charset="0"/>
                  </a:rPr>
                  <a:t> in Qiskit, is a widely used basis that is </a:t>
                </a:r>
                <a:r>
                  <a:rPr lang="en-US" dirty="0">
                    <a:solidFill>
                      <a:srgbClr val="C00000"/>
                    </a:solidFill>
                    <a:latin typeface="Corbel" panose="020B0503020204020204" pitchFamily="34" charset="0"/>
                  </a:rPr>
                  <a:t>hardware-agnostic</a:t>
                </a:r>
                <a:r>
                  <a:rPr lang="en-US" dirty="0">
                    <a:latin typeface="Corbel" panose="020B0503020204020204" pitchFamily="34" charset="0"/>
                  </a:rPr>
                  <a:t> which means </a:t>
                </a:r>
                <a:r>
                  <a:rPr lang="en-US" dirty="0">
                    <a:solidFill>
                      <a:srgbClr val="00B050"/>
                    </a:solidFill>
                    <a:latin typeface="Corbel" panose="020B0503020204020204" pitchFamily="34" charset="0"/>
                  </a:rPr>
                  <a:t>that it can be implemented on any quantum hardware that supports single-qubit rotations and CNOT gates</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US" dirty="0">
                    <a:solidFill>
                      <a:srgbClr val="FF0000"/>
                    </a:solidFill>
                    <a:latin typeface="Corbel" panose="020B0503020204020204" pitchFamily="34" charset="0"/>
                  </a:rPr>
                  <a:t>Note:</a:t>
                </a:r>
                <a:r>
                  <a:rPr lang="en-US" dirty="0">
                    <a:latin typeface="Corbel" panose="020B0503020204020204" pitchFamily="34" charset="0"/>
                  </a:rPr>
                  <a:t> However, that this (or any other) basis choice is unavoidably </a:t>
                </a:r>
                <a:r>
                  <a:rPr lang="en-US" dirty="0">
                    <a:solidFill>
                      <a:srgbClr val="7030A0"/>
                    </a:solidFill>
                    <a:latin typeface="Corbel" panose="020B0503020204020204" pitchFamily="34" charset="0"/>
                  </a:rPr>
                  <a:t>subjective</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Each </a:t>
                </a:r>
                <a:r>
                  <a:rPr lang="en-US" dirty="0">
                    <a:solidFill>
                      <a:srgbClr val="7030A0"/>
                    </a:solidFill>
                    <a:latin typeface="Corbel" panose="020B0503020204020204" pitchFamily="34" charset="0"/>
                  </a:rPr>
                  <a:t>benchmark circuit</a:t>
                </a:r>
                <a:r>
                  <a:rPr lang="en-US" dirty="0">
                    <a:latin typeface="Corbel" panose="020B0503020204020204" pitchFamily="34" charset="0"/>
                  </a:rPr>
                  <a:t> is </a:t>
                </a:r>
                <a:r>
                  <a:rPr lang="en-US" dirty="0">
                    <a:solidFill>
                      <a:srgbClr val="FF0000"/>
                    </a:solidFill>
                    <a:latin typeface="Corbel" panose="020B0503020204020204" pitchFamily="34" charset="0"/>
                  </a:rPr>
                  <a:t>transpiled to this basis </a:t>
                </a:r>
                <a:r>
                  <a:rPr lang="en-US" dirty="0">
                    <a:latin typeface="Corbel" panose="020B0503020204020204" pitchFamily="34" charset="0"/>
                  </a:rPr>
                  <a:t>to compute a </a:t>
                </a:r>
                <a:r>
                  <a:rPr lang="en-US" dirty="0">
                    <a:solidFill>
                      <a:srgbClr val="0070C0"/>
                    </a:solidFill>
                    <a:latin typeface="Corbel" panose="020B0503020204020204" pitchFamily="34" charset="0"/>
                  </a:rPr>
                  <a:t>normalized circuit depth</a:t>
                </a:r>
                <a:r>
                  <a:rPr lang="en-US" dirty="0">
                    <a:latin typeface="Corbel" panose="020B0503020204020204" pitchFamily="34" charset="0"/>
                  </a:rPr>
                  <a:t>.</a:t>
                </a:r>
              </a:p>
            </p:txBody>
          </p:sp>
        </mc:Choice>
        <mc:Fallback>
          <p:sp>
            <p:nvSpPr>
              <p:cNvPr id="4" name="Text Placeholder 3">
                <a:extLst>
                  <a:ext uri="{FF2B5EF4-FFF2-40B4-BE49-F238E27FC236}">
                    <a16:creationId xmlns:a16="http://schemas.microsoft.com/office/drawing/2014/main" id="{482C33BB-01B9-C8AA-9AFA-97BCB1504920}"/>
                  </a:ext>
                </a:extLst>
              </p:cNvPr>
              <p:cNvSpPr>
                <a:spLocks noGrp="1" noRot="1" noChangeAspect="1" noMove="1" noResize="1" noEditPoints="1" noAdjustHandles="1" noChangeArrowheads="1" noChangeShapeType="1" noTextEdit="1"/>
              </p:cNvSpPr>
              <p:nvPr>
                <p:ph type="body" sz="half" idx="2"/>
              </p:nvPr>
            </p:nvSpPr>
            <p:spPr>
              <a:xfrm>
                <a:off x="1713298" y="1347537"/>
                <a:ext cx="5948412" cy="4697128"/>
              </a:xfrm>
              <a:blipFill>
                <a:blip r:embed="rId3"/>
                <a:stretch>
                  <a:fillRect l="-512" r="-615"/>
                </a:stretch>
              </a:blipFill>
            </p:spPr>
            <p:txBody>
              <a:bodyPr/>
              <a:lstStyle/>
              <a:p>
                <a:r>
                  <a:rPr lang="en-IN">
                    <a:noFill/>
                  </a:rPr>
                  <a:t> </a:t>
                </a:r>
              </a:p>
            </p:txBody>
          </p:sp>
        </mc:Fallback>
      </mc:AlternateContent>
    </p:spTree>
    <p:extLst>
      <p:ext uri="{BB962C8B-B14F-4D97-AF65-F5344CB8AC3E}">
        <p14:creationId xmlns:p14="http://schemas.microsoft.com/office/powerpoint/2010/main" val="349563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C874-3B60-E318-ADF9-C3F1C24D4191}"/>
              </a:ext>
            </a:extLst>
          </p:cNvPr>
          <p:cNvSpPr>
            <a:spLocks noGrp="1"/>
          </p:cNvSpPr>
          <p:nvPr>
            <p:ph type="title"/>
          </p:nvPr>
        </p:nvSpPr>
        <p:spPr>
          <a:xfrm>
            <a:off x="1484311" y="685800"/>
            <a:ext cx="10018713" cy="677333"/>
          </a:xfrm>
        </p:spPr>
        <p:txBody>
          <a:bodyPr>
            <a:normAutofit fontScale="90000"/>
          </a:bodyPr>
          <a:lstStyle/>
          <a:p>
            <a:pPr algn="ctr"/>
            <a:r>
              <a:rPr lang="en-US" b="1" u="sng" dirty="0">
                <a:latin typeface="Amiri" panose="00000500000000000000" pitchFamily="2" charset="-78"/>
                <a:ea typeface="Amiri" panose="00000500000000000000" pitchFamily="2" charset="-78"/>
                <a:cs typeface="Amiri" panose="00000500000000000000" pitchFamily="2" charset="-78"/>
              </a:rPr>
              <a:t>Why Transpilation?</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3BC495B2-1102-AFF7-F27E-62D74AF0060A}"/>
              </a:ext>
            </a:extLst>
          </p:cNvPr>
          <p:cNvSpPr>
            <a:spLocks noGrp="1"/>
          </p:cNvSpPr>
          <p:nvPr>
            <p:ph idx="1"/>
          </p:nvPr>
        </p:nvSpPr>
        <p:spPr>
          <a:xfrm>
            <a:off x="2088682" y="1363133"/>
            <a:ext cx="9692640" cy="5168766"/>
          </a:xfrm>
        </p:spPr>
        <p:txBody>
          <a:bodyPr>
            <a:normAutofit fontScale="92500" lnSpcReduction="10000"/>
          </a:bodyPr>
          <a:lstStyle/>
          <a:p>
            <a:pPr algn="just">
              <a:lnSpc>
                <a:spcPct val="110000"/>
              </a:lnSpc>
            </a:pPr>
            <a:r>
              <a:rPr lang="en-US" sz="1800" dirty="0">
                <a:solidFill>
                  <a:srgbClr val="FF0000"/>
                </a:solidFill>
                <a:latin typeface="Corbel" panose="020B0503020204020204" pitchFamily="34" charset="0"/>
              </a:rPr>
              <a:t>Transpiling</a:t>
            </a:r>
            <a:r>
              <a:rPr lang="en-US" sz="1800" dirty="0">
                <a:latin typeface="Corbel" panose="020B0503020204020204" pitchFamily="34" charset="0"/>
              </a:rPr>
              <a:t> is a </a:t>
            </a:r>
            <a:r>
              <a:rPr lang="en-US" sz="1800" dirty="0">
                <a:solidFill>
                  <a:srgbClr val="00B050"/>
                </a:solidFill>
                <a:latin typeface="Corbel" panose="020B0503020204020204" pitchFamily="34" charset="0"/>
              </a:rPr>
              <a:t>process of converting source code from one programming language to another</a:t>
            </a:r>
            <a:r>
              <a:rPr lang="en-US" sz="1800" dirty="0">
                <a:latin typeface="Corbel" panose="020B0503020204020204" pitchFamily="34" charset="0"/>
              </a:rPr>
              <a:t>, usually </a:t>
            </a:r>
            <a:r>
              <a:rPr lang="en-US" sz="1800" dirty="0">
                <a:solidFill>
                  <a:srgbClr val="0070C0"/>
                </a:solidFill>
                <a:latin typeface="Corbel" panose="020B0503020204020204" pitchFamily="34" charset="0"/>
              </a:rPr>
              <a:t>with a similar level of abstraction</a:t>
            </a:r>
            <a:r>
              <a:rPr lang="en-US" sz="1800" dirty="0">
                <a:latin typeface="Corbel" panose="020B0503020204020204" pitchFamily="34" charset="0"/>
              </a:rPr>
              <a:t>. Transpiling is also known as </a:t>
            </a:r>
            <a:r>
              <a:rPr lang="en-US" sz="1800" dirty="0">
                <a:solidFill>
                  <a:srgbClr val="FF0000"/>
                </a:solidFill>
                <a:latin typeface="Corbel" panose="020B0503020204020204" pitchFamily="34" charset="0"/>
              </a:rPr>
              <a:t>source-to-source compilation </a:t>
            </a:r>
            <a:r>
              <a:rPr lang="en-US" sz="1800" dirty="0">
                <a:latin typeface="Corbel" panose="020B0503020204020204" pitchFamily="34" charset="0"/>
              </a:rPr>
              <a:t>or </a:t>
            </a:r>
            <a:r>
              <a:rPr lang="en-US" sz="1800" dirty="0">
                <a:solidFill>
                  <a:srgbClr val="FF0000"/>
                </a:solidFill>
                <a:latin typeface="Corbel" panose="020B0503020204020204" pitchFamily="34" charset="0"/>
              </a:rPr>
              <a:t>transcompilation</a:t>
            </a:r>
            <a:r>
              <a:rPr lang="en-US" sz="1800" dirty="0">
                <a:latin typeface="Corbel" panose="020B0503020204020204" pitchFamily="34" charset="0"/>
              </a:rPr>
              <a:t>.</a:t>
            </a:r>
          </a:p>
          <a:p>
            <a:pPr algn="just">
              <a:lnSpc>
                <a:spcPct val="110000"/>
              </a:lnSpc>
            </a:pPr>
            <a:r>
              <a:rPr lang="en-US" sz="1800" dirty="0">
                <a:latin typeface="Corbel" panose="020B0503020204020204" pitchFamily="34" charset="0"/>
              </a:rPr>
              <a:t>However, finding the </a:t>
            </a:r>
            <a:r>
              <a:rPr lang="en-US" sz="1800" dirty="0">
                <a:solidFill>
                  <a:srgbClr val="C00000"/>
                </a:solidFill>
                <a:latin typeface="Corbel" panose="020B0503020204020204" pitchFamily="34" charset="0"/>
              </a:rPr>
              <a:t>most efficient </a:t>
            </a:r>
            <a:r>
              <a:rPr lang="en-US" sz="1800" dirty="0">
                <a:latin typeface="Corbel" panose="020B0503020204020204" pitchFamily="34" charset="0"/>
              </a:rPr>
              <a:t>or </a:t>
            </a:r>
            <a:r>
              <a:rPr lang="en-US" sz="1800" dirty="0">
                <a:solidFill>
                  <a:srgbClr val="C00000"/>
                </a:solidFill>
                <a:latin typeface="Corbel" panose="020B0503020204020204" pitchFamily="34" charset="0"/>
              </a:rPr>
              <a:t>minimal-depth</a:t>
            </a:r>
            <a:r>
              <a:rPr lang="en-US" sz="1800" dirty="0">
                <a:latin typeface="Corbel" panose="020B0503020204020204" pitchFamily="34" charset="0"/>
              </a:rPr>
              <a:t> </a:t>
            </a:r>
            <a:r>
              <a:rPr lang="en-US" sz="1800" dirty="0">
                <a:solidFill>
                  <a:srgbClr val="00B050"/>
                </a:solidFill>
                <a:latin typeface="Corbel" panose="020B0503020204020204" pitchFamily="34" charset="0"/>
              </a:rPr>
              <a:t>compilation for a quantum algorithm </a:t>
            </a:r>
            <a:r>
              <a:rPr lang="en-US" sz="1800" dirty="0">
                <a:latin typeface="Corbel" panose="020B0503020204020204" pitchFamily="34" charset="0"/>
              </a:rPr>
              <a:t>is often a </a:t>
            </a:r>
            <a:r>
              <a:rPr lang="en-US" sz="1800" dirty="0">
                <a:solidFill>
                  <a:srgbClr val="FF0000"/>
                </a:solidFill>
                <a:latin typeface="Corbel" panose="020B0503020204020204" pitchFamily="34" charset="0"/>
              </a:rPr>
              <a:t>computationally complex problem</a:t>
            </a:r>
            <a:r>
              <a:rPr lang="en-US" sz="1800" dirty="0">
                <a:latin typeface="Corbel" panose="020B0503020204020204" pitchFamily="34" charset="0"/>
              </a:rPr>
              <a:t>. This complexity arises from the fact that determining the </a:t>
            </a:r>
            <a:r>
              <a:rPr lang="en-US" sz="1800" dirty="0">
                <a:solidFill>
                  <a:srgbClr val="0070C0"/>
                </a:solidFill>
                <a:latin typeface="Corbel" panose="020B0503020204020204" pitchFamily="34" charset="0"/>
              </a:rPr>
              <a:t>optimal sequence of gates</a:t>
            </a:r>
            <a:r>
              <a:rPr lang="en-US" sz="1800" dirty="0">
                <a:latin typeface="Corbel" panose="020B0503020204020204" pitchFamily="34" charset="0"/>
              </a:rPr>
              <a:t>, given </a:t>
            </a:r>
            <a:r>
              <a:rPr lang="en-US" sz="1800" dirty="0">
                <a:solidFill>
                  <a:srgbClr val="0070C0"/>
                </a:solidFill>
                <a:latin typeface="Corbel" panose="020B0503020204020204" pitchFamily="34" charset="0"/>
              </a:rPr>
              <a:t>a specific gate set</a:t>
            </a:r>
            <a:r>
              <a:rPr lang="en-US" sz="1800" dirty="0">
                <a:latin typeface="Corbel" panose="020B0503020204020204" pitchFamily="34" charset="0"/>
              </a:rPr>
              <a:t>, can be a kin to solving </a:t>
            </a:r>
            <a:r>
              <a:rPr lang="en-US" sz="1800" dirty="0">
                <a:solidFill>
                  <a:srgbClr val="7030A0"/>
                </a:solidFill>
                <a:latin typeface="Corbel" panose="020B0503020204020204" pitchFamily="34" charset="0"/>
              </a:rPr>
              <a:t>difficult mathematical problems</a:t>
            </a:r>
            <a:r>
              <a:rPr lang="en-US" sz="1800" dirty="0">
                <a:latin typeface="Corbel" panose="020B0503020204020204" pitchFamily="34" charset="0"/>
              </a:rPr>
              <a:t>.</a:t>
            </a:r>
            <a:endParaRPr lang="en-IN" sz="1800" dirty="0">
              <a:latin typeface="Corbel" panose="020B0503020204020204" pitchFamily="34" charset="0"/>
            </a:endParaRPr>
          </a:p>
          <a:p>
            <a:pPr algn="just">
              <a:lnSpc>
                <a:spcPct val="110000"/>
              </a:lnSpc>
            </a:pPr>
            <a:r>
              <a:rPr lang="en-US" sz="1800" dirty="0">
                <a:latin typeface="Corbel" panose="020B0503020204020204" pitchFamily="34" charset="0"/>
              </a:rPr>
              <a:t>The </a:t>
            </a:r>
            <a:r>
              <a:rPr lang="en-US" sz="1800" dirty="0">
                <a:solidFill>
                  <a:srgbClr val="00B050"/>
                </a:solidFill>
                <a:latin typeface="Corbel" panose="020B0503020204020204" pitchFamily="34" charset="0"/>
              </a:rPr>
              <a:t>classical computational complexity </a:t>
            </a:r>
            <a:r>
              <a:rPr lang="en-US" sz="1800" dirty="0">
                <a:latin typeface="Corbel" panose="020B0503020204020204" pitchFamily="34" charset="0"/>
              </a:rPr>
              <a:t>implies that solving this problem using classical computers would </a:t>
            </a:r>
            <a:r>
              <a:rPr lang="en-US" sz="1800" dirty="0">
                <a:solidFill>
                  <a:srgbClr val="FF0000"/>
                </a:solidFill>
                <a:latin typeface="Corbel" panose="020B0503020204020204" pitchFamily="34" charset="0"/>
              </a:rPr>
              <a:t>take an impractical amount of time</a:t>
            </a:r>
            <a:r>
              <a:rPr lang="en-US" sz="1800" dirty="0">
                <a:latin typeface="Corbel" panose="020B0503020204020204" pitchFamily="34" charset="0"/>
              </a:rPr>
              <a:t>, especially </a:t>
            </a:r>
            <a:r>
              <a:rPr lang="en-US" sz="1800" dirty="0">
                <a:solidFill>
                  <a:srgbClr val="FF0000"/>
                </a:solidFill>
                <a:latin typeface="Corbel" panose="020B0503020204020204" pitchFamily="34" charset="0"/>
              </a:rPr>
              <a:t>as the size of the quantum circuit grows</a:t>
            </a:r>
            <a:r>
              <a:rPr lang="en-US" sz="1800" dirty="0">
                <a:latin typeface="Corbel" panose="020B0503020204020204" pitchFamily="34" charset="0"/>
              </a:rPr>
              <a:t>.</a:t>
            </a:r>
          </a:p>
          <a:p>
            <a:pPr algn="just">
              <a:lnSpc>
                <a:spcPct val="110000"/>
              </a:lnSpc>
            </a:pPr>
            <a:r>
              <a:rPr lang="en-US" sz="1800" dirty="0">
                <a:latin typeface="Corbel" panose="020B0503020204020204" pitchFamily="34" charset="0"/>
              </a:rPr>
              <a:t>Due to these complexities, quantum computing frameworks like Qiskit use </a:t>
            </a:r>
            <a:r>
              <a:rPr lang="en-US" sz="1800" dirty="0">
                <a:solidFill>
                  <a:srgbClr val="0070C0"/>
                </a:solidFill>
                <a:latin typeface="Corbel" panose="020B0503020204020204" pitchFamily="34" charset="0"/>
              </a:rPr>
              <a:t>heuristic classical algorithms </a:t>
            </a:r>
            <a:r>
              <a:rPr lang="en-US" sz="1800" dirty="0">
                <a:latin typeface="Corbel" panose="020B0503020204020204" pitchFamily="34" charset="0"/>
              </a:rPr>
              <a:t>to </a:t>
            </a:r>
            <a:r>
              <a:rPr lang="en-US" sz="1800" dirty="0">
                <a:solidFill>
                  <a:srgbClr val="00B050"/>
                </a:solidFill>
                <a:latin typeface="Corbel" panose="020B0503020204020204" pitchFamily="34" charset="0"/>
              </a:rPr>
              <a:t>transpile or compile quantum circuits</a:t>
            </a:r>
            <a:r>
              <a:rPr lang="en-US" sz="1800" dirty="0">
                <a:latin typeface="Corbel" panose="020B0503020204020204" pitchFamily="34" charset="0"/>
              </a:rPr>
              <a:t>. Heuristic algorithms are </a:t>
            </a:r>
            <a:r>
              <a:rPr lang="en-US" sz="1800" dirty="0">
                <a:solidFill>
                  <a:srgbClr val="FF0000"/>
                </a:solidFill>
                <a:latin typeface="Corbel" panose="020B0503020204020204" pitchFamily="34" charset="0"/>
              </a:rPr>
              <a:t>rule-based or approximate methods </a:t>
            </a:r>
            <a:r>
              <a:rPr lang="en-US" sz="1800" dirty="0">
                <a:latin typeface="Corbel" panose="020B0503020204020204" pitchFamily="34" charset="0"/>
              </a:rPr>
              <a:t>that aim to find </a:t>
            </a:r>
            <a:r>
              <a:rPr lang="en-US" sz="1800" dirty="0">
                <a:solidFill>
                  <a:srgbClr val="C00000"/>
                </a:solidFill>
                <a:latin typeface="Corbel" panose="020B0503020204020204" pitchFamily="34" charset="0"/>
              </a:rPr>
              <a:t>reasonably good solutions </a:t>
            </a:r>
            <a:r>
              <a:rPr lang="en-US" sz="1800" dirty="0">
                <a:latin typeface="Corbel" panose="020B0503020204020204" pitchFamily="34" charset="0"/>
              </a:rPr>
              <a:t>but </a:t>
            </a:r>
            <a:r>
              <a:rPr lang="en-US" sz="1800" dirty="0">
                <a:solidFill>
                  <a:srgbClr val="C00000"/>
                </a:solidFill>
                <a:latin typeface="Corbel" panose="020B0503020204020204" pitchFamily="34" charset="0"/>
              </a:rPr>
              <a:t>not necessarily the best</a:t>
            </a:r>
            <a:r>
              <a:rPr lang="en-US" sz="1800" dirty="0">
                <a:latin typeface="Corbel" panose="020B0503020204020204" pitchFamily="34" charset="0"/>
              </a:rPr>
              <a:t> or </a:t>
            </a:r>
            <a:r>
              <a:rPr lang="en-US" sz="1800" dirty="0">
                <a:solidFill>
                  <a:srgbClr val="00B050"/>
                </a:solidFill>
                <a:latin typeface="Corbel" panose="020B0503020204020204" pitchFamily="34" charset="0"/>
              </a:rPr>
              <a:t>most optimal ones</a:t>
            </a:r>
            <a:r>
              <a:rPr lang="en-US" sz="1800" dirty="0">
                <a:latin typeface="Corbel" panose="020B0503020204020204" pitchFamily="34" charset="0"/>
              </a:rPr>
              <a:t>.</a:t>
            </a:r>
          </a:p>
          <a:p>
            <a:pPr algn="just">
              <a:lnSpc>
                <a:spcPct val="110000"/>
              </a:lnSpc>
            </a:pPr>
            <a:r>
              <a:rPr lang="en-US" sz="1800" dirty="0">
                <a:latin typeface="Corbel" panose="020B0503020204020204" pitchFamily="34" charset="0"/>
              </a:rPr>
              <a:t>Hence, the </a:t>
            </a:r>
            <a:r>
              <a:rPr lang="en-US" sz="1800" dirty="0">
                <a:highlight>
                  <a:srgbClr val="FFFF00"/>
                </a:highlight>
                <a:latin typeface="Corbel" panose="020B0503020204020204" pitchFamily="34" charset="0"/>
              </a:rPr>
              <a:t>normalized depth </a:t>
            </a:r>
            <a:r>
              <a:rPr lang="en-US" sz="1800" dirty="0">
                <a:latin typeface="Corbel" panose="020B0503020204020204" pitchFamily="34" charset="0"/>
              </a:rPr>
              <a:t>(</a:t>
            </a:r>
            <a:r>
              <a:rPr lang="en-US" sz="1800" dirty="0">
                <a:solidFill>
                  <a:srgbClr val="FF0000"/>
                </a:solidFill>
                <a:latin typeface="Corbel" panose="020B0503020204020204" pitchFamily="34" charset="0"/>
              </a:rPr>
              <a:t>the depth relative to some standard or benchmark</a:t>
            </a:r>
            <a:r>
              <a:rPr lang="en-US" sz="1800" dirty="0">
                <a:latin typeface="Corbel" panose="020B0503020204020204" pitchFamily="34" charset="0"/>
              </a:rPr>
              <a:t>) of the resulting compiled quantum circuit can depend on the </a:t>
            </a:r>
            <a:r>
              <a:rPr lang="en-US" sz="1800" dirty="0">
                <a:solidFill>
                  <a:srgbClr val="00B050"/>
                </a:solidFill>
                <a:latin typeface="Corbel" panose="020B0503020204020204" pitchFamily="34" charset="0"/>
              </a:rPr>
              <a:t>specific heuristic algorithm used by the transpiler</a:t>
            </a:r>
            <a:r>
              <a:rPr lang="en-US" sz="1800" dirty="0">
                <a:latin typeface="Corbel" panose="020B0503020204020204" pitchFamily="34" charset="0"/>
              </a:rPr>
              <a:t>. Different algorithms may produce different depths for the same circuit, as they make different trade-offs in optimizing the circuit.</a:t>
            </a:r>
          </a:p>
          <a:p>
            <a:pPr algn="just">
              <a:lnSpc>
                <a:spcPct val="110000"/>
              </a:lnSpc>
            </a:pPr>
            <a:r>
              <a:rPr lang="en-US" sz="1800" dirty="0">
                <a:latin typeface="Corbel" panose="020B0503020204020204" pitchFamily="34" charset="0"/>
              </a:rPr>
              <a:t>This is an </a:t>
            </a:r>
            <a:r>
              <a:rPr lang="en-US" sz="1800" dirty="0">
                <a:solidFill>
                  <a:srgbClr val="00B050"/>
                </a:solidFill>
                <a:latin typeface="Corbel" panose="020B0503020204020204" pitchFamily="34" charset="0"/>
              </a:rPr>
              <a:t>undesirable property of normalized definitions for depth</a:t>
            </a:r>
            <a:r>
              <a:rPr lang="en-US" sz="1800" dirty="0">
                <a:latin typeface="Corbel" panose="020B0503020204020204" pitchFamily="34" charset="0"/>
              </a:rPr>
              <a:t>.</a:t>
            </a:r>
            <a:endParaRPr lang="en-IN" sz="1800" dirty="0">
              <a:latin typeface="Corbel" panose="020B0503020204020204" pitchFamily="34" charset="0"/>
            </a:endParaRPr>
          </a:p>
        </p:txBody>
      </p:sp>
    </p:spTree>
    <p:extLst>
      <p:ext uri="{BB962C8B-B14F-4D97-AF65-F5344CB8AC3E}">
        <p14:creationId xmlns:p14="http://schemas.microsoft.com/office/powerpoint/2010/main" val="395394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7775-FF36-5480-630C-ACA6D64363BA}"/>
              </a:ext>
            </a:extLst>
          </p:cNvPr>
          <p:cNvSpPr>
            <a:spLocks noGrp="1"/>
          </p:cNvSpPr>
          <p:nvPr>
            <p:ph type="title"/>
          </p:nvPr>
        </p:nvSpPr>
        <p:spPr>
          <a:xfrm>
            <a:off x="1703672" y="288758"/>
            <a:ext cx="9799351" cy="1091309"/>
          </a:xfrm>
        </p:spPr>
        <p:txBody>
          <a:bodyPr>
            <a:normAutofit fontScale="90000"/>
          </a:bodyPr>
          <a:lstStyle/>
          <a:p>
            <a:pPr algn="ctr">
              <a:lnSpc>
                <a:spcPct val="100000"/>
              </a:lnSpc>
            </a:pPr>
            <a:r>
              <a:rPr lang="en-US" u="sng" dirty="0">
                <a:latin typeface="Amiri" panose="00000500000000000000" pitchFamily="2" charset="-78"/>
                <a:ea typeface="Amiri" panose="00000500000000000000" pitchFamily="2" charset="-78"/>
                <a:cs typeface="Amiri" panose="00000500000000000000" pitchFamily="2" charset="-78"/>
              </a:rPr>
              <a:t>What about discrepancies in Qubit Connectivity on Actual Hardware?</a:t>
            </a:r>
            <a:endParaRPr lang="en-IN"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8226AF2B-2846-8FED-5AA2-A81E26584D99}"/>
              </a:ext>
            </a:extLst>
          </p:cNvPr>
          <p:cNvSpPr>
            <a:spLocks noGrp="1"/>
          </p:cNvSpPr>
          <p:nvPr>
            <p:ph idx="1"/>
          </p:nvPr>
        </p:nvSpPr>
        <p:spPr>
          <a:xfrm>
            <a:off x="1703672" y="1520792"/>
            <a:ext cx="10029524" cy="4928134"/>
          </a:xfrm>
        </p:spPr>
        <p:txBody>
          <a:bodyPr>
            <a:normAutofit lnSpcReduction="10000"/>
          </a:bodyPr>
          <a:lstStyle/>
          <a:p>
            <a:pPr algn="just">
              <a:lnSpc>
                <a:spcPct val="120000"/>
              </a:lnSpc>
            </a:pPr>
            <a:r>
              <a:rPr lang="en-US" sz="1600" dirty="0">
                <a:latin typeface="Corbel" panose="020B0503020204020204" pitchFamily="34" charset="0"/>
              </a:rPr>
              <a:t>When a quantum circuit designed in a </a:t>
            </a:r>
            <a:r>
              <a:rPr lang="en-US" sz="1600" dirty="0">
                <a:solidFill>
                  <a:srgbClr val="00B050"/>
                </a:solidFill>
                <a:latin typeface="Corbel" panose="020B0503020204020204" pitchFamily="34" charset="0"/>
              </a:rPr>
              <a:t>quantum programming framework </a:t>
            </a:r>
            <a:r>
              <a:rPr lang="en-US" sz="1600" dirty="0">
                <a:latin typeface="Corbel" panose="020B0503020204020204" pitchFamily="34" charset="0"/>
              </a:rPr>
              <a:t>(like Qiskit, for instance) is </a:t>
            </a:r>
            <a:r>
              <a:rPr lang="en-US" sz="1600" dirty="0">
                <a:solidFill>
                  <a:srgbClr val="C00000"/>
                </a:solidFill>
                <a:latin typeface="Corbel" panose="020B0503020204020204" pitchFamily="34" charset="0"/>
              </a:rPr>
              <a:t>executed on actual quantum hardware</a:t>
            </a:r>
            <a:r>
              <a:rPr lang="en-US" sz="1600" dirty="0">
                <a:latin typeface="Corbel" panose="020B0503020204020204" pitchFamily="34" charset="0"/>
              </a:rPr>
              <a:t>, it needs to be </a:t>
            </a:r>
            <a:r>
              <a:rPr lang="en-US" sz="1600" dirty="0">
                <a:solidFill>
                  <a:srgbClr val="FF0000"/>
                </a:solidFill>
                <a:latin typeface="Corbel" panose="020B0503020204020204" pitchFamily="34" charset="0"/>
              </a:rPr>
              <a:t>adapted to the specific characteristics and constraints of that hardware</a:t>
            </a:r>
            <a:r>
              <a:rPr lang="en-US" sz="1600" dirty="0">
                <a:latin typeface="Corbel" panose="020B0503020204020204" pitchFamily="34" charset="0"/>
              </a:rPr>
              <a:t>.</a:t>
            </a:r>
          </a:p>
          <a:p>
            <a:pPr algn="just">
              <a:lnSpc>
                <a:spcPct val="120000"/>
              </a:lnSpc>
            </a:pPr>
            <a:r>
              <a:rPr lang="en-US" sz="1600" dirty="0">
                <a:latin typeface="Corbel" panose="020B0503020204020204" pitchFamily="34" charset="0"/>
              </a:rPr>
              <a:t>Quantum computers have physical layouts of qubits, </a:t>
            </a:r>
            <a:r>
              <a:rPr lang="en-US" sz="1600" dirty="0">
                <a:solidFill>
                  <a:srgbClr val="0070C0"/>
                </a:solidFill>
                <a:latin typeface="Corbel" panose="020B0503020204020204" pitchFamily="34" charset="0"/>
              </a:rPr>
              <a:t>and each qubit might not be directly connected to every other qubit due </a:t>
            </a:r>
            <a:r>
              <a:rPr lang="en-US" sz="1600" dirty="0">
                <a:latin typeface="Corbel" panose="020B0503020204020204" pitchFamily="34" charset="0"/>
              </a:rPr>
              <a:t>to limitations in physical connections (also known as connectivity constraints). This arrangement forms a </a:t>
            </a:r>
            <a:r>
              <a:rPr lang="en-US" sz="1600" dirty="0">
                <a:solidFill>
                  <a:srgbClr val="7030A0"/>
                </a:solidFill>
                <a:latin typeface="Corbel" panose="020B0503020204020204" pitchFamily="34" charset="0"/>
              </a:rPr>
              <a:t>topology</a:t>
            </a:r>
            <a:r>
              <a:rPr lang="en-US" sz="1600" dirty="0">
                <a:latin typeface="Corbel" panose="020B0503020204020204" pitchFamily="34" charset="0"/>
              </a:rPr>
              <a:t> or </a:t>
            </a:r>
            <a:r>
              <a:rPr lang="en-US" sz="1600" dirty="0">
                <a:solidFill>
                  <a:srgbClr val="7030A0"/>
                </a:solidFill>
                <a:latin typeface="Corbel" panose="020B0503020204020204" pitchFamily="34" charset="0"/>
              </a:rPr>
              <a:t>connectivity map</a:t>
            </a:r>
            <a:r>
              <a:rPr lang="en-US" sz="1600" dirty="0">
                <a:latin typeface="Corbel" panose="020B0503020204020204" pitchFamily="34" charset="0"/>
              </a:rPr>
              <a:t>.</a:t>
            </a:r>
          </a:p>
          <a:p>
            <a:pPr algn="just">
              <a:lnSpc>
                <a:spcPct val="120000"/>
              </a:lnSpc>
            </a:pPr>
            <a:r>
              <a:rPr lang="en-US" sz="1600" dirty="0">
                <a:latin typeface="Corbel" panose="020B0503020204020204" pitchFamily="34" charset="0"/>
              </a:rPr>
              <a:t>Therefore, when the quantum circuit is executed on such hardware, the </a:t>
            </a:r>
            <a:r>
              <a:rPr lang="en-US" sz="1600" dirty="0">
                <a:solidFill>
                  <a:srgbClr val="00B050"/>
                </a:solidFill>
                <a:latin typeface="Corbel" panose="020B0503020204020204" pitchFamily="34" charset="0"/>
              </a:rPr>
              <a:t>circuit needs to be transformed or transpiled to respect this physical layout</a:t>
            </a:r>
            <a:r>
              <a:rPr lang="en-US" sz="1600" dirty="0">
                <a:latin typeface="Corbel" panose="020B0503020204020204" pitchFamily="34" charset="0"/>
              </a:rPr>
              <a:t>. This involves </a:t>
            </a:r>
            <a:r>
              <a:rPr lang="en-US" sz="1600" dirty="0">
                <a:solidFill>
                  <a:srgbClr val="0070C0"/>
                </a:solidFill>
                <a:latin typeface="Corbel" panose="020B0503020204020204" pitchFamily="34" charset="0"/>
              </a:rPr>
              <a:t>mapping the logical qubits in the circuit to the physical qubits on the quantum device </a:t>
            </a:r>
            <a:r>
              <a:rPr lang="en-US" sz="1600" dirty="0">
                <a:latin typeface="Corbel" panose="020B0503020204020204" pitchFamily="34" charset="0"/>
              </a:rPr>
              <a:t>and </a:t>
            </a:r>
            <a:r>
              <a:rPr lang="en-US" sz="1600" dirty="0">
                <a:solidFill>
                  <a:srgbClr val="0070C0"/>
                </a:solidFill>
                <a:latin typeface="Corbel" panose="020B0503020204020204" pitchFamily="34" charset="0"/>
              </a:rPr>
              <a:t>introducing additional gates</a:t>
            </a:r>
            <a:r>
              <a:rPr lang="en-US" sz="1600" dirty="0">
                <a:latin typeface="Corbel" panose="020B0503020204020204" pitchFamily="34" charset="0"/>
              </a:rPr>
              <a:t>, like </a:t>
            </a:r>
            <a:r>
              <a:rPr lang="en-US" sz="1600" dirty="0">
                <a:solidFill>
                  <a:srgbClr val="FF0000"/>
                </a:solidFill>
                <a:latin typeface="Corbel" panose="020B0503020204020204" pitchFamily="34" charset="0"/>
              </a:rPr>
              <a:t>SWAP</a:t>
            </a:r>
            <a:r>
              <a:rPr lang="en-US" sz="1600" dirty="0">
                <a:latin typeface="Corbel" panose="020B0503020204020204" pitchFamily="34" charset="0"/>
              </a:rPr>
              <a:t> gates, </a:t>
            </a:r>
            <a:r>
              <a:rPr lang="en-US" sz="1600" dirty="0">
                <a:solidFill>
                  <a:srgbClr val="002060"/>
                </a:solidFill>
                <a:latin typeface="Corbel" panose="020B0503020204020204" pitchFamily="34" charset="0"/>
              </a:rPr>
              <a:t>to move quantum information between non-adjacent qubits</a:t>
            </a:r>
            <a:r>
              <a:rPr lang="en-US" sz="1600" dirty="0">
                <a:latin typeface="Corbel" panose="020B0503020204020204" pitchFamily="34" charset="0"/>
              </a:rPr>
              <a:t>.</a:t>
            </a:r>
          </a:p>
          <a:p>
            <a:pPr algn="just">
              <a:lnSpc>
                <a:spcPct val="120000"/>
              </a:lnSpc>
            </a:pPr>
            <a:r>
              <a:rPr lang="en-US" sz="1600" dirty="0">
                <a:latin typeface="Corbel" panose="020B0503020204020204" pitchFamily="34" charset="0"/>
              </a:rPr>
              <a:t>SWAP gates are necessary for </a:t>
            </a:r>
            <a:r>
              <a:rPr lang="en-US" sz="1600" dirty="0">
                <a:solidFill>
                  <a:srgbClr val="C00000"/>
                </a:solidFill>
                <a:latin typeface="Corbel" panose="020B0503020204020204" pitchFamily="34" charset="0"/>
              </a:rPr>
              <a:t>reordering qubits in the circuit to match the connectivity of the hardware</a:t>
            </a:r>
            <a:r>
              <a:rPr lang="en-US" sz="1600" dirty="0">
                <a:latin typeface="Corbel" panose="020B0503020204020204" pitchFamily="34" charset="0"/>
              </a:rPr>
              <a:t>. They temporarily move quantum information from one qubit to another, allowing the circuit to </a:t>
            </a:r>
            <a:r>
              <a:rPr lang="en-US" sz="1600" dirty="0">
                <a:solidFill>
                  <a:srgbClr val="7030A0"/>
                </a:solidFill>
                <a:latin typeface="Corbel" panose="020B0503020204020204" pitchFamily="34" charset="0"/>
              </a:rPr>
              <a:t>execute correctly</a:t>
            </a:r>
            <a:r>
              <a:rPr lang="en-US" sz="1600" dirty="0">
                <a:latin typeface="Corbel" panose="020B0503020204020204" pitchFamily="34" charset="0"/>
              </a:rPr>
              <a:t> based on the physical connections available on the quantum device.</a:t>
            </a:r>
          </a:p>
          <a:p>
            <a:pPr algn="just">
              <a:lnSpc>
                <a:spcPct val="120000"/>
              </a:lnSpc>
            </a:pPr>
            <a:r>
              <a:rPr lang="en-US" sz="1600" dirty="0">
                <a:latin typeface="Corbel" panose="020B0503020204020204" pitchFamily="34" charset="0"/>
              </a:rPr>
              <a:t>This process is crucial because </a:t>
            </a:r>
            <a:r>
              <a:rPr lang="en-US" sz="1600" dirty="0">
                <a:solidFill>
                  <a:srgbClr val="FF0000"/>
                </a:solidFill>
                <a:latin typeface="Corbel" panose="020B0503020204020204" pitchFamily="34" charset="0"/>
              </a:rPr>
              <a:t>direct interactions between qubits </a:t>
            </a:r>
            <a:r>
              <a:rPr lang="en-US" sz="1600" dirty="0">
                <a:latin typeface="Corbel" panose="020B0503020204020204" pitchFamily="34" charset="0"/>
              </a:rPr>
              <a:t>are often </a:t>
            </a:r>
            <a:r>
              <a:rPr lang="en-US" sz="1600" dirty="0">
                <a:solidFill>
                  <a:srgbClr val="FF0000"/>
                </a:solidFill>
                <a:latin typeface="Corbel" panose="020B0503020204020204" pitchFamily="34" charset="0"/>
              </a:rPr>
              <a:t>limited by the hardware's physical layout</a:t>
            </a:r>
            <a:r>
              <a:rPr lang="en-US" sz="1600" dirty="0">
                <a:latin typeface="Corbel" panose="020B0503020204020204" pitchFamily="34" charset="0"/>
              </a:rPr>
              <a:t>. Hence, the </a:t>
            </a:r>
            <a:r>
              <a:rPr lang="en-US" sz="1600" dirty="0">
                <a:highlight>
                  <a:srgbClr val="FFFF00"/>
                </a:highlight>
                <a:latin typeface="Corbel" panose="020B0503020204020204" pitchFamily="34" charset="0"/>
              </a:rPr>
              <a:t>transpilation process ensures that the original quantum algorithm can be executed faithfully on the given quantum hardware despite any differences in qubit connectivity.</a:t>
            </a:r>
            <a:endParaRPr lang="en-IN" sz="1600" dirty="0">
              <a:highlight>
                <a:srgbClr val="FFFF00"/>
              </a:highlight>
              <a:latin typeface="Corbel" panose="020B0503020204020204" pitchFamily="34" charset="0"/>
            </a:endParaRPr>
          </a:p>
        </p:txBody>
      </p:sp>
    </p:spTree>
    <p:extLst>
      <p:ext uri="{BB962C8B-B14F-4D97-AF65-F5344CB8AC3E}">
        <p14:creationId xmlns:p14="http://schemas.microsoft.com/office/powerpoint/2010/main" val="1220976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1DADB-5312-DE50-9FF0-0A0AAC98EECD}"/>
              </a:ext>
            </a:extLst>
          </p:cNvPr>
          <p:cNvSpPr txBox="1"/>
          <p:nvPr/>
        </p:nvSpPr>
        <p:spPr>
          <a:xfrm>
            <a:off x="1630903" y="413504"/>
            <a:ext cx="10266381" cy="6093976"/>
          </a:xfrm>
          <a:prstGeom prst="rect">
            <a:avLst/>
          </a:prstGeom>
          <a:noFill/>
        </p:spPr>
        <p:txBody>
          <a:bodyPr wrap="square">
            <a:spAutoFit/>
          </a:bodyPr>
          <a:lstStyle/>
          <a:p>
            <a:pPr algn="ctr"/>
            <a:r>
              <a:rPr lang="en-US" sz="2400" b="1" u="sng" dirty="0">
                <a:latin typeface="Amiri" panose="00000500000000000000" pitchFamily="2" charset="-78"/>
                <a:ea typeface="Amiri" panose="00000500000000000000" pitchFamily="2" charset="-78"/>
                <a:cs typeface="Amiri" panose="00000500000000000000" pitchFamily="2" charset="-78"/>
              </a:rPr>
              <a:t>Quantifying Result Quality with Circuit Fidelity</a:t>
            </a:r>
          </a:p>
          <a:p>
            <a:pPr algn="ctr"/>
            <a:r>
              <a:rPr lang="en-US" sz="2400" b="1" u="sng" dirty="0">
                <a:latin typeface="Amiri" panose="00000500000000000000" pitchFamily="2" charset="-78"/>
                <a:ea typeface="Amiri" panose="00000500000000000000" pitchFamily="2" charset="-78"/>
                <a:cs typeface="Amiri" panose="00000500000000000000" pitchFamily="2" charset="-78"/>
              </a:rPr>
              <a:t>        </a:t>
            </a:r>
            <a:endParaRPr lang="en-US" dirty="0">
              <a:latin typeface="Corbel" panose="020B0503020204020204" pitchFamily="34" charset="0"/>
            </a:endParaRPr>
          </a:p>
          <a:p>
            <a:pPr algn="just"/>
            <a:r>
              <a:rPr lang="en-US" dirty="0">
                <a:latin typeface="Corbel" panose="020B0503020204020204" pitchFamily="34" charset="0"/>
              </a:rPr>
              <a:t>The primary concern in quantum computations is </a:t>
            </a:r>
            <a:r>
              <a:rPr lang="en-US" dirty="0">
                <a:solidFill>
                  <a:schemeClr val="accent1"/>
                </a:solidFill>
                <a:latin typeface="Corbel" panose="020B0503020204020204" pitchFamily="34" charset="0"/>
              </a:rPr>
              <a:t>hardware errors</a:t>
            </a:r>
            <a:r>
              <a:rPr lang="en-US" dirty="0">
                <a:latin typeface="Corbel" panose="020B0503020204020204" pitchFamily="34" charset="0"/>
              </a:rPr>
              <a:t>, and the benchmarking suite concentrates on assessing their impact on each algorithm.  </a:t>
            </a:r>
          </a:p>
          <a:p>
            <a:pPr algn="just"/>
            <a:r>
              <a:rPr lang="en-US" dirty="0">
                <a:latin typeface="Corbel" panose="020B0503020204020204" pitchFamily="34" charset="0"/>
              </a:rPr>
              <a:t>  </a:t>
            </a:r>
          </a:p>
          <a:p>
            <a:pPr algn="just"/>
            <a:r>
              <a:rPr lang="en-US" b="1" u="sng" dirty="0">
                <a:latin typeface="Corbel" panose="020B0503020204020204" pitchFamily="34" charset="0"/>
              </a:rPr>
              <a:t>Result Fidelity Metric</a:t>
            </a:r>
            <a:r>
              <a:rPr lang="en-US" i="1" u="sng" dirty="0">
                <a:latin typeface="Corbel" panose="020B0503020204020204" pitchFamily="34" charset="0"/>
              </a:rPr>
              <a:t> (currently used by our benchmarking suite)</a:t>
            </a:r>
            <a:r>
              <a:rPr lang="en-US" b="1" u="sng" dirty="0">
                <a:latin typeface="Corbel" panose="020B0503020204020204" pitchFamily="34" charset="0"/>
              </a:rPr>
              <a:t>: </a:t>
            </a:r>
            <a:r>
              <a:rPr lang="en-US" i="1" u="sng" dirty="0">
                <a:latin typeface="Corbel" panose="020B0503020204020204" pitchFamily="34" charset="0"/>
              </a:rPr>
              <a:t>  </a:t>
            </a:r>
          </a:p>
          <a:p>
            <a:pPr algn="just"/>
            <a:r>
              <a:rPr lang="en-US" i="1" dirty="0">
                <a:latin typeface="Corbel" panose="020B0503020204020204" pitchFamily="34" charset="0"/>
              </a:rPr>
              <a:t>     </a:t>
            </a:r>
          </a:p>
          <a:p>
            <a:pPr marL="285750" indent="-285750" algn="just">
              <a:buFont typeface="Arial" panose="020B0604020202020204" pitchFamily="34" charset="0"/>
              <a:buChar char="•"/>
            </a:pPr>
            <a:r>
              <a:rPr lang="en-US" dirty="0">
                <a:latin typeface="Corbel" panose="020B0503020204020204" pitchFamily="34" charset="0"/>
              </a:rPr>
              <a:t>Result fidelity is introduced as a metric </a:t>
            </a:r>
            <a:r>
              <a:rPr lang="en-US" dirty="0">
                <a:solidFill>
                  <a:srgbClr val="00B0F0"/>
                </a:solidFill>
                <a:latin typeface="Corbel" panose="020B0503020204020204" pitchFamily="34" charset="0"/>
              </a:rPr>
              <a:t>to quantify the quality of results</a:t>
            </a:r>
            <a:r>
              <a:rPr lang="en-US" dirty="0">
                <a:latin typeface="Corbel" panose="020B0503020204020204" pitchFamily="34" charset="0"/>
              </a:rPr>
              <a:t>.        </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It is defined in terms of the observed and </a:t>
            </a:r>
            <a:r>
              <a:rPr lang="en-US" dirty="0">
                <a:solidFill>
                  <a:schemeClr val="accent1"/>
                </a:solidFill>
                <a:latin typeface="Corbel" panose="020B0503020204020204" pitchFamily="34" charset="0"/>
              </a:rPr>
              <a:t>ideal output probability distributions </a:t>
            </a:r>
            <a:r>
              <a:rPr lang="en-US" dirty="0">
                <a:latin typeface="Corbel" panose="020B0503020204020204" pitchFamily="34" charset="0"/>
              </a:rPr>
              <a:t>for a given circuit executed on quantum hardware.    </a:t>
            </a:r>
          </a:p>
          <a:p>
            <a:pPr algn="just"/>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Each execution of an n-qubit circuit on quantum hardware </a:t>
            </a:r>
            <a:r>
              <a:rPr lang="en-US" dirty="0">
                <a:solidFill>
                  <a:srgbClr val="00B050"/>
                </a:solidFill>
                <a:latin typeface="Corbel" panose="020B0503020204020204" pitchFamily="34" charset="0"/>
              </a:rPr>
              <a:t>yields a sample from a distribution </a:t>
            </a:r>
            <a:r>
              <a:rPr lang="en-US" i="1" dirty="0">
                <a:solidFill>
                  <a:srgbClr val="FF0000"/>
                </a:solidFill>
                <a:latin typeface="Corbel" panose="020B0503020204020204" pitchFamily="34" charset="0"/>
              </a:rPr>
              <a:t>P</a:t>
            </a:r>
            <a:r>
              <a:rPr lang="en-US" sz="1400" i="1" dirty="0">
                <a:solidFill>
                  <a:srgbClr val="FF0000"/>
                </a:solidFill>
                <a:latin typeface="Corbel" panose="020B0503020204020204" pitchFamily="34" charset="0"/>
              </a:rPr>
              <a:t>output</a:t>
            </a:r>
            <a:r>
              <a:rPr lang="en-US" dirty="0">
                <a:solidFill>
                  <a:srgbClr val="FF0000"/>
                </a:solidFill>
                <a:latin typeface="Corbel" panose="020B0503020204020204" pitchFamily="34" charset="0"/>
              </a:rPr>
              <a:t>​</a:t>
            </a:r>
            <a:r>
              <a:rPr lang="en-US" dirty="0">
                <a:latin typeface="Corbel" panose="020B0503020204020204" pitchFamily="34" charset="0"/>
              </a:rPr>
              <a:t> over n-bit strings.  </a:t>
            </a:r>
          </a:p>
          <a:p>
            <a:pPr algn="just"/>
            <a:r>
              <a:rPr lang="en-US" dirty="0">
                <a:latin typeface="Corbel" panose="020B0503020204020204" pitchFamily="34" charset="0"/>
              </a:rPr>
              <a:t>      </a:t>
            </a:r>
          </a:p>
          <a:p>
            <a:pPr marL="285750" indent="-285750" algn="just">
              <a:buFont typeface="Arial" panose="020B0604020202020204" pitchFamily="34" charset="0"/>
              <a:buChar char="•"/>
            </a:pPr>
            <a:r>
              <a:rPr lang="en-US" dirty="0">
                <a:latin typeface="Corbel" panose="020B0503020204020204" pitchFamily="34" charset="0"/>
              </a:rPr>
              <a:t>This distribution differs from the </a:t>
            </a:r>
            <a:r>
              <a:rPr lang="en-US" dirty="0">
                <a:solidFill>
                  <a:srgbClr val="00B050"/>
                </a:solidFill>
                <a:latin typeface="Corbel" panose="020B0503020204020204" pitchFamily="34" charset="0"/>
              </a:rPr>
              <a:t>ideal distribution </a:t>
            </a:r>
            <a:r>
              <a:rPr lang="en-US" dirty="0">
                <a:solidFill>
                  <a:srgbClr val="FF0000"/>
                </a:solidFill>
                <a:latin typeface="Corbel" panose="020B0503020204020204" pitchFamily="34" charset="0"/>
              </a:rPr>
              <a:t>P</a:t>
            </a:r>
            <a:r>
              <a:rPr lang="en-US" sz="1400" dirty="0">
                <a:solidFill>
                  <a:srgbClr val="FF0000"/>
                </a:solidFill>
                <a:latin typeface="Corbel" panose="020B0503020204020204" pitchFamily="34" charset="0"/>
              </a:rPr>
              <a:t>ideal</a:t>
            </a:r>
            <a:r>
              <a:rPr lang="en-US" dirty="0">
                <a:solidFill>
                  <a:srgbClr val="FF0000"/>
                </a:solidFill>
                <a:latin typeface="Corbel" panose="020B0503020204020204" pitchFamily="34" charset="0"/>
              </a:rPr>
              <a:t>​</a:t>
            </a:r>
            <a:r>
              <a:rPr lang="en-US" dirty="0">
                <a:latin typeface="Corbel" panose="020B0503020204020204" pitchFamily="34" charset="0"/>
              </a:rPr>
              <a:t> that would result from running the same circuit on a </a:t>
            </a:r>
            <a:r>
              <a:rPr lang="en-US" dirty="0">
                <a:solidFill>
                  <a:srgbClr val="0070C0"/>
                </a:solidFill>
                <a:latin typeface="Corbel" panose="020B0503020204020204" pitchFamily="34" charset="0"/>
              </a:rPr>
              <a:t>perfect, </a:t>
            </a:r>
            <a:r>
              <a:rPr lang="en-IN" b="0" i="0" dirty="0">
                <a:solidFill>
                  <a:srgbClr val="0070C0"/>
                </a:solidFill>
                <a:effectLst/>
                <a:latin typeface="Söhne"/>
              </a:rPr>
              <a:t>error-free</a:t>
            </a:r>
            <a:r>
              <a:rPr lang="en-US" dirty="0">
                <a:solidFill>
                  <a:srgbClr val="0070C0"/>
                </a:solidFill>
                <a:latin typeface="Corbel" panose="020B0503020204020204" pitchFamily="34" charset="0"/>
              </a:rPr>
              <a:t> </a:t>
            </a:r>
            <a:r>
              <a:rPr lang="en-US" dirty="0">
                <a:latin typeface="Corbel" panose="020B0503020204020204" pitchFamily="34" charset="0"/>
              </a:rPr>
              <a:t>quantum computer.    </a:t>
            </a:r>
          </a:p>
          <a:p>
            <a:pPr algn="just"/>
            <a:endParaRPr lang="en-US" b="1"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The error in the implementation of the circuit is quantified </a:t>
            </a:r>
            <a:r>
              <a:rPr lang="en-US" dirty="0">
                <a:solidFill>
                  <a:srgbClr val="FFFF00"/>
                </a:solidFill>
                <a:latin typeface="Corbel" panose="020B0503020204020204" pitchFamily="34" charset="0"/>
              </a:rPr>
              <a:t>by </a:t>
            </a:r>
            <a:r>
              <a:rPr lang="en-IN" b="0" i="0" dirty="0">
                <a:solidFill>
                  <a:srgbClr val="FFFF00"/>
                </a:solidFill>
                <a:effectLst/>
                <a:latin typeface="Söhne"/>
              </a:rPr>
              <a:t>examining</a:t>
            </a:r>
            <a:r>
              <a:rPr lang="en-US" dirty="0">
                <a:solidFill>
                  <a:srgbClr val="FFFF00"/>
                </a:solidFill>
                <a:latin typeface="Corbel" panose="020B0503020204020204" pitchFamily="34" charset="0"/>
              </a:rPr>
              <a:t> the discrepancy between </a:t>
            </a:r>
            <a:r>
              <a:rPr lang="en-US" i="1" dirty="0">
                <a:solidFill>
                  <a:srgbClr val="FF0000"/>
                </a:solidFill>
                <a:latin typeface="Corbel" panose="020B0503020204020204" pitchFamily="34" charset="0"/>
              </a:rPr>
              <a:t>P</a:t>
            </a:r>
            <a:r>
              <a:rPr lang="en-US" sz="1400" i="1" dirty="0">
                <a:solidFill>
                  <a:srgbClr val="FF0000"/>
                </a:solidFill>
                <a:latin typeface="Corbel" panose="020B0503020204020204" pitchFamily="34" charset="0"/>
              </a:rPr>
              <a:t>output</a:t>
            </a:r>
            <a:r>
              <a:rPr lang="en-US" i="1" dirty="0">
                <a:solidFill>
                  <a:srgbClr val="FF0000"/>
                </a:solidFill>
                <a:latin typeface="Corbel" panose="020B0503020204020204" pitchFamily="34" charset="0"/>
              </a:rPr>
              <a:t>​</a:t>
            </a:r>
            <a:r>
              <a:rPr lang="en-US" i="1" dirty="0">
                <a:solidFill>
                  <a:srgbClr val="FFFF00"/>
                </a:solidFill>
                <a:latin typeface="Corbel" panose="020B0503020204020204" pitchFamily="34" charset="0"/>
              </a:rPr>
              <a:t> </a:t>
            </a:r>
            <a:r>
              <a:rPr lang="en-US" dirty="0">
                <a:solidFill>
                  <a:srgbClr val="FFFF00"/>
                </a:solidFill>
                <a:latin typeface="Corbel" panose="020B0503020204020204" pitchFamily="34" charset="0"/>
              </a:rPr>
              <a:t>and </a:t>
            </a:r>
            <a:r>
              <a:rPr lang="en-US" i="1" dirty="0">
                <a:solidFill>
                  <a:srgbClr val="FF0000"/>
                </a:solidFill>
                <a:latin typeface="Corbel" panose="020B0503020204020204" pitchFamily="34" charset="0"/>
              </a:rPr>
              <a:t>P</a:t>
            </a:r>
            <a:r>
              <a:rPr lang="en-US" sz="1400" i="1" dirty="0">
                <a:solidFill>
                  <a:srgbClr val="FF0000"/>
                </a:solidFill>
                <a:latin typeface="Corbel" panose="020B0503020204020204" pitchFamily="34" charset="0"/>
              </a:rPr>
              <a:t>ideal​</a:t>
            </a:r>
            <a:r>
              <a:rPr lang="en-US" sz="1400" dirty="0">
                <a:solidFill>
                  <a:srgbClr val="FF0000"/>
                </a:solidFill>
                <a:latin typeface="Corbel" panose="020B0503020204020204" pitchFamily="34" charset="0"/>
              </a:rPr>
              <a:t>.</a:t>
            </a:r>
            <a:r>
              <a:rPr lang="en-US" dirty="0">
                <a:solidFill>
                  <a:srgbClr val="FF0000"/>
                </a:solidFill>
                <a:latin typeface="Corbel" panose="020B0503020204020204" pitchFamily="34" charset="0"/>
              </a:rPr>
              <a:t>    </a:t>
            </a:r>
          </a:p>
          <a:p>
            <a:pPr algn="just"/>
            <a:endParaRPr lang="en-US" dirty="0">
              <a:latin typeface="Corbel" panose="020B05030202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A122153-32E7-C0D6-FAA6-BD9EC8EF7133}"/>
                  </a:ext>
                </a:extLst>
              </p:cNvPr>
              <p:cNvSpPr txBox="1"/>
              <p:nvPr/>
            </p:nvSpPr>
            <p:spPr>
              <a:xfrm>
                <a:off x="1795332" y="335845"/>
                <a:ext cx="10154621" cy="6186309"/>
              </a:xfrm>
              <a:prstGeom prst="rect">
                <a:avLst/>
              </a:prstGeom>
              <a:noFill/>
            </p:spPr>
            <p:txBody>
              <a:bodyPr wrap="square">
                <a:spAutoFit/>
              </a:bodyPr>
              <a:lstStyle/>
              <a:p>
                <a:pPr algn="just"/>
                <a:r>
                  <a:rPr lang="en-US" b="1" u="sng" dirty="0">
                    <a:latin typeface="Amiri" panose="00000500000000000000" pitchFamily="2" charset="-78"/>
                    <a:ea typeface="Amiri" panose="00000500000000000000" pitchFamily="2" charset="-78"/>
                    <a:cs typeface="Amiri" panose="00000500000000000000" pitchFamily="2" charset="-78"/>
                  </a:rPr>
                  <a:t>Classical Fidelity:       </a:t>
                </a:r>
              </a:p>
              <a:p>
                <a:pPr algn="just"/>
                <a:r>
                  <a:rPr lang="en-US" dirty="0">
                    <a:latin typeface="Corbel" panose="020B0503020204020204" pitchFamily="34" charset="0"/>
                  </a:rPr>
                  <a:t>The metric used for quantifying the closeness of the two probability distributions is a normalized version of classical fidelity </a:t>
                </a:r>
                <a:r>
                  <a:rPr lang="en-US" b="1" i="1" dirty="0">
                    <a:solidFill>
                      <a:srgbClr val="C00000"/>
                    </a:solidFill>
                    <a:latin typeface="Amiri" panose="00000500000000000000" pitchFamily="2" charset="-78"/>
                    <a:ea typeface="Amiri" panose="00000500000000000000" pitchFamily="2" charset="-78"/>
                    <a:cs typeface="Amiri" panose="00000500000000000000" pitchFamily="2" charset="-78"/>
                  </a:rPr>
                  <a:t>Fs</a:t>
                </a:r>
                <a:r>
                  <a:rPr lang="en-US" dirty="0">
                    <a:latin typeface="Corbel" panose="020B0503020204020204" pitchFamily="34" charset="0"/>
                  </a:rPr>
                  <a:t>​.</a:t>
                </a:r>
                <a:endParaRPr lang="en-IN" dirty="0">
                  <a:latin typeface="Corbel" panose="020B0503020204020204" pitchFamily="34" charset="0"/>
                </a:endParaRPr>
              </a:p>
              <a:p>
                <a:endParaRPr lang="en-US" b="1" u="sng" dirty="0">
                  <a:latin typeface="Amiri" panose="00000500000000000000" pitchFamily="2" charset="-78"/>
                  <a:ea typeface="Amiri" panose="00000500000000000000" pitchFamily="2" charset="-78"/>
                  <a:cs typeface="Amiri" panose="00000500000000000000" pitchFamily="2" charset="-78"/>
                </a:endParaRPr>
              </a:p>
              <a:p>
                <a:endParaRPr lang="en-US" b="1" u="sng" dirty="0">
                  <a:latin typeface="Amiri" panose="00000500000000000000" pitchFamily="2" charset="-78"/>
                  <a:ea typeface="Amiri" panose="00000500000000000000" pitchFamily="2" charset="-78"/>
                  <a:cs typeface="Amiri" panose="00000500000000000000" pitchFamily="2" charset="-78"/>
                </a:endParaRPr>
              </a:p>
              <a:p>
                <a:r>
                  <a:rPr lang="en-US" b="1" u="sng" dirty="0">
                    <a:latin typeface="Amiri" panose="00000500000000000000" pitchFamily="2" charset="-78"/>
                    <a:ea typeface="Amiri" panose="00000500000000000000" pitchFamily="2" charset="-78"/>
                    <a:cs typeface="Amiri" panose="00000500000000000000" pitchFamily="2" charset="-78"/>
                  </a:rPr>
                  <a:t>Normalized Fidelity Calculation:</a:t>
                </a:r>
                <a:endParaRPr lang="en-US" dirty="0">
                  <a:latin typeface="Corbel" panose="020B0503020204020204" pitchFamily="34" charset="0"/>
                </a:endParaRPr>
              </a:p>
              <a:p>
                <a:r>
                  <a:rPr lang="en-US" dirty="0">
                    <a:latin typeface="Corbel" panose="020B0503020204020204" pitchFamily="34" charset="0"/>
                  </a:rPr>
                  <a:t> The normalized fidelity</a:t>
                </a:r>
                <a:r>
                  <a:rPr lang="en-US" i="1" dirty="0">
                    <a:solidFill>
                      <a:srgbClr val="00B050"/>
                    </a:solidFill>
                    <a:latin typeface="Amiri" panose="00000500000000000000" pitchFamily="2" charset="-78"/>
                    <a:ea typeface="Amiri" panose="00000500000000000000" pitchFamily="2" charset="-78"/>
                    <a:cs typeface="Amiri" panose="00000500000000000000" pitchFamily="2" charset="-78"/>
                  </a:rPr>
                  <a:t> </a:t>
                </a:r>
                <a:r>
                  <a:rPr lang="en-US" b="1" i="1" dirty="0">
                    <a:solidFill>
                      <a:srgbClr val="C00000"/>
                    </a:solidFill>
                    <a:latin typeface="Amiri" panose="00000500000000000000" pitchFamily="2" charset="-78"/>
                    <a:ea typeface="Amiri" panose="00000500000000000000" pitchFamily="2" charset="-78"/>
                    <a:cs typeface="Amiri" panose="00000500000000000000" pitchFamily="2" charset="-78"/>
                  </a:rPr>
                  <a:t>F</a:t>
                </a:r>
                <a:r>
                  <a:rPr lang="en-US" i="1" dirty="0">
                    <a:solidFill>
                      <a:srgbClr val="00B050"/>
                    </a:solidFill>
                    <a:latin typeface="Amiri" panose="00000500000000000000" pitchFamily="2" charset="-78"/>
                    <a:ea typeface="Amiri" panose="00000500000000000000" pitchFamily="2" charset="-78"/>
                    <a:cs typeface="Amiri" panose="00000500000000000000" pitchFamily="2" charset="-78"/>
                  </a:rPr>
                  <a:t> </a:t>
                </a:r>
                <a:r>
                  <a:rPr lang="en-US" dirty="0">
                    <a:latin typeface="Corbel" panose="020B0503020204020204" pitchFamily="34" charset="0"/>
                  </a:rPr>
                  <a:t>is given by the maximum of a raw fidelity </a:t>
                </a:r>
                <a14:m>
                  <m:oMath xmlns:m="http://schemas.openxmlformats.org/officeDocument/2006/math">
                    <m:sSub>
                      <m:sSubPr>
                        <m:ctrlPr>
                          <a:rPr lang="en-US" sz="1800" b="1" i="1" kern="1200" smtClean="0">
                            <a:solidFill>
                              <a:srgbClr val="000000"/>
                            </a:solidFill>
                            <a:effectLst/>
                            <a:latin typeface="Cambria Math" panose="02040503050406030204" pitchFamily="18" charset="0"/>
                            <a:ea typeface="DejaVu Sans"/>
                            <a:cs typeface="DejaVu Sans"/>
                          </a:rPr>
                        </m:ctrlPr>
                      </m:sSubPr>
                      <m:e>
                        <m:r>
                          <a:rPr lang="en-IN" sz="1800" b="1" i="1" kern="1200" smtClean="0">
                            <a:solidFill>
                              <a:srgbClr val="000000"/>
                            </a:solidFill>
                            <a:effectLst/>
                            <a:latin typeface="Cambria Math" panose="02040503050406030204" pitchFamily="18" charset="0"/>
                            <a:ea typeface="DejaVu Sans"/>
                            <a:cs typeface="DejaVu Sans"/>
                          </a:rPr>
                          <m:t>𝑭</m:t>
                        </m:r>
                      </m:e>
                      <m:sub>
                        <m:r>
                          <a:rPr lang="en-IN" sz="1800" b="1" i="1" kern="1200" smtClean="0">
                            <a:solidFill>
                              <a:srgbClr val="000000"/>
                            </a:solidFill>
                            <a:effectLst/>
                            <a:latin typeface="Cambria Math" panose="02040503050406030204" pitchFamily="18" charset="0"/>
                            <a:ea typeface="DejaVu Sans"/>
                            <a:cs typeface="DejaVu Sans"/>
                          </a:rPr>
                          <m:t>𝒓𝒂𝒘</m:t>
                        </m:r>
                      </m:sub>
                    </m:sSub>
                    <m:r>
                      <a:rPr lang="en-IN" sz="1800" b="1" i="1" kern="1200" smtClean="0">
                        <a:solidFill>
                          <a:srgbClr val="000000"/>
                        </a:solidFill>
                        <a:effectLst/>
                        <a:latin typeface="Cambria Math" panose="02040503050406030204" pitchFamily="18" charset="0"/>
                        <a:ea typeface="DejaVu Sans"/>
                        <a:cs typeface="DejaVu Sans"/>
                      </a:rPr>
                      <m:t> </m:t>
                    </m:r>
                  </m:oMath>
                </a14:m>
                <a:r>
                  <a:rPr lang="en-US" dirty="0">
                    <a:latin typeface="Corbel" panose="020B0503020204020204" pitchFamily="34" charset="0"/>
                  </a:rPr>
                  <a:t>​ and</a:t>
                </a:r>
                <a:r>
                  <a:rPr lang="en-US" b="1" dirty="0">
                    <a:latin typeface="Corbel" panose="020B0503020204020204" pitchFamily="34" charset="0"/>
                  </a:rPr>
                  <a:t> </a:t>
                </a:r>
                <a:r>
                  <a:rPr lang="en-US" b="1" dirty="0">
                    <a:latin typeface="Amiri" panose="00000500000000000000" pitchFamily="2" charset="-78"/>
                    <a:ea typeface="Amiri" panose="00000500000000000000" pitchFamily="2" charset="-78"/>
                    <a:cs typeface="Amiri" panose="00000500000000000000" pitchFamily="2" charset="-78"/>
                  </a:rPr>
                  <a:t>0</a:t>
                </a:r>
                <a:r>
                  <a:rPr lang="en-US" dirty="0">
                    <a:latin typeface="Corbel" panose="020B0503020204020204" pitchFamily="34" charset="0"/>
                  </a:rPr>
                  <a:t>, where </a:t>
                </a:r>
                <a14:m>
                  <m:oMath xmlns:m="http://schemas.openxmlformats.org/officeDocument/2006/math">
                    <m:sSub>
                      <m:sSubPr>
                        <m:ctrlPr>
                          <a:rPr lang="en-US" b="1" i="1">
                            <a:solidFill>
                              <a:srgbClr val="000000"/>
                            </a:solidFill>
                            <a:latin typeface="Cambria Math" panose="02040503050406030204" pitchFamily="18" charset="0"/>
                          </a:rPr>
                        </m:ctrlPr>
                      </m:sSubPr>
                      <m:e>
                        <m:r>
                          <a:rPr lang="en-IN" b="1" i="1">
                            <a:solidFill>
                              <a:srgbClr val="000000"/>
                            </a:solidFill>
                            <a:latin typeface="Cambria Math" panose="02040503050406030204" pitchFamily="18" charset="0"/>
                          </a:rPr>
                          <m:t>𝑭</m:t>
                        </m:r>
                      </m:e>
                      <m:sub>
                        <m:r>
                          <a:rPr lang="en-IN" b="1" i="1">
                            <a:solidFill>
                              <a:srgbClr val="000000"/>
                            </a:solidFill>
                            <a:latin typeface="Cambria Math" panose="02040503050406030204" pitchFamily="18" charset="0"/>
                          </a:rPr>
                          <m:t>𝒓𝒂𝒘</m:t>
                        </m:r>
                      </m:sub>
                    </m:sSub>
                    <m:r>
                      <a:rPr lang="en-IN" i="1">
                        <a:solidFill>
                          <a:srgbClr val="000000"/>
                        </a:solidFill>
                        <a:latin typeface="Cambria Math" panose="02040503050406030204" pitchFamily="18" charset="0"/>
                      </a:rPr>
                      <m:t> </m:t>
                    </m:r>
                  </m:oMath>
                </a14:m>
                <a:r>
                  <a:rPr lang="en-US" dirty="0">
                    <a:latin typeface="Corbel" panose="020B0503020204020204" pitchFamily="34" charset="0"/>
                  </a:rPr>
                  <a:t>​ is calculated based on classical fidelity.  </a:t>
                </a:r>
              </a:p>
              <a:p>
                <a:r>
                  <a:rPr lang="en-US" dirty="0">
                    <a:latin typeface="Corbel" panose="020B0503020204020204" pitchFamily="34" charset="0"/>
                  </a:rPr>
                  <a:t>  </a:t>
                </a:r>
              </a:p>
              <a:p>
                <a:endParaRPr lang="en-US" b="1" dirty="0">
                  <a:latin typeface="Corbel" panose="020B0503020204020204" pitchFamily="34" charset="0"/>
                </a:endParaRPr>
              </a:p>
              <a:p>
                <a:r>
                  <a:rPr lang="en-US" b="1" u="sng" dirty="0">
                    <a:latin typeface="Amiri" panose="00000500000000000000" pitchFamily="2" charset="-78"/>
                    <a:ea typeface="Amiri" panose="00000500000000000000" pitchFamily="2" charset="-78"/>
                    <a:cs typeface="Amiri" panose="00000500000000000000" pitchFamily="2" charset="-78"/>
                  </a:rPr>
                  <a:t>Raw Fidelity Calculation:</a:t>
                </a:r>
                <a:endParaRPr lang="en-US" dirty="0">
                  <a:latin typeface="Corbel" panose="020B0503020204020204" pitchFamily="34" charset="0"/>
                </a:endParaRPr>
              </a:p>
              <a:p>
                <a:r>
                  <a:rPr lang="en-US" dirty="0">
                    <a:latin typeface="Corbel" panose="020B0503020204020204" pitchFamily="34" charset="0"/>
                  </a:rPr>
                  <a:t>Raw fidelity </a:t>
                </a:r>
                <a14:m>
                  <m:oMath xmlns:m="http://schemas.openxmlformats.org/officeDocument/2006/math">
                    <m:sSub>
                      <m:sSubPr>
                        <m:ctrlPr>
                          <a:rPr lang="en-US" sz="1800" b="1" i="1" kern="1200" smtClean="0">
                            <a:solidFill>
                              <a:srgbClr val="C00000"/>
                            </a:solidFill>
                            <a:effectLst/>
                            <a:latin typeface="Cambria Math" panose="02040503050406030204" pitchFamily="18" charset="0"/>
                            <a:ea typeface="DejaVu Sans"/>
                            <a:cs typeface="DejaVu Sans"/>
                          </a:rPr>
                        </m:ctrlPr>
                      </m:sSubPr>
                      <m:e>
                        <m:r>
                          <a:rPr lang="en-IN" sz="1800" b="1" i="1" kern="1200" smtClean="0">
                            <a:solidFill>
                              <a:srgbClr val="C00000"/>
                            </a:solidFill>
                            <a:effectLst/>
                            <a:latin typeface="Cambria Math" panose="02040503050406030204" pitchFamily="18" charset="0"/>
                            <a:ea typeface="DejaVu Sans"/>
                            <a:cs typeface="DejaVu Sans"/>
                          </a:rPr>
                          <m:t>𝑭</m:t>
                        </m:r>
                      </m:e>
                      <m:sub>
                        <m:r>
                          <a:rPr lang="en-IN" sz="1800" b="1" i="1" kern="1200" smtClean="0">
                            <a:solidFill>
                              <a:srgbClr val="C00000"/>
                            </a:solidFill>
                            <a:effectLst/>
                            <a:latin typeface="Cambria Math" panose="02040503050406030204" pitchFamily="18" charset="0"/>
                            <a:ea typeface="DejaVu Sans"/>
                            <a:cs typeface="DejaVu Sans"/>
                          </a:rPr>
                          <m:t>𝒓𝒂𝒘</m:t>
                        </m:r>
                      </m:sub>
                    </m:sSub>
                    <m:r>
                      <a:rPr lang="en-IN" sz="1800" b="0" i="1" kern="1200" smtClean="0">
                        <a:solidFill>
                          <a:srgbClr val="000000"/>
                        </a:solidFill>
                        <a:effectLst/>
                        <a:latin typeface="Cambria Math" panose="02040503050406030204" pitchFamily="18" charset="0"/>
                        <a:ea typeface="DejaVu Sans"/>
                        <a:cs typeface="DejaVu Sans"/>
                      </a:rPr>
                      <m:t> </m:t>
                    </m:r>
                  </m:oMath>
                </a14:m>
                <a:r>
                  <a:rPr lang="en-US" dirty="0">
                    <a:latin typeface="Corbel" panose="020B0503020204020204" pitchFamily="34" charset="0"/>
                  </a:rPr>
                  <a:t>​ is defined as the difference between </a:t>
                </a:r>
                <a:r>
                  <a:rPr lang="en-US" b="1" i="1" dirty="0">
                    <a:solidFill>
                      <a:srgbClr val="C00000"/>
                    </a:solidFill>
                    <a:latin typeface="Amiri" panose="00000500000000000000" pitchFamily="2" charset="-78"/>
                    <a:ea typeface="Amiri" panose="00000500000000000000" pitchFamily="2" charset="-78"/>
                    <a:cs typeface="Amiri" panose="00000500000000000000" pitchFamily="2" charset="-78"/>
                  </a:rPr>
                  <a:t>Fs</a:t>
                </a:r>
                <a:r>
                  <a:rPr lang="en-US" dirty="0">
                    <a:latin typeface="Corbel" panose="020B0503020204020204" pitchFamily="34" charset="0"/>
                  </a:rPr>
                  <a:t> of the observed distribution and the distribution resulting from a perfect quantum computer </a:t>
                </a:r>
                <a14:m>
                  <m:oMath xmlns:m="http://schemas.openxmlformats.org/officeDocument/2006/math">
                    <m:sSub>
                      <m:sSubPr>
                        <m:ctrlPr>
                          <a:rPr lang="en-US" b="1" i="1" smtClean="0">
                            <a:solidFill>
                              <a:schemeClr val="accent1"/>
                            </a:solidFill>
                            <a:latin typeface="Cambria Math" panose="02040503050406030204" pitchFamily="18" charset="0"/>
                          </a:rPr>
                        </m:ctrlPr>
                      </m:sSubPr>
                      <m:e>
                        <m:r>
                          <a:rPr lang="en-IN" b="1" i="1" smtClean="0">
                            <a:solidFill>
                              <a:schemeClr val="accent1"/>
                            </a:solidFill>
                            <a:latin typeface="Cambria Math" panose="02040503050406030204" pitchFamily="18" charset="0"/>
                          </a:rPr>
                          <m:t>𝑷</m:t>
                        </m:r>
                      </m:e>
                      <m:sub>
                        <m:r>
                          <a:rPr lang="en-IN" b="1" i="1" smtClean="0">
                            <a:solidFill>
                              <a:schemeClr val="accent1"/>
                            </a:solidFill>
                            <a:latin typeface="Cambria Math" panose="02040503050406030204" pitchFamily="18" charset="0"/>
                          </a:rPr>
                          <m:t>𝒖𝒏𝒊</m:t>
                        </m:r>
                      </m:sub>
                    </m:sSub>
                    <m:r>
                      <a:rPr lang="en-IN" i="1">
                        <a:solidFill>
                          <a:srgbClr val="000000"/>
                        </a:solidFill>
                        <a:latin typeface="Cambria Math" panose="02040503050406030204" pitchFamily="18" charset="0"/>
                      </a:rPr>
                      <m:t> </m:t>
                    </m:r>
                  </m:oMath>
                </a14:m>
                <a:r>
                  <a:rPr lang="en-US" dirty="0">
                    <a:latin typeface="Corbel" panose="020B0503020204020204" pitchFamily="34" charset="0"/>
                  </a:rPr>
                  <a:t>​.  </a:t>
                </a:r>
              </a:p>
              <a:p>
                <a:endParaRPr lang="en-US" dirty="0">
                  <a:latin typeface="Corbel" panose="020B0503020204020204" pitchFamily="34" charset="0"/>
                </a:endParaRPr>
              </a:p>
              <a:p>
                <a:r>
                  <a:rPr lang="en-US" dirty="0">
                    <a:latin typeface="Corbel" panose="020B0503020204020204" pitchFamily="34" charset="0"/>
                  </a:rPr>
                  <a:t>  </a:t>
                </a:r>
              </a:p>
              <a:p>
                <a:endParaRPr lang="en-US" b="1" u="sng" dirty="0">
                  <a:latin typeface="Amiri" panose="00000500000000000000" pitchFamily="2" charset="-78"/>
                  <a:ea typeface="Amiri" panose="00000500000000000000" pitchFamily="2" charset="-78"/>
                  <a:cs typeface="Amiri" panose="00000500000000000000" pitchFamily="2" charset="-78"/>
                </a:endParaRPr>
              </a:p>
              <a:p>
                <a:r>
                  <a:rPr lang="en-US" b="1" u="sng" dirty="0">
                    <a:latin typeface="Amiri" panose="00000500000000000000" pitchFamily="2" charset="-78"/>
                    <a:ea typeface="Amiri" panose="00000500000000000000" pitchFamily="2" charset="-78"/>
                    <a:cs typeface="Amiri" panose="00000500000000000000" pitchFamily="2" charset="-78"/>
                  </a:rPr>
                  <a:t>Normalized Fidelity Limits:        </a:t>
                </a:r>
                <a:endParaRPr lang="en-US" dirty="0">
                  <a:latin typeface="Corbel" panose="020B0503020204020204" pitchFamily="34" charset="0"/>
                </a:endParaRPr>
              </a:p>
              <a:p>
                <a:r>
                  <a:rPr lang="en-US" dirty="0">
                    <a:latin typeface="Corbel" panose="020B0503020204020204" pitchFamily="34" charset="0"/>
                  </a:rPr>
                  <a:t>The normalized fidelity is capped at </a:t>
                </a:r>
                <a:r>
                  <a:rPr lang="en-US" b="1" dirty="0">
                    <a:latin typeface="Century" panose="02040604050505020304" pitchFamily="18" charset="0"/>
                    <a:ea typeface="Amiri" panose="00000500000000000000" pitchFamily="2" charset="-78"/>
                    <a:cs typeface="Amiri" panose="00000500000000000000" pitchFamily="2" charset="-78"/>
                  </a:rPr>
                  <a:t>0</a:t>
                </a:r>
                <a:r>
                  <a:rPr lang="en-US" dirty="0">
                    <a:latin typeface="Corbel" panose="020B0503020204020204" pitchFamily="34" charset="0"/>
                  </a:rPr>
                  <a:t>, ensuring a minimum result fidelity.</a:t>
                </a:r>
              </a:p>
              <a:p>
                <a:endParaRPr lang="en-US" dirty="0">
                  <a:latin typeface="Corbel" panose="020B0503020204020204" pitchFamily="34" charset="0"/>
                </a:endParaRPr>
              </a:p>
              <a:p>
                <a:r>
                  <a:rPr lang="en-US" dirty="0">
                    <a:latin typeface="Corbel" panose="020B0503020204020204" pitchFamily="34" charset="0"/>
                  </a:rPr>
                  <a:t>Circuits with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IN" b="1" i="1" smtClean="0">
                            <a:solidFill>
                              <a:srgbClr val="C00000"/>
                            </a:solidFill>
                            <a:latin typeface="Cambria Math" panose="02040503050406030204" pitchFamily="18" charset="0"/>
                          </a:rPr>
                          <m:t>𝑭</m:t>
                        </m:r>
                      </m:e>
                      <m:sub>
                        <m:r>
                          <a:rPr lang="en-IN" b="1" i="1" smtClean="0">
                            <a:solidFill>
                              <a:srgbClr val="C00000"/>
                            </a:solidFill>
                            <a:latin typeface="Cambria Math" panose="02040503050406030204" pitchFamily="18" charset="0"/>
                          </a:rPr>
                          <m:t>𝑺</m:t>
                        </m:r>
                      </m:sub>
                    </m:sSub>
                  </m:oMath>
                </a14:m>
                <a:r>
                  <a:rPr lang="en-US" b="1" dirty="0">
                    <a:solidFill>
                      <a:srgbClr val="C00000"/>
                    </a:solidFill>
                    <a:latin typeface="Corbel" panose="020B0503020204020204" pitchFamily="34" charset="0"/>
                  </a:rPr>
                  <a:t>(</a:t>
                </a:r>
                <a14:m>
                  <m:oMath xmlns:m="http://schemas.openxmlformats.org/officeDocument/2006/math">
                    <m:sSub>
                      <m:sSubPr>
                        <m:ctrlPr>
                          <a:rPr lang="en-US" b="1" i="1">
                            <a:solidFill>
                              <a:srgbClr val="C00000"/>
                            </a:solidFill>
                            <a:latin typeface="Cambria Math" panose="02040503050406030204" pitchFamily="18" charset="0"/>
                          </a:rPr>
                        </m:ctrlPr>
                      </m:sSubPr>
                      <m:e>
                        <m:r>
                          <a:rPr lang="en-IN" b="1" i="1">
                            <a:solidFill>
                              <a:srgbClr val="C00000"/>
                            </a:solidFill>
                            <a:latin typeface="Cambria Math" panose="02040503050406030204" pitchFamily="18" charset="0"/>
                          </a:rPr>
                          <m:t>𝑷</m:t>
                        </m:r>
                      </m:e>
                      <m:sub>
                        <m:r>
                          <a:rPr lang="en-IN" b="1" i="1" smtClean="0">
                            <a:solidFill>
                              <a:srgbClr val="C00000"/>
                            </a:solidFill>
                            <a:latin typeface="Cambria Math" panose="02040503050406030204" pitchFamily="18" charset="0"/>
                          </a:rPr>
                          <m:t>𝒊𝒅𝒆𝒂𝒍</m:t>
                        </m:r>
                      </m:sub>
                    </m:sSub>
                  </m:oMath>
                </a14:m>
                <a:r>
                  <a:rPr lang="en-US" b="1" dirty="0">
                    <a:solidFill>
                      <a:srgbClr val="C00000"/>
                    </a:solidFill>
                    <a:latin typeface="Corbel" panose="020B0503020204020204" pitchFamily="34" charset="0"/>
                  </a:rPr>
                  <a:t>,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IN" b="1" i="1" smtClean="0">
                            <a:solidFill>
                              <a:srgbClr val="C00000"/>
                            </a:solidFill>
                            <a:latin typeface="Cambria Math" panose="02040503050406030204" pitchFamily="18" charset="0"/>
                          </a:rPr>
                          <m:t>𝑷</m:t>
                        </m:r>
                      </m:e>
                      <m:sub>
                        <m:r>
                          <a:rPr lang="en-IN" b="1" i="1" smtClean="0">
                            <a:solidFill>
                              <a:srgbClr val="C00000"/>
                            </a:solidFill>
                            <a:latin typeface="Cambria Math" panose="02040503050406030204" pitchFamily="18" charset="0"/>
                          </a:rPr>
                          <m:t>𝒖𝒏𝒊</m:t>
                        </m:r>
                      </m:sub>
                    </m:sSub>
                  </m:oMath>
                </a14:m>
                <a:r>
                  <a:rPr lang="en-US" b="1" dirty="0">
                    <a:solidFill>
                      <a:srgbClr val="C00000"/>
                    </a:solidFill>
                    <a:latin typeface="Corbel" panose="020B0503020204020204" pitchFamily="34" charset="0"/>
                  </a:rPr>
                  <a:t>)≈1</a:t>
                </a:r>
                <a:r>
                  <a:rPr lang="en-US" b="1" dirty="0">
                    <a:latin typeface="Corbel" panose="020B0503020204020204" pitchFamily="34" charset="0"/>
                  </a:rPr>
                  <a:t> </a:t>
                </a:r>
                <a:r>
                  <a:rPr lang="en-US" dirty="0">
                    <a:latin typeface="Corbel" panose="020B0503020204020204" pitchFamily="34" charset="0"/>
                  </a:rPr>
                  <a:t>should be avoided in benchmarking, as it is challenging to observe the impact of errors in such cases.</a:t>
                </a:r>
              </a:p>
              <a:p>
                <a:endParaRPr lang="en-IN" dirty="0">
                  <a:latin typeface="Corbel" panose="020B0503020204020204" pitchFamily="34" charset="0"/>
                </a:endParaRPr>
              </a:p>
            </p:txBody>
          </p:sp>
        </mc:Choice>
        <mc:Fallback>
          <p:sp>
            <p:nvSpPr>
              <p:cNvPr id="4" name="TextBox 3">
                <a:extLst>
                  <a:ext uri="{FF2B5EF4-FFF2-40B4-BE49-F238E27FC236}">
                    <a16:creationId xmlns:a16="http://schemas.microsoft.com/office/drawing/2014/main" id="{4A122153-32E7-C0D6-FAA6-BD9EC8EF7133}"/>
                  </a:ext>
                </a:extLst>
              </p:cNvPr>
              <p:cNvSpPr txBox="1">
                <a:spLocks noRot="1" noChangeAspect="1" noMove="1" noResize="1" noEditPoints="1" noAdjustHandles="1" noChangeArrowheads="1" noChangeShapeType="1" noTextEdit="1"/>
              </p:cNvSpPr>
              <p:nvPr/>
            </p:nvSpPr>
            <p:spPr>
              <a:xfrm>
                <a:off x="1795332" y="335845"/>
                <a:ext cx="10154621" cy="6186309"/>
              </a:xfrm>
              <a:prstGeom prst="rect">
                <a:avLst/>
              </a:prstGeom>
              <a:blipFill>
                <a:blip r:embed="rId2"/>
                <a:stretch>
                  <a:fillRect l="-541" t="-493" r="-66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FA29CF3-4755-856B-58B7-67F76D45E764}"/>
              </a:ext>
            </a:extLst>
          </p:cNvPr>
          <p:cNvPicPr>
            <a:picLocks noChangeAspect="1"/>
          </p:cNvPicPr>
          <p:nvPr/>
        </p:nvPicPr>
        <p:blipFill rotWithShape="1">
          <a:blip r:embed="rId3"/>
          <a:srcRect l="13977" t="17636" r="4824" b="63541"/>
          <a:stretch/>
        </p:blipFill>
        <p:spPr>
          <a:xfrm>
            <a:off x="5447254" y="2581471"/>
            <a:ext cx="3944471" cy="439270"/>
          </a:xfrm>
          <a:prstGeom prst="rect">
            <a:avLst/>
          </a:prstGeom>
        </p:spPr>
      </p:pic>
      <p:pic>
        <p:nvPicPr>
          <p:cNvPr id="3" name="Picture 2">
            <a:extLst>
              <a:ext uri="{FF2B5EF4-FFF2-40B4-BE49-F238E27FC236}">
                <a16:creationId xmlns:a16="http://schemas.microsoft.com/office/drawing/2014/main" id="{A595C360-EB53-8B03-5F4C-4945710F2AF7}"/>
              </a:ext>
            </a:extLst>
          </p:cNvPr>
          <p:cNvPicPr>
            <a:picLocks noChangeAspect="1"/>
          </p:cNvPicPr>
          <p:nvPr/>
        </p:nvPicPr>
        <p:blipFill rotWithShape="1">
          <a:blip r:embed="rId3"/>
          <a:srcRect l="3667" t="63121" r="2216" b="7683"/>
          <a:stretch/>
        </p:blipFill>
        <p:spPr>
          <a:xfrm>
            <a:off x="5467425" y="4056894"/>
            <a:ext cx="4572000" cy="681318"/>
          </a:xfrm>
          <a:prstGeom prst="rect">
            <a:avLst/>
          </a:prstGeom>
        </p:spPr>
      </p:pic>
      <p:pic>
        <p:nvPicPr>
          <p:cNvPr id="2" name="Picture 1">
            <a:extLst>
              <a:ext uri="{FF2B5EF4-FFF2-40B4-BE49-F238E27FC236}">
                <a16:creationId xmlns:a16="http://schemas.microsoft.com/office/drawing/2014/main" id="{80DDB5A5-3116-A8CE-8C84-90833DE72DB2}"/>
              </a:ext>
            </a:extLst>
          </p:cNvPr>
          <p:cNvPicPr>
            <a:picLocks noChangeAspect="1"/>
          </p:cNvPicPr>
          <p:nvPr/>
        </p:nvPicPr>
        <p:blipFill>
          <a:blip r:embed="rId4"/>
          <a:stretch>
            <a:fillRect/>
          </a:stretch>
        </p:blipFill>
        <p:spPr>
          <a:xfrm>
            <a:off x="5467425" y="1081945"/>
            <a:ext cx="3924300" cy="742950"/>
          </a:xfrm>
          <a:prstGeom prst="rect">
            <a:avLst/>
          </a:prstGeom>
        </p:spPr>
      </p:pic>
    </p:spTree>
    <p:extLst>
      <p:ext uri="{BB962C8B-B14F-4D97-AF65-F5344CB8AC3E}">
        <p14:creationId xmlns:p14="http://schemas.microsoft.com/office/powerpoint/2010/main" val="212496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1511174" y="500040"/>
            <a:ext cx="10018440" cy="1015560"/>
          </a:xfrm>
          <a:prstGeom prst="rect">
            <a:avLst/>
          </a:prstGeom>
          <a:noFill/>
          <a:ln w="0">
            <a:noFill/>
          </a:ln>
        </p:spPr>
        <p:txBody>
          <a:bodyPr anchor="ctr">
            <a:normAutofit fontScale="94000"/>
          </a:bodyPr>
          <a:lstStyle/>
          <a:p>
            <a:pPr algn="ctr">
              <a:lnSpc>
                <a:spcPct val="100000"/>
              </a:lnSpc>
              <a:buNone/>
            </a:pPr>
            <a:r>
              <a:rPr lang="en-US" sz="32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Why Benchmarking is required for Quantum Computers?</a:t>
            </a:r>
            <a:endParaRPr lang="en-US" sz="32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sp>
        <p:nvSpPr>
          <p:cNvPr id="258" name="PlaceHolder 2"/>
          <p:cNvSpPr>
            <a:spLocks noGrp="1"/>
          </p:cNvSpPr>
          <p:nvPr>
            <p:ph/>
          </p:nvPr>
        </p:nvSpPr>
        <p:spPr>
          <a:xfrm>
            <a:off x="1613647" y="1515600"/>
            <a:ext cx="10094259" cy="4867271"/>
          </a:xfrm>
          <a:prstGeom prst="rect">
            <a:avLst/>
          </a:prstGeom>
          <a:noFill/>
          <a:ln w="0">
            <a:noFill/>
          </a:ln>
        </p:spPr>
        <p:txBody>
          <a:bodyPr anchor="ctr">
            <a:normAutofit fontScale="90000" lnSpcReduction="20000"/>
          </a:bodyPr>
          <a:lstStyle/>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The information processing capabilities of Quantum Computers are mainly limited by errors occurred.</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Many of these errors are caused due to </a:t>
            </a:r>
            <a:r>
              <a:rPr lang="en-US" sz="2000" b="0" strike="noStrike" spc="-1" dirty="0">
                <a:solidFill>
                  <a:srgbClr val="00B0F0"/>
                </a:solidFill>
                <a:latin typeface="Corbel"/>
              </a:rPr>
              <a:t>noise</a:t>
            </a:r>
            <a:r>
              <a:rPr lang="en-US" sz="2000" b="0" strike="noStrike" spc="-1" dirty="0">
                <a:solidFill>
                  <a:srgbClr val="000000"/>
                </a:solidFill>
                <a:latin typeface="Corbel"/>
              </a:rPr>
              <a:t> or </a:t>
            </a:r>
            <a:r>
              <a:rPr lang="en-US" sz="2000" b="0" strike="noStrike" spc="-1" dirty="0">
                <a:solidFill>
                  <a:srgbClr val="00B0F0"/>
                </a:solidFill>
                <a:latin typeface="Corbel"/>
              </a:rPr>
              <a:t>miscalibrations</a:t>
            </a:r>
            <a:r>
              <a:rPr lang="en-US" sz="2000" b="0" strike="noStrike" spc="-1" dirty="0">
                <a:solidFill>
                  <a:srgbClr val="000000"/>
                </a:solidFill>
                <a:latin typeface="Corbel"/>
              </a:rPr>
              <a:t> of lowest level components in the system.</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But many users seeking to run an application on a quantum computer are not concerned with low-level details, but rather how likely their application is to execute successfully. </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Extrapolating low-level performance metrics to predict the performance of a specific application is challenging, and these extrapolations are often inaccurate.</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The limited predictive power of low-level performance metrics has contributed to an increasing focus on benchmarks that concisely and directly summarize the holistic performance of a quantum computer.</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000" b="0" strike="noStrike" spc="-1" dirty="0">
                <a:solidFill>
                  <a:srgbClr val="000000"/>
                </a:solidFill>
                <a:latin typeface="Corbel"/>
              </a:rPr>
              <a:t>One of the best example we can consider is “</a:t>
            </a:r>
            <a:r>
              <a:rPr lang="en-US" sz="2000" b="0" strike="noStrike" spc="-1" dirty="0">
                <a:solidFill>
                  <a:srgbClr val="FF0000"/>
                </a:solidFill>
                <a:latin typeface="Corbel"/>
              </a:rPr>
              <a:t>Quantum Volume Benchmarking</a:t>
            </a:r>
            <a:r>
              <a:rPr lang="en-US" sz="2000" b="0" strike="noStrike" spc="-1" dirty="0">
                <a:solidFill>
                  <a:srgbClr val="000000"/>
                </a:solidFill>
                <a:latin typeface="Corbel"/>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D1568F-27AC-4A43-9DE7-343B1F8FB2B0}"/>
                  </a:ext>
                </a:extLst>
              </p:cNvPr>
              <p:cNvSpPr txBox="1"/>
              <p:nvPr/>
            </p:nvSpPr>
            <p:spPr>
              <a:xfrm>
                <a:off x="1619250" y="266707"/>
                <a:ext cx="10372725" cy="6186309"/>
              </a:xfrm>
              <a:prstGeom prst="rect">
                <a:avLst/>
              </a:prstGeom>
              <a:noFill/>
            </p:spPr>
            <p:txBody>
              <a:bodyPr wrap="square">
                <a:spAutoFit/>
              </a:bodyPr>
              <a:lstStyle/>
              <a:p>
                <a:pPr algn="just"/>
                <a:r>
                  <a:rPr lang="en-US" b="1" u="sng" dirty="0">
                    <a:latin typeface="Amiri" panose="00000500000000000000" pitchFamily="2" charset="-78"/>
                    <a:ea typeface="Amiri" panose="00000500000000000000" pitchFamily="2" charset="-78"/>
                    <a:cs typeface="Amiri" panose="00000500000000000000" pitchFamily="2" charset="-78"/>
                  </a:rPr>
                  <a:t>Calculation Challenges:</a:t>
                </a:r>
              </a:p>
              <a:p>
                <a:pPr algn="just"/>
                <a:endParaRPr lang="en-US" b="1"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Directly computing </a:t>
                </a:r>
                <a14:m>
                  <m:oMath xmlns:m="http://schemas.openxmlformats.org/officeDocument/2006/math">
                    <m:r>
                      <a:rPr lang="en-IN" i="1">
                        <a:latin typeface="Cambria Math" panose="02040503050406030204" pitchFamily="18" charset="0"/>
                      </a:rPr>
                      <m:t>𝐹</m:t>
                    </m:r>
                  </m:oMath>
                </a14:m>
                <a:r>
                  <a:rPr lang="en-US" dirty="0">
                    <a:latin typeface="Corbel" panose="020B0503020204020204" pitchFamily="34" charset="0"/>
                  </a:rPr>
                  <a:t> or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𝑆</m:t>
                        </m:r>
                      </m:sub>
                    </m:sSub>
                  </m:oMath>
                </a14:m>
                <a:r>
                  <a:rPr lang="en-US" dirty="0">
                    <a:latin typeface="Corbel" panose="020B0503020204020204" pitchFamily="34" charset="0"/>
                  </a:rPr>
                  <a:t>  for a circuit requires classical simulation (exponentially </a:t>
                </a:r>
                <a:r>
                  <a:rPr lang="en-US" dirty="0">
                    <a:solidFill>
                      <a:srgbClr val="00B0F0"/>
                    </a:solidFill>
                    <a:latin typeface="Corbel" panose="020B0503020204020204" pitchFamily="34" charset="0"/>
                  </a:rPr>
                  <a:t>expensive</a:t>
                </a:r>
                <a:r>
                  <a:rPr lang="en-US" dirty="0">
                    <a:latin typeface="Corbel" panose="020B0503020204020204" pitchFamily="34" charset="0"/>
                  </a:rPr>
                  <a:t> for general circuits) and experimental runs on the quantum processor (number of shots grows quickly with n).</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i="1" dirty="0">
                    <a:latin typeface="Amiri" panose="00000500000000000000" pitchFamily="2" charset="-78"/>
                    <a:ea typeface="Amiri" panose="00000500000000000000" pitchFamily="2" charset="-78"/>
                    <a:cs typeface="Amiri" panose="00000500000000000000" pitchFamily="2" charset="-78"/>
                  </a:rPr>
                  <a:t>F</a:t>
                </a:r>
                <a:r>
                  <a:rPr lang="en-US" dirty="0">
                    <a:latin typeface="Corbel" panose="020B0503020204020204" pitchFamily="34" charset="0"/>
                  </a:rPr>
                  <a:t> is chosen over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𝑆</m:t>
                        </m:r>
                      </m:sub>
                    </m:sSub>
                  </m:oMath>
                </a14:m>
                <a:r>
                  <a:rPr lang="en-US" dirty="0">
                    <a:latin typeface="Corbel" panose="020B0503020204020204" pitchFamily="34" charset="0"/>
                  </a:rPr>
                  <a:t>  because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𝑆</m:t>
                        </m:r>
                      </m:sub>
                    </m:sSub>
                  </m:oMath>
                </a14:m>
                <a:r>
                  <a:rPr lang="en-US" dirty="0">
                    <a:latin typeface="Corbel" panose="020B0503020204020204" pitchFamily="34" charset="0"/>
                  </a:rPr>
                  <a:t> can be non-zero even when the circuit output is entirely random (</a:t>
                </a:r>
                <a:r>
                  <a:rPr lang="en-US" dirty="0">
                    <a:solidFill>
                      <a:srgbClr val="FF0000"/>
                    </a:solidFill>
                    <a:latin typeface="Corbel" panose="020B0503020204020204" pitchFamily="34" charset="0"/>
                  </a:rPr>
                  <a:t>uniform distribution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𝑃</m:t>
                        </m:r>
                      </m:e>
                      <m:sub>
                        <m:r>
                          <a:rPr lang="en-IN" b="0" i="1" smtClean="0">
                            <a:solidFill>
                              <a:srgbClr val="FF0000"/>
                            </a:solidFill>
                            <a:latin typeface="Cambria Math" panose="02040503050406030204" pitchFamily="18" charset="0"/>
                          </a:rPr>
                          <m:t>𝑢𝑛𝑖</m:t>
                        </m:r>
                      </m:sub>
                    </m:sSub>
                  </m:oMath>
                </a14:m>
                <a:r>
                  <a:rPr lang="en-US" dirty="0">
                    <a:latin typeface="Corbel" panose="020B0503020204020204" pitchFamily="34" charset="0"/>
                  </a:rPr>
                  <a:t>).</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The value of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𝑆</m:t>
                        </m:r>
                      </m:sub>
                    </m:sSub>
                  </m:oMath>
                </a14:m>
                <a:r>
                  <a:rPr lang="en-US" dirty="0">
                    <a:latin typeface="Corbel" panose="020B0503020204020204" pitchFamily="34" charset="0"/>
                  </a:rPr>
                  <a:t>(</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𝑖𝑑𝑒𝑎𝑙</m:t>
                        </m:r>
                      </m:sub>
                    </m:sSub>
                  </m:oMath>
                </a14:m>
                <a:r>
                  <a:rPr lang="en-US" dirty="0">
                    <a:latin typeface="Corbel" panose="020B0503020204020204" pitchFamily="34" charset="0"/>
                  </a:rPr>
                  <a:t>,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𝑢𝑛𝑖</m:t>
                        </m:r>
                      </m:sub>
                    </m:sSub>
                  </m:oMath>
                </a14:m>
                <a:r>
                  <a:rPr lang="en-US" dirty="0">
                    <a:latin typeface="Corbel" panose="020B0503020204020204" pitchFamily="34" charset="0"/>
                  </a:rPr>
                  <a:t>) depends on the sparsity of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𝑖𝑑𝑒𝑎𝑙</m:t>
                        </m:r>
                      </m:sub>
                    </m:sSub>
                  </m:oMath>
                </a14:m>
                <a:r>
                  <a:rPr lang="en-US" dirty="0">
                    <a:latin typeface="Corbel" panose="020B0503020204020204" pitchFamily="34" charset="0"/>
                  </a:rPr>
                  <a:t>, which is inconvenient for cross-benchmark comparisons.</a:t>
                </a:r>
              </a:p>
              <a:p>
                <a:pPr algn="just"/>
                <a:endParaRPr lang="en-US" dirty="0">
                  <a:latin typeface="Corbel" panose="020B0503020204020204" pitchFamily="34" charset="0"/>
                </a:endParaRPr>
              </a:p>
              <a:p>
                <a:pPr algn="just"/>
                <a:r>
                  <a:rPr lang="en-US" b="1" u="sng" dirty="0">
                    <a:latin typeface="Amiri" panose="00000500000000000000" pitchFamily="2" charset="-78"/>
                    <a:ea typeface="Amiri" panose="00000500000000000000" pitchFamily="2" charset="-78"/>
                    <a:cs typeface="Amiri" panose="00000500000000000000" pitchFamily="2" charset="-78"/>
                  </a:rPr>
                  <a:t>Strengths of Normalized Fidelity: </a:t>
                </a:r>
              </a:p>
              <a:p>
                <a:pPr algn="just"/>
                <a:endParaRPr lang="en-US" b="1"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Normalized fidelity (</a:t>
                </a:r>
                <a14:m>
                  <m:oMath xmlns:m="http://schemas.openxmlformats.org/officeDocument/2006/math">
                    <m:r>
                      <a:rPr lang="en-IN" i="1">
                        <a:latin typeface="Cambria Math" panose="02040503050406030204" pitchFamily="18" charset="0"/>
                      </a:rPr>
                      <m:t>𝐹</m:t>
                    </m:r>
                  </m:oMath>
                </a14:m>
                <a:r>
                  <a:rPr lang="en-US" dirty="0">
                    <a:latin typeface="Corbel" panose="020B0503020204020204" pitchFamily="34" charset="0"/>
                  </a:rPr>
                  <a:t>) is set to </a:t>
                </a:r>
                <a:r>
                  <a:rPr lang="en-US" dirty="0">
                    <a:latin typeface="Century Schoolbook" panose="02040604050505020304" pitchFamily="18" charset="0"/>
                  </a:rPr>
                  <a:t>0</a:t>
                </a:r>
                <a:r>
                  <a:rPr lang="en-US" dirty="0">
                    <a:latin typeface="Corbel" panose="020B0503020204020204" pitchFamily="34" charset="0"/>
                  </a:rPr>
                  <a:t> when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𝑖𝑑𝑒𝑎𝑙</m:t>
                        </m:r>
                      </m:sub>
                    </m:sSub>
                  </m:oMath>
                </a14:m>
                <a:r>
                  <a:rPr lang="en-US" dirty="0">
                    <a:latin typeface="Corbel" panose="020B0503020204020204" pitchFamily="34" charset="0"/>
                  </a:rPr>
                  <a:t> is close to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𝑢𝑛𝑖</m:t>
                        </m:r>
                      </m:sub>
                    </m:sSub>
                  </m:oMath>
                </a14:m>
                <a:r>
                  <a:rPr lang="en-US" dirty="0">
                    <a:latin typeface="Corbel" panose="020B0503020204020204" pitchFamily="34" charset="0"/>
                  </a:rPr>
                  <a:t>, making it convenient for hardware error assessment. Empirical findings suggest that normalized fidelities of different benchmarks are more correlated than standard fidelities.</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solidFill>
                      <a:srgbClr val="00B050"/>
                    </a:solidFill>
                    <a:latin typeface="Corbel" panose="020B0503020204020204" pitchFamily="34" charset="0"/>
                  </a:rPr>
                  <a:t>Raw fidelity (</a:t>
                </a:r>
                <a14:m>
                  <m:oMath xmlns:m="http://schemas.openxmlformats.org/officeDocument/2006/math">
                    <m:sSub>
                      <m:sSubPr>
                        <m:ctrlPr>
                          <a:rPr lang="en-US" sz="1800" i="1" kern="1200" smtClean="0">
                            <a:solidFill>
                              <a:srgbClr val="00B050"/>
                            </a:solidFill>
                            <a:effectLst/>
                            <a:latin typeface="Cambria Math" panose="02040503050406030204" pitchFamily="18" charset="0"/>
                            <a:ea typeface="DejaVu Sans"/>
                            <a:cs typeface="DejaVu Sans"/>
                          </a:rPr>
                        </m:ctrlPr>
                      </m:sSubPr>
                      <m:e>
                        <m:r>
                          <a:rPr lang="en-IN" sz="1800" b="0" i="1" kern="1200" smtClean="0">
                            <a:solidFill>
                              <a:srgbClr val="00B050"/>
                            </a:solidFill>
                            <a:effectLst/>
                            <a:latin typeface="Cambria Math" panose="02040503050406030204" pitchFamily="18" charset="0"/>
                            <a:ea typeface="DejaVu Sans"/>
                            <a:cs typeface="DejaVu Sans"/>
                          </a:rPr>
                          <m:t>𝐹</m:t>
                        </m:r>
                      </m:e>
                      <m:sub>
                        <m:r>
                          <a:rPr lang="en-IN" sz="1800" b="0" i="1" kern="1200" smtClean="0">
                            <a:solidFill>
                              <a:srgbClr val="00B050"/>
                            </a:solidFill>
                            <a:effectLst/>
                            <a:latin typeface="Cambria Math" panose="02040503050406030204" pitchFamily="18" charset="0"/>
                            <a:ea typeface="DejaVu Sans"/>
                            <a:cs typeface="DejaVu Sans"/>
                          </a:rPr>
                          <m:t>𝑟𝑎𝑤</m:t>
                        </m:r>
                      </m:sub>
                    </m:sSub>
                  </m:oMath>
                </a14:m>
                <a:r>
                  <a:rPr lang="en-US" dirty="0">
                    <a:solidFill>
                      <a:srgbClr val="00B050"/>
                    </a:solidFill>
                    <a:latin typeface="Corbel" panose="020B0503020204020204" pitchFamily="34" charset="0"/>
                  </a:rPr>
                  <a:t>) can be negative</a:t>
                </a:r>
                <a:r>
                  <a:rPr lang="en-US" dirty="0">
                    <a:latin typeface="Corbel" panose="020B0503020204020204" pitchFamily="34" charset="0"/>
                  </a:rPr>
                  <a:t>, but when calculating the maximum, this negative effect is eliminated through a specific, </a:t>
                </a:r>
                <a:r>
                  <a:rPr lang="en-US" dirty="0">
                    <a:solidFill>
                      <a:srgbClr val="0070C0"/>
                    </a:solidFill>
                    <a:latin typeface="Corbel" panose="020B0503020204020204" pitchFamily="34" charset="0"/>
                  </a:rPr>
                  <a:t>improvised solution (ad hoc solution).</a:t>
                </a:r>
              </a:p>
              <a:p>
                <a:pPr marL="285750" indent="-285750" algn="just">
                  <a:buFont typeface="Arial" panose="020B0604020202020204" pitchFamily="34" charset="0"/>
                  <a:buChar char="•"/>
                </a:pPr>
                <a:endParaRPr lang="en-US" dirty="0">
                  <a:solidFill>
                    <a:srgbClr val="0070C0"/>
                  </a:solidFill>
                  <a:latin typeface="Corbel" panose="020B0503020204020204" pitchFamily="34" charset="0"/>
                </a:endParaRPr>
              </a:p>
              <a:p>
                <a:pPr marL="285750" indent="-285750" algn="just">
                  <a:buFont typeface="Arial" panose="020B0604020202020204" pitchFamily="34" charset="0"/>
                  <a:buChar char="•"/>
                </a:pPr>
                <a:r>
                  <a:rPr lang="en-US" b="0" i="0" dirty="0">
                    <a:effectLst/>
                    <a:latin typeface="Corbel" panose="020B0503020204020204" pitchFamily="34" charset="0"/>
                  </a:rPr>
                  <a:t>An "</a:t>
                </a:r>
                <a:r>
                  <a:rPr lang="en-US" b="0" i="0" dirty="0">
                    <a:solidFill>
                      <a:srgbClr val="FFFF00"/>
                    </a:solidFill>
                    <a:effectLst/>
                    <a:latin typeface="Corbel" panose="020B0503020204020204" pitchFamily="34" charset="0"/>
                  </a:rPr>
                  <a:t>ad hoc solution</a:t>
                </a:r>
                <a:r>
                  <a:rPr lang="en-US" b="0" i="0" dirty="0">
                    <a:effectLst/>
                    <a:latin typeface="Corbel" panose="020B0503020204020204" pitchFamily="34" charset="0"/>
                  </a:rPr>
                  <a:t>" is a makeshift or temporary measure designed to address a specific problem or situation without a broader, systematic approach.</a:t>
                </a:r>
                <a:endParaRPr lang="en-IN"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85D1568F-27AC-4A43-9DE7-343B1F8FB2B0}"/>
                  </a:ext>
                </a:extLst>
              </p:cNvPr>
              <p:cNvSpPr txBox="1">
                <a:spLocks noRot="1" noChangeAspect="1" noMove="1" noResize="1" noEditPoints="1" noAdjustHandles="1" noChangeArrowheads="1" noChangeShapeType="1" noTextEdit="1"/>
              </p:cNvSpPr>
              <p:nvPr/>
            </p:nvSpPr>
            <p:spPr>
              <a:xfrm>
                <a:off x="1619250" y="266707"/>
                <a:ext cx="10372725" cy="6186309"/>
              </a:xfrm>
              <a:prstGeom prst="rect">
                <a:avLst/>
              </a:prstGeom>
              <a:blipFill>
                <a:blip r:embed="rId2"/>
                <a:stretch>
                  <a:fillRect l="-529" t="-591" r="-470" b="-591"/>
                </a:stretch>
              </a:blipFill>
            </p:spPr>
            <p:txBody>
              <a:bodyPr/>
              <a:lstStyle/>
              <a:p>
                <a:r>
                  <a:rPr lang="en-IN">
                    <a:noFill/>
                  </a:rPr>
                  <a:t> </a:t>
                </a:r>
              </a:p>
            </p:txBody>
          </p:sp>
        </mc:Fallback>
      </mc:AlternateContent>
    </p:spTree>
    <p:extLst>
      <p:ext uri="{BB962C8B-B14F-4D97-AF65-F5344CB8AC3E}">
        <p14:creationId xmlns:p14="http://schemas.microsoft.com/office/powerpoint/2010/main" val="1973409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3084B-C2D5-4CC9-22A6-615648E145CB}"/>
              </a:ext>
            </a:extLst>
          </p:cNvPr>
          <p:cNvSpPr txBox="1"/>
          <p:nvPr/>
        </p:nvSpPr>
        <p:spPr>
          <a:xfrm>
            <a:off x="1800226" y="526346"/>
            <a:ext cx="10042150" cy="5632311"/>
          </a:xfrm>
          <a:prstGeom prst="rect">
            <a:avLst/>
          </a:prstGeom>
          <a:noFill/>
        </p:spPr>
        <p:txBody>
          <a:bodyPr wrap="square">
            <a:spAutoFit/>
          </a:bodyPr>
          <a:lstStyle/>
          <a:p>
            <a:pPr algn="just"/>
            <a:r>
              <a:rPr lang="en-US" b="1" i="0" u="sng" dirty="0">
                <a:effectLst/>
                <a:latin typeface="Amiri" panose="00000500000000000000" pitchFamily="2" charset="-78"/>
                <a:ea typeface="Amiri" panose="00000500000000000000" pitchFamily="2" charset="-78"/>
                <a:cs typeface="Amiri" panose="00000500000000000000" pitchFamily="2" charset="-78"/>
              </a:rPr>
              <a:t>Future Benchmarking Metrics:</a:t>
            </a:r>
          </a:p>
          <a:p>
            <a:pPr algn="just"/>
            <a:endParaRPr lang="en-US" b="0" i="0" u="sng" dirty="0">
              <a:effectLst/>
              <a:latin typeface="Amiri" panose="00000500000000000000" pitchFamily="2" charset="-78"/>
              <a:ea typeface="Amiri" panose="00000500000000000000" pitchFamily="2" charset="-78"/>
              <a:cs typeface="Amiri" panose="00000500000000000000" pitchFamily="2" charset="-78"/>
            </a:endParaRPr>
          </a:p>
          <a:p>
            <a:pPr marL="742950" lvl="1" indent="-285750" algn="just">
              <a:buFont typeface="Arial" panose="020B0604020202020204" pitchFamily="34" charset="0"/>
              <a:buChar char="•"/>
            </a:pPr>
            <a:r>
              <a:rPr lang="en-US" b="0" i="0" dirty="0">
                <a:effectLst/>
                <a:latin typeface="Corbel" panose="020B0503020204020204" pitchFamily="34" charset="0"/>
              </a:rPr>
              <a:t>Future versions of the benchmarking suite will include multiple metrics for result quality.</a:t>
            </a:r>
          </a:p>
          <a:p>
            <a:pPr marL="742950" lvl="1" indent="-285750" algn="just">
              <a:buFont typeface="Arial" panose="020B0604020202020204" pitchFamily="34" charset="0"/>
              <a:buChar char="•"/>
            </a:pPr>
            <a:r>
              <a:rPr lang="en-US" b="0" i="0" dirty="0">
                <a:effectLst/>
                <a:latin typeface="Corbel" panose="020B0503020204020204" pitchFamily="34" charset="0"/>
              </a:rPr>
              <a:t>Additional metrics like quantum process fidelity and diamond distance will be considered.</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u="sng" dirty="0">
                <a:effectLst/>
                <a:latin typeface="Amiri" panose="00000500000000000000" pitchFamily="2" charset="-78"/>
                <a:ea typeface="Amiri" panose="00000500000000000000" pitchFamily="2" charset="-78"/>
                <a:cs typeface="Amiri" panose="00000500000000000000" pitchFamily="2" charset="-78"/>
              </a:rPr>
              <a:t>Result Fidelity Presentation:</a:t>
            </a:r>
          </a:p>
          <a:p>
            <a:pPr algn="just"/>
            <a:endParaRPr lang="en-US" b="0" i="0" u="sng" dirty="0">
              <a:effectLst/>
              <a:latin typeface="Amiri" panose="00000500000000000000" pitchFamily="2" charset="-78"/>
              <a:ea typeface="Amiri" panose="00000500000000000000" pitchFamily="2" charset="-78"/>
              <a:cs typeface="Amiri" panose="00000500000000000000" pitchFamily="2" charset="-78"/>
            </a:endParaRPr>
          </a:p>
          <a:p>
            <a:pPr marL="742950" lvl="1" indent="-285750" algn="just">
              <a:buFont typeface="Arial" panose="020B0604020202020204" pitchFamily="34" charset="0"/>
              <a:buChar char="•"/>
            </a:pPr>
            <a:r>
              <a:rPr lang="en-US" b="0" i="0" dirty="0">
                <a:effectLst/>
                <a:latin typeface="Corbel" panose="020B0503020204020204" pitchFamily="34" charset="0"/>
              </a:rPr>
              <a:t>Result fidelity is typically averaged over a circuit ensemble (denoted by F¯).</a:t>
            </a:r>
          </a:p>
          <a:p>
            <a:pPr marL="742950" lvl="1" indent="-285750" algn="just">
              <a:buFont typeface="Arial" panose="020B0604020202020204" pitchFamily="34" charset="0"/>
              <a:buChar char="•"/>
            </a:pPr>
            <a:r>
              <a:rPr lang="en-US" b="0" i="0" dirty="0">
                <a:effectLst/>
                <a:latin typeface="Corbel" panose="020B0503020204020204" pitchFamily="34" charset="0"/>
              </a:rPr>
              <a:t>Presentation includes average result fidelity, circuit widths, and normalized depths.</a:t>
            </a:r>
          </a:p>
          <a:p>
            <a:pPr marL="742950" lvl="1" indent="-285750" algn="just">
              <a:buFont typeface="Arial" panose="020B0604020202020204" pitchFamily="34" charset="0"/>
              <a:buChar char="•"/>
            </a:pPr>
            <a:r>
              <a:rPr lang="en-US" b="0" i="0" dirty="0">
                <a:effectLst/>
                <a:latin typeface="Corbel" panose="020B0503020204020204" pitchFamily="34" charset="0"/>
              </a:rPr>
              <a:t>The data is visualized, showcasing the relationship between </a:t>
            </a:r>
            <a:r>
              <a:rPr lang="en-US" b="0" i="0" dirty="0">
                <a:solidFill>
                  <a:schemeClr val="accent2"/>
                </a:solidFill>
                <a:effectLst/>
                <a:latin typeface="Corbel" panose="020B0503020204020204" pitchFamily="34" charset="0"/>
              </a:rPr>
              <a:t>fidelity</a:t>
            </a:r>
            <a:r>
              <a:rPr lang="en-US" b="0" i="0" dirty="0">
                <a:effectLst/>
                <a:latin typeface="Corbel" panose="020B0503020204020204" pitchFamily="34" charset="0"/>
              </a:rPr>
              <a:t>, </a:t>
            </a:r>
            <a:r>
              <a:rPr lang="en-US" b="0" i="0" dirty="0">
                <a:solidFill>
                  <a:srgbClr val="00B0F0"/>
                </a:solidFill>
                <a:effectLst/>
                <a:latin typeface="Corbel" panose="020B0503020204020204" pitchFamily="34" charset="0"/>
              </a:rPr>
              <a:t>circuit width</a:t>
            </a:r>
            <a:r>
              <a:rPr lang="en-US" b="0" i="0" dirty="0">
                <a:effectLst/>
                <a:latin typeface="Corbel" panose="020B0503020204020204" pitchFamily="34" charset="0"/>
              </a:rPr>
              <a:t>, and </a:t>
            </a:r>
            <a:r>
              <a:rPr lang="en-US" b="0" i="0" dirty="0">
                <a:solidFill>
                  <a:srgbClr val="FF0000"/>
                </a:solidFill>
                <a:effectLst/>
                <a:latin typeface="Corbel" panose="020B0503020204020204" pitchFamily="34" charset="0"/>
              </a:rPr>
              <a:t>depth</a:t>
            </a:r>
            <a:r>
              <a:rPr lang="en-US" b="0" i="0" dirty="0">
                <a:solidFill>
                  <a:srgbClr val="00B050"/>
                </a:solidFill>
                <a:effectLst/>
                <a:latin typeface="Corbel" panose="020B0503020204020204" pitchFamily="34" charset="0"/>
              </a:rPr>
              <a:t>.</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u="sng" dirty="0">
                <a:effectLst/>
                <a:latin typeface="Amiri" panose="00000500000000000000" pitchFamily="2" charset="-78"/>
                <a:ea typeface="Amiri" panose="00000500000000000000" pitchFamily="2" charset="-78"/>
                <a:cs typeface="Amiri" panose="00000500000000000000" pitchFamily="2" charset="-78"/>
              </a:rPr>
              <a:t>Visualization Method:</a:t>
            </a:r>
          </a:p>
          <a:p>
            <a:pPr algn="just"/>
            <a:endParaRPr lang="en-US" b="0" i="0" u="sng" dirty="0">
              <a:effectLst/>
              <a:latin typeface="Amiri" panose="00000500000000000000" pitchFamily="2" charset="-78"/>
              <a:ea typeface="Amiri" panose="00000500000000000000" pitchFamily="2" charset="-78"/>
              <a:cs typeface="Amiri" panose="00000500000000000000" pitchFamily="2" charset="-78"/>
            </a:endParaRPr>
          </a:p>
          <a:p>
            <a:pPr marL="742950" lvl="1" indent="-285750" algn="just">
              <a:buFont typeface="Arial" panose="020B0604020202020204" pitchFamily="34" charset="0"/>
              <a:buChar char="•"/>
            </a:pPr>
            <a:r>
              <a:rPr lang="en-US" b="0" i="0" dirty="0">
                <a:effectLst/>
                <a:latin typeface="Corbel" panose="020B0503020204020204" pitchFamily="34" charset="0"/>
              </a:rPr>
              <a:t>Volumetric background plots are the primary method </a:t>
            </a:r>
            <a:r>
              <a:rPr lang="en-US" b="0" i="0" dirty="0">
                <a:solidFill>
                  <a:srgbClr val="00B050"/>
                </a:solidFill>
                <a:effectLst/>
                <a:latin typeface="Corbel" panose="020B0503020204020204" pitchFamily="34" charset="0"/>
              </a:rPr>
              <a:t>for visualizing benchmark results</a:t>
            </a:r>
            <a:r>
              <a:rPr lang="en-US" b="0" i="0" dirty="0">
                <a:effectLst/>
                <a:latin typeface="Corbel" panose="020B0503020204020204" pitchFamily="34" charset="0"/>
              </a:rPr>
              <a:t>.</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r>
              <a:rPr lang="en-US" b="1" i="0" u="sng" dirty="0">
                <a:effectLst/>
                <a:latin typeface="Amiri" panose="00000500000000000000" pitchFamily="2" charset="-78"/>
                <a:ea typeface="Amiri" panose="00000500000000000000" pitchFamily="2" charset="-78"/>
                <a:cs typeface="Amiri" panose="00000500000000000000" pitchFamily="2" charset="-78"/>
              </a:rPr>
              <a:t>Reference to Future Work:</a:t>
            </a:r>
          </a:p>
          <a:p>
            <a:pPr algn="just"/>
            <a:endParaRPr lang="en-US" b="0" i="0" u="sng" dirty="0">
              <a:effectLst/>
              <a:latin typeface="Amiri" panose="00000500000000000000" pitchFamily="2" charset="-78"/>
              <a:ea typeface="Amiri" panose="00000500000000000000" pitchFamily="2" charset="-78"/>
              <a:cs typeface="Amiri" panose="00000500000000000000" pitchFamily="2" charset="-78"/>
            </a:endParaRPr>
          </a:p>
          <a:p>
            <a:pPr marL="742950" lvl="1" indent="-285750" algn="just">
              <a:buFont typeface="Arial" panose="020B0604020202020204" pitchFamily="34" charset="0"/>
              <a:buChar char="•"/>
            </a:pPr>
            <a:r>
              <a:rPr lang="en-US" b="0" i="0" dirty="0">
                <a:effectLst/>
                <a:latin typeface="Corbel" panose="020B0503020204020204" pitchFamily="34" charset="0"/>
              </a:rPr>
              <a:t>The term "result fidelity" specifically refers to the normalized fidelity (F).</a:t>
            </a:r>
          </a:p>
          <a:p>
            <a:pPr marL="742950" lvl="1" indent="-285750" algn="just">
              <a:buFont typeface="Arial" panose="020B0604020202020204" pitchFamily="34" charset="0"/>
              <a:buChar char="•"/>
            </a:pPr>
            <a:r>
              <a:rPr lang="en-US" b="0" i="0" dirty="0">
                <a:effectLst/>
                <a:latin typeface="Corbel" panose="020B0503020204020204" pitchFamily="34" charset="0"/>
              </a:rPr>
              <a:t>The possibility of computing other statistics of result fidelities is acknowledged.</a:t>
            </a:r>
          </a:p>
          <a:p>
            <a:pPr marL="742950" lvl="1" indent="-285750" algn="just">
              <a:buFont typeface="Arial" panose="020B0604020202020204" pitchFamily="34" charset="0"/>
              <a:buChar char="•"/>
            </a:pPr>
            <a:r>
              <a:rPr lang="en-US" b="0" i="0" dirty="0">
                <a:effectLst/>
                <a:latin typeface="Corbel" panose="020B0503020204020204" pitchFamily="34" charset="0"/>
              </a:rPr>
              <a:t>Techniques for measuring process fidelity are expected to be added in the future.</a:t>
            </a:r>
          </a:p>
        </p:txBody>
      </p:sp>
    </p:spTree>
    <p:extLst>
      <p:ext uri="{BB962C8B-B14F-4D97-AF65-F5344CB8AC3E}">
        <p14:creationId xmlns:p14="http://schemas.microsoft.com/office/powerpoint/2010/main" val="234518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253172-140C-7871-6102-F4222F44DA2C}"/>
                  </a:ext>
                </a:extLst>
              </p:cNvPr>
              <p:cNvSpPr txBox="1"/>
              <p:nvPr/>
            </p:nvSpPr>
            <p:spPr>
              <a:xfrm>
                <a:off x="1515035" y="335845"/>
                <a:ext cx="10578353" cy="5781070"/>
              </a:xfrm>
              <a:prstGeom prst="rect">
                <a:avLst/>
              </a:prstGeom>
              <a:noFill/>
            </p:spPr>
            <p:txBody>
              <a:bodyPr wrap="square">
                <a:spAutoFit/>
              </a:bodyPr>
              <a:lstStyle/>
              <a:p>
                <a:pPr algn="ctr"/>
                <a:r>
                  <a:rPr lang="en-IN" sz="2400" b="1" u="sng" dirty="0">
                    <a:latin typeface="Amiri" panose="00000500000000000000" pitchFamily="2" charset="-78"/>
                    <a:ea typeface="Amiri" panose="00000500000000000000" pitchFamily="2" charset="-78"/>
                    <a:cs typeface="Amiri" panose="00000500000000000000" pitchFamily="2" charset="-78"/>
                  </a:rPr>
                  <a:t>Guidelines for the usage of a quantum computing benchmarking suite</a:t>
                </a:r>
              </a:p>
              <a:p>
                <a:pPr algn="just"/>
                <a:endParaRPr lang="en-IN" b="1" dirty="0">
                  <a:latin typeface="Corbel" panose="020B0503020204020204" pitchFamily="34" charset="0"/>
                </a:endParaRPr>
              </a:p>
              <a:p>
                <a:pPr marL="342900" indent="-342900" algn="just">
                  <a:buAutoNum type="arabicPeriod"/>
                </a:pPr>
                <a:r>
                  <a:rPr lang="en-IN" dirty="0">
                    <a:latin typeface="Corbel" panose="020B0503020204020204" pitchFamily="34" charset="0"/>
                  </a:rPr>
                  <a:t>Benchmarking methods for quantum computers often have user-adjustable aspects, such as input parameters or implementation details.</a:t>
                </a:r>
              </a:p>
              <a:p>
                <a:pPr marL="342900" indent="-342900" algn="just">
                  <a:buAutoNum type="arabicPeriod"/>
                </a:pPr>
                <a:endParaRPr lang="en-IN" dirty="0">
                  <a:latin typeface="Corbel" panose="020B0503020204020204" pitchFamily="34" charset="0"/>
                </a:endParaRPr>
              </a:p>
              <a:p>
                <a:pPr marL="342900" indent="-342900" algn="just">
                  <a:buAutoNum type="arabicPeriod"/>
                </a:pPr>
                <a:r>
                  <a:rPr lang="en-IN" dirty="0">
                    <a:latin typeface="Corbel" panose="020B0503020204020204" pitchFamily="34" charset="0"/>
                  </a:rPr>
                  <a:t>Quantum computing being in an early stage, the benchmarking suite </a:t>
                </a:r>
                <a:r>
                  <a:rPr lang="en-IN" dirty="0">
                    <a:solidFill>
                      <a:srgbClr val="0070C0"/>
                    </a:solidFill>
                    <a:latin typeface="Corbel" panose="020B0503020204020204" pitchFamily="34" charset="0"/>
                  </a:rPr>
                  <a:t>avoids being prescriptive and inflexible</a:t>
                </a:r>
                <a:r>
                  <a:rPr lang="en-IN" dirty="0">
                    <a:latin typeface="Corbel" panose="020B0503020204020204" pitchFamily="34" charset="0"/>
                  </a:rPr>
                  <a:t>, </a:t>
                </a:r>
                <a:r>
                  <a:rPr lang="en-IN" dirty="0">
                    <a:solidFill>
                      <a:srgbClr val="00B050"/>
                    </a:solidFill>
                    <a:latin typeface="Corbel" panose="020B0503020204020204" pitchFamily="34" charset="0"/>
                  </a:rPr>
                  <a:t>emphasizing the need for adaptability</a:t>
                </a:r>
                <a:r>
                  <a:rPr lang="en-IN" dirty="0">
                    <a:latin typeface="Corbel" panose="020B0503020204020204" pitchFamily="34" charset="0"/>
                  </a:rPr>
                  <a:t>.</a:t>
                </a:r>
              </a:p>
              <a:p>
                <a:pPr marL="342900" indent="-342900" algn="just">
                  <a:buAutoNum type="arabicPeriod"/>
                </a:pPr>
                <a:endParaRPr lang="en-IN" dirty="0">
                  <a:latin typeface="Corbel" panose="020B0503020204020204" pitchFamily="34" charset="0"/>
                </a:endParaRPr>
              </a:p>
              <a:p>
                <a:pPr marL="342900" indent="-342900" algn="just">
                  <a:buAutoNum type="arabicPeriod"/>
                </a:pPr>
                <a:r>
                  <a:rPr lang="en-IN" b="1" dirty="0">
                    <a:latin typeface="Corbel" panose="020B0503020204020204" pitchFamily="34" charset="0"/>
                  </a:rPr>
                  <a:t>Implementation Principles: </a:t>
                </a:r>
                <a:r>
                  <a:rPr lang="en-IN" dirty="0">
                    <a:latin typeface="Corbel" panose="020B0503020204020204" pitchFamily="34" charset="0"/>
                  </a:rPr>
                  <a:t>Tentative standard practices are outlined for implementing the benchmarking suite. Deviations from suggested principles may be reasonable but should be justified.</a:t>
                </a:r>
              </a:p>
              <a:p>
                <a:pPr marL="342900" indent="-342900" algn="just">
                  <a:buAutoNum type="arabicPeriod"/>
                </a:pPr>
                <a:endParaRPr lang="en-IN" dirty="0">
                  <a:latin typeface="Corbel" panose="020B0503020204020204" pitchFamily="34" charset="0"/>
                </a:endParaRPr>
              </a:p>
              <a:p>
                <a:pPr marL="342900" indent="-342900" algn="just">
                  <a:buAutoNum type="arabicPeriod"/>
                </a:pPr>
                <a:r>
                  <a:rPr lang="en-IN" b="1" dirty="0">
                    <a:latin typeface="Corbel" panose="020B0503020204020204" pitchFamily="34" charset="0"/>
                  </a:rPr>
                  <a:t>Benchmarks Selection and Comparison: </a:t>
                </a:r>
                <a:r>
                  <a:rPr lang="en-IN" dirty="0">
                    <a:latin typeface="Corbel" panose="020B0503020204020204" pitchFamily="34" charset="0"/>
                  </a:rPr>
                  <a:t>Users can choose which benchmarks to run based on relevance to specific tasks. When comparing devices, it is recommended to run the same set of benchmarks on all devices.</a:t>
                </a:r>
              </a:p>
              <a:p>
                <a:pPr marL="342900" indent="-342900" algn="just">
                  <a:buAutoNum type="arabicPeriod"/>
                </a:pPr>
                <a:endParaRPr lang="en-IN" dirty="0">
                  <a:latin typeface="Corbel" panose="020B0503020204020204" pitchFamily="34" charset="0"/>
                </a:endParaRPr>
              </a:p>
              <a:p>
                <a:pPr marL="342900" indent="-342900" algn="just">
                  <a:buAutoNum type="arabicPeriod"/>
                </a:pPr>
                <a:r>
                  <a:rPr lang="en-IN" b="1" dirty="0">
                    <a:latin typeface="Corbel" panose="020B0503020204020204" pitchFamily="34" charset="0"/>
                  </a:rPr>
                  <a:t>Adjustable Parameters: </a:t>
                </a:r>
                <a:r>
                  <a:rPr lang="en-IN" dirty="0">
                    <a:latin typeface="Corbel" panose="020B0503020204020204" pitchFamily="34" charset="0"/>
                  </a:rPr>
                  <a:t>Each benchmark has adjustable parameters: </a:t>
                </a:r>
                <a:r>
                  <a:rPr lang="en-IN" dirty="0">
                    <a:solidFill>
                      <a:srgbClr val="00B050"/>
                    </a:solidFill>
                    <a:latin typeface="Corbel" panose="020B0503020204020204" pitchFamily="34" charset="0"/>
                  </a:rPr>
                  <a:t>problem size (n)</a:t>
                </a:r>
                <a:r>
                  <a:rPr lang="en-IN" dirty="0">
                    <a:latin typeface="Corbel" panose="020B0503020204020204" pitchFamily="34" charset="0"/>
                  </a:rPr>
                  <a:t>, </a:t>
                </a:r>
                <a:r>
                  <a:rPr lang="en-IN" dirty="0">
                    <a:solidFill>
                      <a:srgbClr val="FF0000"/>
                    </a:solidFill>
                    <a:latin typeface="Corbel" panose="020B0503020204020204" pitchFamily="34" charset="0"/>
                  </a:rPr>
                  <a:t>the number of circuits selected (</a:t>
                </a:r>
                <a14:m>
                  <m:oMath xmlns:m="http://schemas.openxmlformats.org/officeDocument/2006/math">
                    <m:sSub>
                      <m:sSubPr>
                        <m:ctrlPr>
                          <a:rPr lang="en-IN" i="1" smtClean="0">
                            <a:solidFill>
                              <a:srgbClr val="FF0000"/>
                            </a:solidFill>
                            <a:latin typeface="Cambria Math" panose="02040503050406030204" pitchFamily="18" charset="0"/>
                          </a:rPr>
                        </m:ctrlPr>
                      </m:sSubPr>
                      <m:e>
                        <m:r>
                          <m:rPr>
                            <m:nor/>
                          </m:rPr>
                          <a:rPr lang="en-IN" dirty="0">
                            <a:solidFill>
                              <a:srgbClr val="FF0000"/>
                            </a:solidFill>
                            <a:latin typeface="Corbel" panose="020B0503020204020204" pitchFamily="34" charset="0"/>
                          </a:rPr>
                          <m:t>N</m:t>
                        </m:r>
                      </m:e>
                      <m:sub>
                        <m:r>
                          <m:rPr>
                            <m:nor/>
                          </m:rPr>
                          <a:rPr lang="en-IN" dirty="0">
                            <a:solidFill>
                              <a:srgbClr val="FF0000"/>
                            </a:solidFill>
                            <a:latin typeface="Corbel" panose="020B0503020204020204" pitchFamily="34" charset="0"/>
                          </a:rPr>
                          <m:t>circs</m:t>
                        </m:r>
                      </m:sub>
                    </m:sSub>
                  </m:oMath>
                </a14:m>
                <a:r>
                  <a:rPr lang="en-IN" dirty="0">
                    <a:solidFill>
                      <a:srgbClr val="FF0000"/>
                    </a:solidFill>
                    <a:latin typeface="Corbel" panose="020B0503020204020204" pitchFamily="34" charset="0"/>
                  </a:rPr>
                  <a:t>)</a:t>
                </a:r>
                <a:r>
                  <a:rPr lang="en-IN" dirty="0">
                    <a:latin typeface="Corbel" panose="020B0503020204020204" pitchFamily="34" charset="0"/>
                  </a:rPr>
                  <a:t>,</a:t>
                </a:r>
                <a:r>
                  <a:rPr lang="en-IN" dirty="0">
                    <a:solidFill>
                      <a:srgbClr val="FF0000"/>
                    </a:solidFill>
                    <a:latin typeface="Corbel" panose="020B0503020204020204" pitchFamily="34" charset="0"/>
                  </a:rPr>
                  <a:t> </a:t>
                </a:r>
                <a:r>
                  <a:rPr lang="en-IN" dirty="0">
                    <a:latin typeface="Corbel" panose="020B0503020204020204" pitchFamily="34" charset="0"/>
                  </a:rPr>
                  <a:t>and </a:t>
                </a:r>
                <a:r>
                  <a:rPr lang="en-IN" dirty="0">
                    <a:solidFill>
                      <a:srgbClr val="00B0F0"/>
                    </a:solidFill>
                    <a:latin typeface="Corbel" panose="020B0503020204020204" pitchFamily="34" charset="0"/>
                  </a:rPr>
                  <a:t>the number of circuit runs (</a:t>
                </a:r>
                <a14:m>
                  <m:oMath xmlns:m="http://schemas.openxmlformats.org/officeDocument/2006/math">
                    <m:sSub>
                      <m:sSubPr>
                        <m:ctrlPr>
                          <a:rPr lang="en-IN" i="1" smtClean="0">
                            <a:solidFill>
                              <a:srgbClr val="00B0F0"/>
                            </a:solidFill>
                            <a:latin typeface="Cambria Math" panose="02040503050406030204" pitchFamily="18" charset="0"/>
                          </a:rPr>
                        </m:ctrlPr>
                      </m:sSubPr>
                      <m:e>
                        <m:r>
                          <m:rPr>
                            <m:nor/>
                          </m:rPr>
                          <a:rPr lang="en-IN" dirty="0">
                            <a:solidFill>
                              <a:srgbClr val="00B0F0"/>
                            </a:solidFill>
                            <a:latin typeface="Corbel" panose="020B0503020204020204" pitchFamily="34" charset="0"/>
                          </a:rPr>
                          <m:t>N</m:t>
                        </m:r>
                      </m:e>
                      <m:sub>
                        <m:r>
                          <m:rPr>
                            <m:nor/>
                          </m:rPr>
                          <a:rPr lang="en-IN" dirty="0">
                            <a:solidFill>
                              <a:srgbClr val="00B0F0"/>
                            </a:solidFill>
                            <a:latin typeface="Corbel" panose="020B0503020204020204" pitchFamily="34" charset="0"/>
                          </a:rPr>
                          <m:t>shots</m:t>
                        </m:r>
                      </m:sub>
                    </m:sSub>
                  </m:oMath>
                </a14:m>
                <a:r>
                  <a:rPr lang="en-IN" dirty="0">
                    <a:solidFill>
                      <a:srgbClr val="00B0F0"/>
                    </a:solidFill>
                    <a:latin typeface="Corbel" panose="020B0503020204020204" pitchFamily="34" charset="0"/>
                  </a:rPr>
                  <a:t>)</a:t>
                </a:r>
                <a:r>
                  <a:rPr lang="en-IN" dirty="0">
                    <a:latin typeface="Corbel" panose="020B0503020204020204" pitchFamily="34" charset="0"/>
                  </a:rPr>
                  <a:t>. Users can choose n values for testing, but when comparing processors, the same values or a principled methodology should be used. </a:t>
                </a:r>
                <a14:m>
                  <m:oMath xmlns:m="http://schemas.openxmlformats.org/officeDocument/2006/math">
                    <m:sSub>
                      <m:sSubPr>
                        <m:ctrlPr>
                          <a:rPr lang="en-IN" i="1">
                            <a:latin typeface="Cambria Math" panose="02040503050406030204" pitchFamily="18" charset="0"/>
                          </a:rPr>
                        </m:ctrlPr>
                      </m:sSubPr>
                      <m:e>
                        <m:r>
                          <m:rPr>
                            <m:nor/>
                          </m:rPr>
                          <a:rPr lang="en-IN" dirty="0">
                            <a:latin typeface="Corbel" panose="020B0503020204020204" pitchFamily="34" charset="0"/>
                          </a:rPr>
                          <m:t>N</m:t>
                        </m:r>
                      </m:e>
                      <m:sub>
                        <m:r>
                          <m:rPr>
                            <m:nor/>
                          </m:rPr>
                          <a:rPr lang="en-IN" dirty="0">
                            <a:latin typeface="Corbel" panose="020B0503020204020204" pitchFamily="34" charset="0"/>
                          </a:rPr>
                          <m:t>circs</m:t>
                        </m:r>
                      </m:sub>
                    </m:sSub>
                  </m:oMath>
                </a14:m>
                <a:r>
                  <a:rPr lang="en-IN" dirty="0">
                    <a:latin typeface="Corbel" panose="020B0503020204020204" pitchFamily="34" charset="0"/>
                  </a:rPr>
                  <a:t> ≥10 is recommended, but small values may be necessary for practical reasons. </a:t>
                </a:r>
                <a14:m>
                  <m:oMath xmlns:m="http://schemas.openxmlformats.org/officeDocument/2006/math">
                    <m:sSub>
                      <m:sSubPr>
                        <m:ctrlPr>
                          <a:rPr lang="en-IN" i="1">
                            <a:latin typeface="Cambria Math" panose="02040503050406030204" pitchFamily="18" charset="0"/>
                          </a:rPr>
                        </m:ctrlPr>
                      </m:sSubPr>
                      <m:e>
                        <m:r>
                          <m:rPr>
                            <m:nor/>
                          </m:rPr>
                          <a:rPr lang="en-IN" dirty="0">
                            <a:latin typeface="Corbel" panose="020B0503020204020204" pitchFamily="34" charset="0"/>
                          </a:rPr>
                          <m:t>N</m:t>
                        </m:r>
                      </m:e>
                      <m:sub>
                        <m:r>
                          <m:rPr>
                            <m:nor/>
                          </m:rPr>
                          <a:rPr lang="en-IN" dirty="0">
                            <a:latin typeface="Corbel" panose="020B0503020204020204" pitchFamily="34" charset="0"/>
                          </a:rPr>
                          <m:t>shots</m:t>
                        </m:r>
                      </m:sub>
                    </m:sSub>
                  </m:oMath>
                </a14:m>
                <a:r>
                  <a:rPr lang="en-IN" dirty="0">
                    <a:latin typeface="Corbel" panose="020B0503020204020204" pitchFamily="34" charset="0"/>
                  </a:rPr>
                  <a:t> ≥1000 is recommended, although fewer shots may be reasonable for specific purposes.</a:t>
                </a:r>
              </a:p>
            </p:txBody>
          </p:sp>
        </mc:Choice>
        <mc:Fallback xmlns="">
          <p:sp>
            <p:nvSpPr>
              <p:cNvPr id="3" name="TextBox 2">
                <a:extLst>
                  <a:ext uri="{FF2B5EF4-FFF2-40B4-BE49-F238E27FC236}">
                    <a16:creationId xmlns:a16="http://schemas.microsoft.com/office/drawing/2014/main" id="{82253172-140C-7871-6102-F4222F44DA2C}"/>
                  </a:ext>
                </a:extLst>
              </p:cNvPr>
              <p:cNvSpPr txBox="1">
                <a:spLocks noRot="1" noChangeAspect="1" noMove="1" noResize="1" noEditPoints="1" noAdjustHandles="1" noChangeArrowheads="1" noChangeShapeType="1" noTextEdit="1"/>
              </p:cNvSpPr>
              <p:nvPr/>
            </p:nvSpPr>
            <p:spPr>
              <a:xfrm>
                <a:off x="1515035" y="335845"/>
                <a:ext cx="10578353" cy="5781070"/>
              </a:xfrm>
              <a:prstGeom prst="rect">
                <a:avLst/>
              </a:prstGeom>
              <a:blipFill>
                <a:blip r:embed="rId2"/>
                <a:stretch>
                  <a:fillRect l="-519" t="-844" r="-461" b="-738"/>
                </a:stretch>
              </a:blipFill>
            </p:spPr>
            <p:txBody>
              <a:bodyPr/>
              <a:lstStyle/>
              <a:p>
                <a:r>
                  <a:rPr lang="en-IN">
                    <a:noFill/>
                  </a:rPr>
                  <a:t> </a:t>
                </a:r>
              </a:p>
            </p:txBody>
          </p:sp>
        </mc:Fallback>
      </mc:AlternateContent>
    </p:spTree>
    <p:extLst>
      <p:ext uri="{BB962C8B-B14F-4D97-AF65-F5344CB8AC3E}">
        <p14:creationId xmlns:p14="http://schemas.microsoft.com/office/powerpoint/2010/main" val="241013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0B58D-2DC7-3F9E-D91A-092ABB7F01C0}"/>
              </a:ext>
            </a:extLst>
          </p:cNvPr>
          <p:cNvSpPr txBox="1"/>
          <p:nvPr/>
        </p:nvSpPr>
        <p:spPr>
          <a:xfrm>
            <a:off x="1619599" y="630442"/>
            <a:ext cx="10234534" cy="4247317"/>
          </a:xfrm>
          <a:prstGeom prst="rect">
            <a:avLst/>
          </a:prstGeom>
          <a:noFill/>
        </p:spPr>
        <p:txBody>
          <a:bodyPr wrap="square">
            <a:spAutoFit/>
          </a:bodyPr>
          <a:lstStyle/>
          <a:p>
            <a:pPr marL="342900" indent="-342900" algn="just">
              <a:buAutoNum type="arabicPeriod"/>
            </a:pPr>
            <a:endParaRPr lang="en-IN" dirty="0">
              <a:latin typeface="Corbel" panose="020B0503020204020204" pitchFamily="34" charset="0"/>
            </a:endParaRPr>
          </a:p>
          <a:p>
            <a:pPr marL="342900" indent="-342900" algn="just">
              <a:buFont typeface="+mj-lt"/>
              <a:buAutoNum type="arabicPeriod" startAt="6"/>
            </a:pPr>
            <a:r>
              <a:rPr lang="en-IN" b="1" dirty="0">
                <a:latin typeface="Corbel" panose="020B0503020204020204" pitchFamily="34" charset="0"/>
              </a:rPr>
              <a:t>Error Mitigation Strategies:</a:t>
            </a:r>
            <a:r>
              <a:rPr lang="en-IN" dirty="0">
                <a:latin typeface="Corbel" panose="020B0503020204020204" pitchFamily="34" charset="0"/>
              </a:rPr>
              <a:t> </a:t>
            </a:r>
            <a:r>
              <a:rPr lang="en-US" b="0" i="0" dirty="0">
                <a:effectLst/>
                <a:latin typeface="Söhne"/>
              </a:rPr>
              <a:t>Benchmarking suites are important for testing strategies that help deal with errors in quantum computing. Some strategies, such as substituting real data with perfectly simulated data, </a:t>
            </a:r>
            <a:r>
              <a:rPr lang="en-US" b="0" i="0" dirty="0">
                <a:solidFill>
                  <a:srgbClr val="FF0000"/>
                </a:solidFill>
                <a:effectLst/>
                <a:latin typeface="Söhne"/>
              </a:rPr>
              <a:t>are seen as impractical</a:t>
            </a:r>
            <a:r>
              <a:rPr lang="en-US" b="0" i="0" dirty="0">
                <a:effectLst/>
                <a:latin typeface="Söhne"/>
              </a:rPr>
              <a:t>. It is recommended to provide </a:t>
            </a:r>
            <a:r>
              <a:rPr lang="en-US" b="0" i="0" dirty="0">
                <a:solidFill>
                  <a:srgbClr val="00B050"/>
                </a:solidFill>
                <a:effectLst/>
                <a:latin typeface="Söhne"/>
              </a:rPr>
              <a:t>clear and detailed explanations</a:t>
            </a:r>
            <a:r>
              <a:rPr lang="en-US" b="0" i="0" dirty="0">
                <a:effectLst/>
                <a:latin typeface="Söhne"/>
              </a:rPr>
              <a:t> of error mitigation strategies to ensure transparency and understanding.</a:t>
            </a:r>
          </a:p>
          <a:p>
            <a:pPr marL="342900" indent="-342900" algn="just">
              <a:buFont typeface="+mj-lt"/>
              <a:buAutoNum type="arabicPeriod" startAt="6"/>
            </a:pPr>
            <a:endParaRPr lang="en-IN" dirty="0">
              <a:latin typeface="Corbel" panose="020B0503020204020204" pitchFamily="34" charset="0"/>
            </a:endParaRPr>
          </a:p>
          <a:p>
            <a:pPr marL="342900" indent="-342900" algn="just">
              <a:buFont typeface="+mj-lt"/>
              <a:buAutoNum type="arabicPeriod" startAt="6"/>
            </a:pPr>
            <a:r>
              <a:rPr lang="en-IN" b="1" dirty="0">
                <a:latin typeface="Corbel" panose="020B0503020204020204" pitchFamily="34" charset="0"/>
              </a:rPr>
              <a:t>Compilation Challenges: </a:t>
            </a:r>
            <a:r>
              <a:rPr lang="en-IN" dirty="0">
                <a:latin typeface="Corbel" panose="020B0503020204020204" pitchFamily="34" charset="0"/>
              </a:rPr>
              <a:t>Compiling benchmarking circuits into logically equivalent ones is allowed for </a:t>
            </a:r>
            <a:r>
              <a:rPr lang="en-IN" dirty="0">
                <a:solidFill>
                  <a:srgbClr val="00B050"/>
                </a:solidFill>
                <a:latin typeface="Corbel" panose="020B0503020204020204" pitchFamily="34" charset="0"/>
              </a:rPr>
              <a:t>end-to-end stack performance reflection</a:t>
            </a:r>
            <a:r>
              <a:rPr lang="en-IN" dirty="0">
                <a:latin typeface="Corbel" panose="020B0503020204020204" pitchFamily="34" charset="0"/>
              </a:rPr>
              <a:t>. </a:t>
            </a:r>
            <a:r>
              <a:rPr lang="en-IN" dirty="0">
                <a:solidFill>
                  <a:srgbClr val="C00000"/>
                </a:solidFill>
                <a:latin typeface="Corbel" panose="020B0503020204020204" pitchFamily="34" charset="0"/>
              </a:rPr>
              <a:t>Challenges</a:t>
            </a:r>
            <a:r>
              <a:rPr lang="en-IN" dirty="0">
                <a:latin typeface="Corbel" panose="020B0503020204020204" pitchFamily="34" charset="0"/>
              </a:rPr>
              <a:t> arise when </a:t>
            </a:r>
            <a:r>
              <a:rPr lang="en-IN" dirty="0">
                <a:solidFill>
                  <a:srgbClr val="7030A0"/>
                </a:solidFill>
                <a:latin typeface="Corbel" panose="020B0503020204020204" pitchFamily="34" charset="0"/>
              </a:rPr>
              <a:t>efficiently classically simulatable circuits are involved</a:t>
            </a:r>
            <a:r>
              <a:rPr lang="en-IN" dirty="0">
                <a:latin typeface="Corbel" panose="020B0503020204020204" pitchFamily="34" charset="0"/>
              </a:rPr>
              <a:t>.</a:t>
            </a:r>
          </a:p>
          <a:p>
            <a:pPr marL="342900" indent="-342900" algn="just">
              <a:buFont typeface="+mj-lt"/>
              <a:buAutoNum type="arabicPeriod" startAt="6"/>
            </a:pPr>
            <a:endParaRPr lang="en-IN" dirty="0">
              <a:latin typeface="Corbel" panose="020B0503020204020204" pitchFamily="34" charset="0"/>
            </a:endParaRPr>
          </a:p>
          <a:p>
            <a:pPr marL="342900" indent="-342900" algn="just">
              <a:buFont typeface="+mj-lt"/>
              <a:buAutoNum type="arabicPeriod" startAt="6"/>
            </a:pPr>
            <a:r>
              <a:rPr lang="en-IN" b="1" dirty="0">
                <a:latin typeface="Corbel" panose="020B0503020204020204" pitchFamily="34" charset="0"/>
              </a:rPr>
              <a:t>Future Enhancements: </a:t>
            </a:r>
            <a:r>
              <a:rPr lang="en-IN" dirty="0">
                <a:latin typeface="Corbel" panose="020B0503020204020204" pitchFamily="34" charset="0"/>
              </a:rPr>
              <a:t>Future versions may </a:t>
            </a:r>
            <a:r>
              <a:rPr lang="en-IN" dirty="0">
                <a:solidFill>
                  <a:srgbClr val="0070C0"/>
                </a:solidFill>
                <a:latin typeface="Corbel" panose="020B0503020204020204" pitchFamily="34" charset="0"/>
              </a:rPr>
              <a:t>include explicit rules </a:t>
            </a:r>
            <a:r>
              <a:rPr lang="en-IN" dirty="0">
                <a:latin typeface="Corbel" panose="020B0503020204020204" pitchFamily="34" charset="0"/>
              </a:rPr>
              <a:t>for allowed compilations for each benchmarking circuit. </a:t>
            </a:r>
            <a:r>
              <a:rPr lang="en-IN" dirty="0">
                <a:solidFill>
                  <a:srgbClr val="00B050"/>
                </a:solidFill>
                <a:latin typeface="Corbel" panose="020B0503020204020204" pitchFamily="34" charset="0"/>
              </a:rPr>
              <a:t>Flexibility and user-specifiable compiler </a:t>
            </a:r>
            <a:r>
              <a:rPr lang="en-IN" dirty="0">
                <a:latin typeface="Corbel" panose="020B0503020204020204" pitchFamily="34" charset="0"/>
              </a:rPr>
              <a:t>restrictions are desirable.</a:t>
            </a:r>
          </a:p>
          <a:p>
            <a:pPr marL="342900" indent="-342900" algn="just">
              <a:buFont typeface="+mj-lt"/>
              <a:buAutoNum type="arabicPeriod" startAt="6"/>
            </a:pPr>
            <a:endParaRPr lang="en-IN" dirty="0">
              <a:latin typeface="Corbel" panose="020B0503020204020204" pitchFamily="34" charset="0"/>
            </a:endParaRPr>
          </a:p>
          <a:p>
            <a:pPr marL="342900" indent="-342900" algn="just">
              <a:buFont typeface="+mj-lt"/>
              <a:buAutoNum type="arabicPeriod" startAt="6"/>
            </a:pPr>
            <a:r>
              <a:rPr lang="en-IN" b="1" dirty="0">
                <a:latin typeface="Corbel" panose="020B0503020204020204" pitchFamily="34" charset="0"/>
              </a:rPr>
              <a:t> Role in Innovation: </a:t>
            </a:r>
            <a:r>
              <a:rPr lang="en-IN" dirty="0">
                <a:latin typeface="Corbel" panose="020B0503020204020204" pitchFamily="34" charset="0"/>
              </a:rPr>
              <a:t>Benchmarking suites allow testing and comparing error mitigation strategies but should avoid restricting innovation.</a:t>
            </a:r>
          </a:p>
        </p:txBody>
      </p:sp>
    </p:spTree>
    <p:extLst>
      <p:ext uri="{BB962C8B-B14F-4D97-AF65-F5344CB8AC3E}">
        <p14:creationId xmlns:p14="http://schemas.microsoft.com/office/powerpoint/2010/main" val="2753603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8514E-98F0-0DA0-DEE7-9A04336CECD7}"/>
              </a:ext>
            </a:extLst>
          </p:cNvPr>
          <p:cNvSpPr txBox="1"/>
          <p:nvPr/>
        </p:nvSpPr>
        <p:spPr>
          <a:xfrm>
            <a:off x="3900767" y="354300"/>
            <a:ext cx="6096000" cy="461665"/>
          </a:xfrm>
          <a:prstGeom prst="rect">
            <a:avLst/>
          </a:prstGeom>
          <a:noFill/>
        </p:spPr>
        <p:txBody>
          <a:bodyPr wrap="square">
            <a:spAutoFit/>
          </a:bodyPr>
          <a:lstStyle/>
          <a:p>
            <a:r>
              <a:rPr lang="en-IN" sz="2400" b="1" u="sng" dirty="0">
                <a:latin typeface="Amiri" panose="00000500000000000000" pitchFamily="2" charset="-78"/>
                <a:ea typeface="Amiri" panose="00000500000000000000" pitchFamily="2" charset="-78"/>
                <a:cs typeface="Amiri" panose="00000500000000000000" pitchFamily="2" charset="-78"/>
              </a:rPr>
              <a:t>BENCHMARK RESULTS AND ANALYSIS</a:t>
            </a:r>
          </a:p>
        </p:txBody>
      </p:sp>
      <p:sp>
        <p:nvSpPr>
          <p:cNvPr id="5" name="TextBox 4">
            <a:extLst>
              <a:ext uri="{FF2B5EF4-FFF2-40B4-BE49-F238E27FC236}">
                <a16:creationId xmlns:a16="http://schemas.microsoft.com/office/drawing/2014/main" id="{97E86C27-6A6C-6832-AECF-6BFBC91B586C}"/>
              </a:ext>
            </a:extLst>
          </p:cNvPr>
          <p:cNvSpPr txBox="1"/>
          <p:nvPr/>
        </p:nvSpPr>
        <p:spPr>
          <a:xfrm>
            <a:off x="1803026" y="1174738"/>
            <a:ext cx="10291482" cy="5078313"/>
          </a:xfrm>
          <a:prstGeom prst="rect">
            <a:avLst/>
          </a:prstGeom>
          <a:noFill/>
        </p:spPr>
        <p:txBody>
          <a:bodyPr wrap="square">
            <a:spAutoFit/>
          </a:bodyPr>
          <a:lstStyle/>
          <a:p>
            <a:pPr marL="342900" indent="-342900" algn="just">
              <a:buAutoNum type="alphaUcPeriod"/>
            </a:pPr>
            <a:r>
              <a:rPr lang="en-IN" b="1" u="sng" dirty="0">
                <a:latin typeface="Amiri" panose="00000500000000000000" pitchFamily="2" charset="-78"/>
                <a:ea typeface="Amiri" panose="00000500000000000000" pitchFamily="2" charset="-78"/>
                <a:cs typeface="Amiri" panose="00000500000000000000" pitchFamily="2" charset="-78"/>
              </a:rPr>
              <a:t>Benchmark Results on a Quantum Simulator</a:t>
            </a:r>
          </a:p>
          <a:p>
            <a:pPr marL="342900" indent="-342900" algn="just">
              <a:buAutoNum type="alphaUcPeriod"/>
            </a:pPr>
            <a:endParaRPr lang="en-IN" b="1" dirty="0">
              <a:latin typeface="Corbel" panose="020B0503020204020204" pitchFamily="34" charset="0"/>
            </a:endParaRPr>
          </a:p>
          <a:p>
            <a:pPr algn="just"/>
            <a:r>
              <a:rPr lang="en-US" dirty="0">
                <a:latin typeface="Corbel" panose="020B0503020204020204" pitchFamily="34" charset="0"/>
              </a:rPr>
              <a:t>Execution of the entire suite of benchmark programs results in a data file that stores all of the metrics collected for the tested device. Plotting all of the accumulated average result fidelity data on a single volumetric background produces charts like the ones shown in figure (in the next slide), which were generated by running our benchmarks on the </a:t>
            </a:r>
            <a:r>
              <a:rPr lang="en-US" dirty="0">
                <a:solidFill>
                  <a:srgbClr val="0070C0"/>
                </a:solidFill>
                <a:latin typeface="Corbel" panose="020B0503020204020204" pitchFamily="34" charset="0"/>
              </a:rPr>
              <a:t>Qiskit Aer simulator</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These simulations used all-to-all connectivity between the qubits, and a simple error model in which each n-qubit gate was subject to n-qubit depolarizing errors, for n = 1, 2. </a:t>
            </a:r>
          </a:p>
          <a:p>
            <a:pPr algn="just"/>
            <a:endParaRPr lang="en-US" dirty="0">
              <a:latin typeface="Corbel" panose="020B0503020204020204" pitchFamily="34" charset="0"/>
            </a:endParaRPr>
          </a:p>
          <a:p>
            <a:pPr algn="just"/>
            <a:r>
              <a:rPr lang="en-US" dirty="0">
                <a:latin typeface="Corbel" panose="020B0503020204020204" pitchFamily="34" charset="0"/>
              </a:rPr>
              <a:t>For the simulation that generated the upper plot of Figure, the one- and two-qubit gate </a:t>
            </a:r>
            <a:r>
              <a:rPr lang="en-US" dirty="0">
                <a:solidFill>
                  <a:schemeClr val="accent1"/>
                </a:solidFill>
                <a:latin typeface="Corbel" panose="020B0503020204020204" pitchFamily="34" charset="0"/>
              </a:rPr>
              <a:t>error rates </a:t>
            </a:r>
            <a:r>
              <a:rPr lang="en-US" dirty="0">
                <a:latin typeface="Corbel" panose="020B0503020204020204" pitchFamily="34" charset="0"/>
              </a:rPr>
              <a:t>were 0.003 and 0.03, respectively. These error rates are similar to those found in some current devices (note that current devices suffer more complex, structured forms of error than pure depolarization). The </a:t>
            </a:r>
            <a:r>
              <a:rPr lang="en-US" dirty="0">
                <a:solidFill>
                  <a:schemeClr val="accent1"/>
                </a:solidFill>
                <a:latin typeface="Corbel" panose="020B0503020204020204" pitchFamily="34" charset="0"/>
              </a:rPr>
              <a:t>quantum volume was determined to be 32</a:t>
            </a:r>
            <a:r>
              <a:rPr lang="en-US" dirty="0">
                <a:latin typeface="Corbel" panose="020B0503020204020204" pitchFamily="34" charset="0"/>
              </a:rPr>
              <a:t>, by executing the quantum volume protocol directly on this simulator, and this was used to generate the volumetric background. </a:t>
            </a:r>
          </a:p>
          <a:p>
            <a:pPr algn="just"/>
            <a:endParaRPr lang="en-US" dirty="0">
              <a:latin typeface="Corbel" panose="020B0503020204020204" pitchFamily="34" charset="0"/>
            </a:endParaRPr>
          </a:p>
          <a:p>
            <a:pPr algn="just"/>
            <a:r>
              <a:rPr lang="en-US" dirty="0">
                <a:latin typeface="Corbel" panose="020B0503020204020204" pitchFamily="34" charset="0"/>
              </a:rPr>
              <a:t>For the lower plot of Figure, the one- and two-qubit gate </a:t>
            </a:r>
            <a:r>
              <a:rPr lang="en-US" dirty="0">
                <a:solidFill>
                  <a:schemeClr val="accent1"/>
                </a:solidFill>
                <a:latin typeface="Corbel" panose="020B0503020204020204" pitchFamily="34" charset="0"/>
              </a:rPr>
              <a:t>error rates</a:t>
            </a:r>
            <a:r>
              <a:rPr lang="en-US" dirty="0">
                <a:latin typeface="Corbel" panose="020B0503020204020204" pitchFamily="34" charset="0"/>
              </a:rPr>
              <a:t> were 0.0005 and 0.005, respectively, resulting in a quantum volume of 2048. </a:t>
            </a:r>
          </a:p>
        </p:txBody>
      </p:sp>
    </p:spTree>
    <p:extLst>
      <p:ext uri="{BB962C8B-B14F-4D97-AF65-F5344CB8AC3E}">
        <p14:creationId xmlns:p14="http://schemas.microsoft.com/office/powerpoint/2010/main" val="341206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CCB53-4900-C9A1-AAEA-989A4E5F04FE}"/>
              </a:ext>
            </a:extLst>
          </p:cNvPr>
          <p:cNvPicPr>
            <a:picLocks noChangeAspect="1"/>
          </p:cNvPicPr>
          <p:nvPr/>
        </p:nvPicPr>
        <p:blipFill>
          <a:blip r:embed="rId2"/>
          <a:stretch>
            <a:fillRect/>
          </a:stretch>
        </p:blipFill>
        <p:spPr>
          <a:xfrm>
            <a:off x="3030071" y="0"/>
            <a:ext cx="8175811" cy="6859238"/>
          </a:xfrm>
          <a:prstGeom prst="rect">
            <a:avLst/>
          </a:prstGeom>
        </p:spPr>
      </p:pic>
    </p:spTree>
    <p:extLst>
      <p:ext uri="{BB962C8B-B14F-4D97-AF65-F5344CB8AC3E}">
        <p14:creationId xmlns:p14="http://schemas.microsoft.com/office/powerpoint/2010/main" val="1570038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703AD-24F1-DB50-9275-32E0CE623981}"/>
              </a:ext>
            </a:extLst>
          </p:cNvPr>
          <p:cNvPicPr>
            <a:picLocks noChangeAspect="1"/>
          </p:cNvPicPr>
          <p:nvPr/>
        </p:nvPicPr>
        <p:blipFill>
          <a:blip r:embed="rId2"/>
          <a:stretch>
            <a:fillRect/>
          </a:stretch>
        </p:blipFill>
        <p:spPr>
          <a:xfrm>
            <a:off x="3044789" y="0"/>
            <a:ext cx="8161093" cy="6858000"/>
          </a:xfrm>
          <a:prstGeom prst="rect">
            <a:avLst/>
          </a:prstGeom>
        </p:spPr>
      </p:pic>
    </p:spTree>
    <p:extLst>
      <p:ext uri="{BB962C8B-B14F-4D97-AF65-F5344CB8AC3E}">
        <p14:creationId xmlns:p14="http://schemas.microsoft.com/office/powerpoint/2010/main" val="2666055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BF194-9871-D345-3F39-21D30B31A00A}"/>
              </a:ext>
            </a:extLst>
          </p:cNvPr>
          <p:cNvSpPr txBox="1"/>
          <p:nvPr/>
        </p:nvSpPr>
        <p:spPr>
          <a:xfrm>
            <a:off x="6596194" y="4826675"/>
            <a:ext cx="5595806" cy="2031325"/>
          </a:xfrm>
          <a:prstGeom prst="rect">
            <a:avLst/>
          </a:prstGeom>
          <a:noFill/>
        </p:spPr>
        <p:txBody>
          <a:bodyPr wrap="square">
            <a:spAutoFit/>
          </a:bodyPr>
          <a:lstStyle/>
          <a:p>
            <a:pPr algn="just"/>
            <a:r>
              <a:rPr lang="en-US" sz="1400" b="1" dirty="0">
                <a:latin typeface="Corbel" panose="020B0503020204020204" pitchFamily="34" charset="0"/>
              </a:rPr>
              <a:t>Figure: </a:t>
            </a:r>
            <a:r>
              <a:rPr lang="en-US" sz="1400" i="1" dirty="0">
                <a:latin typeface="Corbel" panose="020B0503020204020204" pitchFamily="34" charset="0"/>
              </a:rPr>
              <a:t>Demonstrating our benchmarks on a quantum simulator. Results from running our suite of application-oriented benchmarks on a quantum simulator (</a:t>
            </a:r>
            <a:r>
              <a:rPr lang="en-US" sz="1400" i="1" dirty="0">
                <a:solidFill>
                  <a:srgbClr val="0070C0"/>
                </a:solidFill>
                <a:latin typeface="Corbel" panose="020B0503020204020204" pitchFamily="34" charset="0"/>
              </a:rPr>
              <a:t>colored squares</a:t>
            </a:r>
            <a:r>
              <a:rPr lang="en-US" sz="1400" i="1" dirty="0">
                <a:latin typeface="Corbel" panose="020B0503020204020204" pitchFamily="34" charset="0"/>
              </a:rPr>
              <a:t>) on top of a volumetric background (</a:t>
            </a:r>
            <a:r>
              <a:rPr lang="en-US" sz="1400" i="1" dirty="0">
                <a:solidFill>
                  <a:schemeClr val="tx2">
                    <a:lumMod val="75000"/>
                    <a:lumOff val="25000"/>
                  </a:schemeClr>
                </a:solidFill>
                <a:latin typeface="Corbel" panose="020B0503020204020204" pitchFamily="34" charset="0"/>
              </a:rPr>
              <a:t>grey-scale squares</a:t>
            </a:r>
            <a:r>
              <a:rPr lang="en-US" sz="1400" i="1" dirty="0">
                <a:latin typeface="Corbel" panose="020B0503020204020204" pitchFamily="34" charset="0"/>
              </a:rPr>
              <a:t>) extrapolated from the quantum volume. The simulator uses all-to-all qubit connectivity and </a:t>
            </a:r>
            <a:r>
              <a:rPr lang="en-US" sz="1400" i="1" dirty="0">
                <a:solidFill>
                  <a:schemeClr val="accent1"/>
                </a:solidFill>
                <a:latin typeface="Corbel" panose="020B0503020204020204" pitchFamily="34" charset="0"/>
              </a:rPr>
              <a:t>two different error rate scales </a:t>
            </a:r>
            <a:r>
              <a:rPr lang="en-US" sz="1400" i="1" dirty="0">
                <a:latin typeface="Corbel" panose="020B0503020204020204" pitchFamily="34" charset="0"/>
              </a:rPr>
              <a:t>that result in quantum volumes of 32 and 2048, as shown in each plot. Each volumetric background is extrapolated from the quantum volume using a simple heuristic that is designed to predict the regions in which a circuit’s result fidelity will be above 1/2.</a:t>
            </a:r>
            <a:endParaRPr lang="en-IN" sz="1400" i="1" dirty="0">
              <a:latin typeface="Corbel" panose="020B0503020204020204" pitchFamily="34" charset="0"/>
            </a:endParaRPr>
          </a:p>
        </p:txBody>
      </p:sp>
      <p:pic>
        <p:nvPicPr>
          <p:cNvPr id="3" name="Picture 2">
            <a:extLst>
              <a:ext uri="{FF2B5EF4-FFF2-40B4-BE49-F238E27FC236}">
                <a16:creationId xmlns:a16="http://schemas.microsoft.com/office/drawing/2014/main" id="{50CE0BCA-6AEE-2278-EEF7-E647CE49FE04}"/>
              </a:ext>
            </a:extLst>
          </p:cNvPr>
          <p:cNvPicPr>
            <a:picLocks noChangeAspect="1"/>
          </p:cNvPicPr>
          <p:nvPr/>
        </p:nvPicPr>
        <p:blipFill>
          <a:blip r:embed="rId2"/>
          <a:stretch>
            <a:fillRect/>
          </a:stretch>
        </p:blipFill>
        <p:spPr>
          <a:xfrm>
            <a:off x="2692535" y="0"/>
            <a:ext cx="3903659" cy="6858000"/>
          </a:xfrm>
          <a:prstGeom prst="rect">
            <a:avLst/>
          </a:prstGeom>
        </p:spPr>
      </p:pic>
    </p:spTree>
    <p:extLst>
      <p:ext uri="{BB962C8B-B14F-4D97-AF65-F5344CB8AC3E}">
        <p14:creationId xmlns:p14="http://schemas.microsoft.com/office/powerpoint/2010/main" val="5148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F7CDCA-D3C7-E1B9-4B4A-FC0FE41FCE88}"/>
              </a:ext>
            </a:extLst>
          </p:cNvPr>
          <p:cNvSpPr txBox="1"/>
          <p:nvPr/>
        </p:nvSpPr>
        <p:spPr>
          <a:xfrm>
            <a:off x="1647190" y="783521"/>
            <a:ext cx="10292678" cy="5078313"/>
          </a:xfrm>
          <a:prstGeom prst="rect">
            <a:avLst/>
          </a:prstGeom>
          <a:noFill/>
        </p:spPr>
        <p:txBody>
          <a:bodyPr wrap="square">
            <a:spAutoFit/>
          </a:bodyPr>
          <a:lstStyle/>
          <a:p>
            <a:pPr algn="just"/>
            <a:r>
              <a:rPr lang="en-US" dirty="0">
                <a:latin typeface="Corbel" panose="020B0503020204020204" pitchFamily="34" charset="0"/>
              </a:rPr>
              <a:t>For both plots in Figure, there is close agreement between the </a:t>
            </a:r>
            <a:r>
              <a:rPr lang="en-US" dirty="0">
                <a:solidFill>
                  <a:schemeClr val="accent1"/>
                </a:solidFill>
                <a:latin typeface="Corbel" panose="020B0503020204020204" pitchFamily="34" charset="0"/>
              </a:rPr>
              <a:t>average result fidelities </a:t>
            </a:r>
            <a:r>
              <a:rPr lang="en-US" dirty="0">
                <a:latin typeface="Corbel" panose="020B0503020204020204" pitchFamily="34" charset="0"/>
              </a:rPr>
              <a:t>of all the application benchmarks. There is also close agreement between </a:t>
            </a:r>
            <a:r>
              <a:rPr lang="en-US" dirty="0">
                <a:solidFill>
                  <a:srgbClr val="00B050"/>
                </a:solidFill>
                <a:latin typeface="Corbel" panose="020B0503020204020204" pitchFamily="34" charset="0"/>
              </a:rPr>
              <a:t>the application benchmarks </a:t>
            </a:r>
            <a:r>
              <a:rPr lang="en-US" dirty="0">
                <a:latin typeface="Corbel" panose="020B0503020204020204" pitchFamily="34" charset="0"/>
              </a:rPr>
              <a:t>and the </a:t>
            </a:r>
            <a:r>
              <a:rPr lang="en-US" dirty="0">
                <a:solidFill>
                  <a:srgbClr val="0070C0"/>
                </a:solidFill>
                <a:latin typeface="Corbel" panose="020B0503020204020204" pitchFamily="34" charset="0"/>
              </a:rPr>
              <a:t>volumetric background</a:t>
            </a:r>
            <a:r>
              <a:rPr lang="en-US" dirty="0">
                <a:latin typeface="Corbel" panose="020B0503020204020204" pitchFamily="34" charset="0"/>
              </a:rPr>
              <a:t>. This is expected here due to the simplicity of the error model and the use of all-to-all connectivity. </a:t>
            </a:r>
          </a:p>
          <a:p>
            <a:pPr algn="just"/>
            <a:endParaRPr lang="en-US" dirty="0">
              <a:latin typeface="Corbel" panose="020B0503020204020204" pitchFamily="34" charset="0"/>
            </a:endParaRPr>
          </a:p>
          <a:p>
            <a:pPr algn="just"/>
            <a:r>
              <a:rPr lang="en-US" dirty="0">
                <a:solidFill>
                  <a:schemeClr val="accent1"/>
                </a:solidFill>
                <a:latin typeface="Corbel" panose="020B0503020204020204" pitchFamily="34" charset="0"/>
              </a:rPr>
              <a:t>For more complex errors </a:t>
            </a:r>
            <a:r>
              <a:rPr lang="en-US" dirty="0">
                <a:latin typeface="Corbel" panose="020B0503020204020204" pitchFamily="34" charset="0"/>
              </a:rPr>
              <a:t>(e.g., coherent errors) the exact structure of a circuit can impact its performance, as errors can, e.g., coherently add or cancel. This means that circuits of the same shape can have very different performance, potentially </a:t>
            </a:r>
            <a:r>
              <a:rPr lang="en-US" dirty="0">
                <a:solidFill>
                  <a:srgbClr val="0070C0"/>
                </a:solidFill>
                <a:latin typeface="Corbel" panose="020B0503020204020204" pitchFamily="34" charset="0"/>
              </a:rPr>
              <a:t>resulting</a:t>
            </a:r>
            <a:r>
              <a:rPr lang="en-US" dirty="0">
                <a:latin typeface="Corbel" panose="020B0503020204020204" pitchFamily="34" charset="0"/>
              </a:rPr>
              <a:t> in significant </a:t>
            </a:r>
            <a:r>
              <a:rPr lang="en-US" dirty="0">
                <a:solidFill>
                  <a:srgbClr val="7030A0"/>
                </a:solidFill>
                <a:latin typeface="Corbel" panose="020B0503020204020204" pitchFamily="34" charset="0"/>
              </a:rPr>
              <a:t>differences between a device’s performance on different applications</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Similarly, </a:t>
            </a:r>
            <a:r>
              <a:rPr lang="en-US" dirty="0">
                <a:solidFill>
                  <a:srgbClr val="0070C0"/>
                </a:solidFill>
                <a:latin typeface="Corbel" panose="020B0503020204020204" pitchFamily="34" charset="0"/>
              </a:rPr>
              <a:t>if there is limited qubit connectivity</a:t>
            </a:r>
            <a:r>
              <a:rPr lang="en-US" dirty="0">
                <a:latin typeface="Corbel" panose="020B0503020204020204" pitchFamily="34" charset="0"/>
              </a:rPr>
              <a:t>, after a circuit is transpiled to a device’s primitive gates there can be an increase in the circuit depth that is large and strongly dependent on both the application and the device’s connectivity. </a:t>
            </a:r>
          </a:p>
          <a:p>
            <a:pPr algn="just"/>
            <a:endParaRPr lang="en-US" dirty="0">
              <a:latin typeface="Corbel" panose="020B0503020204020204" pitchFamily="34" charset="0"/>
            </a:endParaRPr>
          </a:p>
          <a:p>
            <a:pPr algn="just"/>
            <a:r>
              <a:rPr lang="en-US" dirty="0">
                <a:latin typeface="Corbel" panose="020B0503020204020204" pitchFamily="34" charset="0"/>
              </a:rPr>
              <a:t>This can cause a sharper decrease in performance with increasing circuit width than anticipated by a volumetric background extrapolated from the quantum volume (using our simple heuristic), and this result fidelity decrease can be application dependent. We observe some of these effects in our experimental results. </a:t>
            </a:r>
            <a:endParaRPr lang="en-IN" dirty="0">
              <a:latin typeface="Corbel" panose="020B0503020204020204" pitchFamily="34" charset="0"/>
            </a:endParaRPr>
          </a:p>
        </p:txBody>
      </p:sp>
    </p:spTree>
    <p:extLst>
      <p:ext uri="{BB962C8B-B14F-4D97-AF65-F5344CB8AC3E}">
        <p14:creationId xmlns:p14="http://schemas.microsoft.com/office/powerpoint/2010/main" val="8787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BCACA9-FEF4-3F41-B1FD-1D67CF5532EB}"/>
              </a:ext>
            </a:extLst>
          </p:cNvPr>
          <p:cNvSpPr txBox="1"/>
          <p:nvPr/>
        </p:nvSpPr>
        <p:spPr>
          <a:xfrm>
            <a:off x="1676400" y="1693039"/>
            <a:ext cx="10281920" cy="2862322"/>
          </a:xfrm>
          <a:prstGeom prst="rect">
            <a:avLst/>
          </a:prstGeom>
          <a:noFill/>
        </p:spPr>
        <p:txBody>
          <a:bodyPr wrap="square">
            <a:spAutoFit/>
          </a:bodyPr>
          <a:lstStyle/>
          <a:p>
            <a:pPr algn="just"/>
            <a:r>
              <a:rPr lang="en-US" dirty="0">
                <a:latin typeface="Corbel" panose="020B0503020204020204" pitchFamily="34" charset="0"/>
              </a:rPr>
              <a:t>This section present the results of executing application-oriented benchmarks on various providers’ hardware. This section is not intended to perform or highlight comparisons between different systems, but rather to demonstrate our benchmarking suite. </a:t>
            </a:r>
          </a:p>
          <a:p>
            <a:pPr algn="just"/>
            <a:endParaRPr lang="en-US" dirty="0">
              <a:latin typeface="Corbel" panose="020B0503020204020204" pitchFamily="34" charset="0"/>
            </a:endParaRPr>
          </a:p>
          <a:p>
            <a:pPr algn="just"/>
            <a:r>
              <a:rPr lang="en-US" dirty="0">
                <a:latin typeface="Corbel" panose="020B0503020204020204" pitchFamily="34" charset="0"/>
              </a:rPr>
              <a:t>Quantum computing hardware is changing rapidly, and we did not have access to the latest hardware from all providers. Any comparisons would be quickly outdated, and therefore potentially misleading or erroneous.</a:t>
            </a:r>
          </a:p>
          <a:p>
            <a:pPr algn="just"/>
            <a:endParaRPr lang="en-US" dirty="0">
              <a:latin typeface="Corbel" panose="020B0503020204020204" pitchFamily="34" charset="0"/>
            </a:endParaRPr>
          </a:p>
          <a:p>
            <a:pPr algn="just"/>
            <a:endParaRPr lang="en-US" dirty="0">
              <a:latin typeface="Corbel" panose="020B0503020204020204" pitchFamily="34" charset="0"/>
            </a:endParaRPr>
          </a:p>
          <a:p>
            <a:pPr algn="just"/>
            <a:endParaRPr lang="en-IN" dirty="0">
              <a:latin typeface="Corbel" panose="020B0503020204020204" pitchFamily="34" charset="0"/>
            </a:endParaRPr>
          </a:p>
        </p:txBody>
      </p:sp>
      <p:sp>
        <p:nvSpPr>
          <p:cNvPr id="9" name="TextBox 8">
            <a:extLst>
              <a:ext uri="{FF2B5EF4-FFF2-40B4-BE49-F238E27FC236}">
                <a16:creationId xmlns:a16="http://schemas.microsoft.com/office/drawing/2014/main" id="{59FDAFD3-3B9A-1D2B-8C2E-3B532A05BA3C}"/>
              </a:ext>
            </a:extLst>
          </p:cNvPr>
          <p:cNvSpPr txBox="1"/>
          <p:nvPr/>
        </p:nvSpPr>
        <p:spPr>
          <a:xfrm>
            <a:off x="1676400" y="1037746"/>
            <a:ext cx="6096000"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B. Benchmark Results on Quantum Hardware</a:t>
            </a:r>
          </a:p>
        </p:txBody>
      </p:sp>
    </p:spTree>
    <p:extLst>
      <p:ext uri="{BB962C8B-B14F-4D97-AF65-F5344CB8AC3E}">
        <p14:creationId xmlns:p14="http://schemas.microsoft.com/office/powerpoint/2010/main" val="170878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484279" y="331694"/>
            <a:ext cx="10519461" cy="1386586"/>
          </a:xfrm>
          <a:prstGeom prst="rect">
            <a:avLst/>
          </a:prstGeom>
          <a:noFill/>
          <a:ln w="0">
            <a:noFill/>
          </a:ln>
        </p:spPr>
        <p:txBody>
          <a:bodyPr anchor="ctr">
            <a:noAutofit/>
          </a:bodyPr>
          <a:lstStyle/>
          <a:p>
            <a:pPr algn="ctr">
              <a:lnSpc>
                <a:spcPct val="100000"/>
              </a:lnSpc>
              <a:buNone/>
            </a:pPr>
            <a:r>
              <a:rPr lang="en-US" sz="28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Why Benchmarking is required for Quantum Computers? (contd.)</a:t>
            </a:r>
            <a:endParaRPr lang="en-US" sz="2800" b="0"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endParaRPr>
          </a:p>
        </p:txBody>
      </p:sp>
      <p:sp>
        <p:nvSpPr>
          <p:cNvPr id="260" name="PlaceHolder 2"/>
          <p:cNvSpPr>
            <a:spLocks noGrp="1"/>
          </p:cNvSpPr>
          <p:nvPr>
            <p:ph/>
          </p:nvPr>
        </p:nvSpPr>
        <p:spPr>
          <a:xfrm>
            <a:off x="1734289" y="1628992"/>
            <a:ext cx="10018440" cy="5049713"/>
          </a:xfrm>
          <a:prstGeom prst="rect">
            <a:avLst/>
          </a:prstGeom>
          <a:noFill/>
          <a:ln w="0">
            <a:noFill/>
          </a:ln>
        </p:spPr>
        <p:txBody>
          <a:bodyPr anchor="ctr">
            <a:normAutofit fontScale="910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Volume Benchmark </a:t>
            </a:r>
            <a:r>
              <a:rPr lang="en-US" sz="2400" b="0" strike="noStrike" spc="-1" dirty="0">
                <a:solidFill>
                  <a:srgbClr val="000000"/>
                </a:solidFill>
                <a:latin typeface="Corbel"/>
              </a:rPr>
              <a:t>is designed to </a:t>
            </a:r>
            <a:r>
              <a:rPr lang="en-US" sz="2400" b="0" strike="noStrike" spc="-1" dirty="0">
                <a:solidFill>
                  <a:srgbClr val="00B050"/>
                </a:solidFill>
                <a:latin typeface="Corbel"/>
              </a:rPr>
              <a:t>probe the effective useful size of a specific quantum computer and summarize it in one number: the quantum volume</a:t>
            </a:r>
            <a:r>
              <a:rPr lang="en-US" sz="24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 quantum volume has been widely adopted and reported by the community. However, </a:t>
            </a:r>
            <a:r>
              <a:rPr lang="en-US" sz="2400" b="0" strike="noStrike" spc="-1" dirty="0">
                <a:solidFill>
                  <a:srgbClr val="FF0000"/>
                </a:solidFill>
                <a:latin typeface="Corbel"/>
              </a:rPr>
              <a:t>due to the complexity of errors in quantum hardware</a:t>
            </a:r>
            <a:r>
              <a:rPr lang="en-US" sz="2400" b="0" strike="noStrike" spc="-1" dirty="0">
                <a:solidFill>
                  <a:srgbClr val="000000"/>
                </a:solidFill>
                <a:latin typeface="Corbel"/>
              </a:rPr>
              <a:t>, neither a device’s quantum volume nor any other single metric is likely to </a:t>
            </a:r>
            <a:r>
              <a:rPr lang="en-US" sz="2400" b="0" strike="noStrike" spc="-1" dirty="0">
                <a:solidFill>
                  <a:srgbClr val="0070C0"/>
                </a:solidFill>
                <a:latin typeface="Corbel"/>
              </a:rPr>
              <a:t>accurately predict </a:t>
            </a:r>
            <a:r>
              <a:rPr lang="en-US" sz="2400" b="0" strike="noStrike" spc="-1" dirty="0">
                <a:solidFill>
                  <a:srgbClr val="000000"/>
                </a:solidFill>
                <a:latin typeface="Corbel"/>
              </a:rPr>
              <a:t>its performance on all applications. </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There is a need for a diverse set of application-centric metrics and benchmarks that test the performance of quantum computers on practically relevant tasks.</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Such benchmarks will enable hardware developers to quantify their progress in commercially relevant ways, and will make it possible for end users to more accurately predict how the available hardware will perform on their application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39211F-AE79-0D93-7D8B-30D1A02CC067}"/>
              </a:ext>
            </a:extLst>
          </p:cNvPr>
          <p:cNvSpPr txBox="1"/>
          <p:nvPr/>
        </p:nvSpPr>
        <p:spPr>
          <a:xfrm>
            <a:off x="1543050" y="406213"/>
            <a:ext cx="10648950" cy="5632311"/>
          </a:xfrm>
          <a:prstGeom prst="rect">
            <a:avLst/>
          </a:prstGeom>
          <a:noFill/>
        </p:spPr>
        <p:txBody>
          <a:bodyPr wrap="square">
            <a:spAutoFit/>
          </a:bodyPr>
          <a:lstStyle/>
          <a:p>
            <a:r>
              <a:rPr lang="en-IN" sz="1800" b="1" i="1" dirty="0">
                <a:latin typeface="Amiri" panose="00000500000000000000" pitchFamily="2" charset="-78"/>
                <a:ea typeface="Amiri" panose="00000500000000000000" pitchFamily="2" charset="-78"/>
                <a:cs typeface="Amiri" panose="00000500000000000000" pitchFamily="2" charset="-78"/>
              </a:rPr>
              <a:t>				</a:t>
            </a:r>
            <a:r>
              <a:rPr lang="en-IN" sz="2000" b="1" i="1" u="sng" dirty="0">
                <a:latin typeface="Amiri" panose="00000500000000000000" pitchFamily="2" charset="-78"/>
                <a:ea typeface="Amiri" panose="00000500000000000000" pitchFamily="2" charset="-78"/>
                <a:cs typeface="Amiri" panose="00000500000000000000" pitchFamily="2" charset="-78"/>
              </a:rPr>
              <a:t>Rigetti Computing </a:t>
            </a:r>
            <a:endParaRPr lang="en-US" sz="1800" b="1" i="1" u="sng" dirty="0">
              <a:latin typeface="Amiri" panose="00000500000000000000" pitchFamily="2" charset="-78"/>
              <a:ea typeface="Amiri" panose="00000500000000000000" pitchFamily="2" charset="-78"/>
              <a:cs typeface="Amiri" panose="00000500000000000000" pitchFamily="2" charset="-78"/>
            </a:endParaRPr>
          </a:p>
          <a:p>
            <a:pPr algn="just"/>
            <a:endParaRPr lang="en-US" b="1" i="0" dirty="0">
              <a:effectLst/>
              <a:latin typeface="Corbel" panose="020B0503020204020204" pitchFamily="34" charset="0"/>
            </a:endParaRPr>
          </a:p>
          <a:p>
            <a:pPr algn="just"/>
            <a:endParaRPr lang="en-US" b="1"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Quantum Computer and Service:</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Rigetti Computing provides quantum computers based on superconducting qubit technology.</a:t>
            </a:r>
          </a:p>
          <a:p>
            <a:pPr marL="742950" lvl="1" indent="-285750" algn="just">
              <a:buFont typeface="+mj-lt"/>
              <a:buAutoNum type="arabicPeriod"/>
            </a:pPr>
            <a:r>
              <a:rPr lang="en-US" b="0" i="0" dirty="0">
                <a:effectLst/>
                <a:latin typeface="Corbel" panose="020B0503020204020204" pitchFamily="34" charset="0"/>
              </a:rPr>
              <a:t>Users can access Rigetti's quantum devices through the </a:t>
            </a:r>
            <a:r>
              <a:rPr lang="en-US" b="0" i="0" dirty="0">
                <a:solidFill>
                  <a:srgbClr val="0070C0"/>
                </a:solidFill>
                <a:effectLst/>
                <a:latin typeface="Corbel" panose="020B0503020204020204" pitchFamily="34" charset="0"/>
              </a:rPr>
              <a:t>Amazon Braket Service</a:t>
            </a:r>
            <a:r>
              <a:rPr lang="en-US" b="0" i="0" dirty="0">
                <a:effectLst/>
                <a:latin typeface="Corbel" panose="020B0503020204020204" pitchFamily="34" charset="0"/>
              </a:rPr>
              <a:t>.</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Benchmark Execution:</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Subset of benchmarks, including Hidden Shift and QFT(2), were executed on </a:t>
            </a:r>
            <a:r>
              <a:rPr lang="en-US" b="0" i="0" dirty="0">
                <a:solidFill>
                  <a:srgbClr val="00B050"/>
                </a:solidFill>
                <a:effectLst/>
                <a:latin typeface="Corbel" panose="020B0503020204020204" pitchFamily="34" charset="0"/>
              </a:rPr>
              <a:t>Rigetti Aspen-9.</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Circuit Width and Result Fidelity:</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The result fidelity is shown as a function of the circuit width (number of qubits) for the Hidden Shift and QFT(2) benchmarks.</a:t>
            </a:r>
          </a:p>
          <a:p>
            <a:pPr marL="742950" lvl="1" indent="-285750" algn="just">
              <a:buFont typeface="+mj-lt"/>
              <a:buAutoNum type="arabicPeriod"/>
            </a:pPr>
            <a:r>
              <a:rPr lang="en-US" b="0" i="0" dirty="0">
                <a:effectLst/>
                <a:latin typeface="Corbel" panose="020B0503020204020204" pitchFamily="34" charset="0"/>
              </a:rPr>
              <a:t>The Hidden Shift benchmark was executed on the first 8 qubits, while QFT(2) was executed on the first 6 qubits.</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Fidelity Decay:</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Result fidelity decreases as the circuit width increases, which is an expected behavior.</a:t>
            </a:r>
          </a:p>
          <a:p>
            <a:pPr marL="742950" lvl="1" indent="-285750" algn="just">
              <a:buFont typeface="+mj-lt"/>
              <a:buAutoNum type="arabicPeriod"/>
            </a:pPr>
            <a:r>
              <a:rPr lang="en-US" b="0" i="0" dirty="0">
                <a:effectLst/>
                <a:latin typeface="Corbel" panose="020B0503020204020204" pitchFamily="34" charset="0"/>
              </a:rPr>
              <a:t>Various factors, including qubit connectivity, contribute to the specific form of fidelity decay observed.</a:t>
            </a:r>
          </a:p>
          <a:p>
            <a:pPr marL="742950" lvl="1" indent="-285750" algn="just">
              <a:buFont typeface="+mj-lt"/>
              <a:buAutoNum type="arabicPeriod"/>
            </a:pPr>
            <a:endParaRPr lang="en-US" b="0" i="0" dirty="0">
              <a:effectLst/>
              <a:latin typeface="Corbel" panose="020B0503020204020204" pitchFamily="34" charset="0"/>
            </a:endParaRPr>
          </a:p>
        </p:txBody>
      </p:sp>
    </p:spTree>
    <p:extLst>
      <p:ext uri="{BB962C8B-B14F-4D97-AF65-F5344CB8AC3E}">
        <p14:creationId xmlns:p14="http://schemas.microsoft.com/office/powerpoint/2010/main" val="4265958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33A39-33D3-46CD-1149-3A5C38E6DB98}"/>
              </a:ext>
            </a:extLst>
          </p:cNvPr>
          <p:cNvSpPr txBox="1"/>
          <p:nvPr/>
        </p:nvSpPr>
        <p:spPr>
          <a:xfrm>
            <a:off x="1631576" y="889844"/>
            <a:ext cx="10327342" cy="3416320"/>
          </a:xfrm>
          <a:prstGeom prst="rect">
            <a:avLst/>
          </a:prstGeom>
          <a:noFill/>
        </p:spPr>
        <p:txBody>
          <a:bodyPr wrap="square">
            <a:spAutoFit/>
          </a:bodyPr>
          <a:lstStyle/>
          <a:p>
            <a:pPr marL="342900" indent="-342900" algn="just">
              <a:buFont typeface="+mj-lt"/>
              <a:buAutoNum type="arabicPeriod" startAt="5"/>
            </a:pPr>
            <a:r>
              <a:rPr lang="en-US" b="1" i="0" dirty="0">
                <a:effectLst/>
                <a:latin typeface="Corbel" panose="020B0503020204020204" pitchFamily="34" charset="0"/>
              </a:rPr>
              <a:t>Qubit Connectivity Impact:</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Controlled rotation gates between non-connected qubits are used in the benchmarks.</a:t>
            </a:r>
          </a:p>
          <a:p>
            <a:pPr marL="742950" lvl="1" indent="-285750" algn="just">
              <a:buFont typeface="+mj-lt"/>
              <a:buAutoNum type="arabicPeriod"/>
            </a:pPr>
            <a:r>
              <a:rPr lang="en-US" b="0" i="0" dirty="0">
                <a:effectLst/>
                <a:latin typeface="Corbel" panose="020B0503020204020204" pitchFamily="34" charset="0"/>
              </a:rPr>
              <a:t>Limited qubit connectivity leads to the need for multiple two-qubit gates between pairs of connected qubits.</a:t>
            </a:r>
          </a:p>
          <a:p>
            <a:pPr marL="742950" lvl="1" indent="-285750" algn="just">
              <a:buFont typeface="+mj-lt"/>
              <a:buAutoNum type="arabicPeriod"/>
            </a:pPr>
            <a:r>
              <a:rPr lang="en-US" b="0" i="0" dirty="0">
                <a:effectLst/>
                <a:latin typeface="Corbel" panose="020B0503020204020204" pitchFamily="34" charset="0"/>
              </a:rPr>
              <a:t>The results reflect the impact of limited qubit connectivity on benchmark execution.</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startAt="5"/>
            </a:pPr>
            <a:r>
              <a:rPr lang="en-US" b="1" i="0" dirty="0">
                <a:effectLst/>
                <a:latin typeface="Corbel" panose="020B0503020204020204" pitchFamily="34" charset="0"/>
              </a:rPr>
              <a:t>Benchmark Applicability:</a:t>
            </a:r>
            <a:endParaRPr lang="en-US" b="0" i="0" dirty="0">
              <a:effectLst/>
              <a:latin typeface="Corbel" panose="020B0503020204020204" pitchFamily="34" charset="0"/>
            </a:endParaRPr>
          </a:p>
          <a:p>
            <a:pPr marL="742950" lvl="1" indent="-285750" algn="just">
              <a:buFont typeface="+mj-lt"/>
              <a:buAutoNum type="arabicPeriod"/>
            </a:pPr>
            <a:r>
              <a:rPr lang="en-US" b="0" i="0" dirty="0">
                <a:effectLst/>
                <a:latin typeface="Corbel" panose="020B0503020204020204" pitchFamily="34" charset="0"/>
              </a:rPr>
              <a:t>The benchmarks are not tailored to utilize the subset of qubits with the best connectivity for specific applications.</a:t>
            </a:r>
          </a:p>
          <a:p>
            <a:pPr marL="742950" lvl="1" indent="-285750" algn="just">
              <a:buFont typeface="+mj-lt"/>
              <a:buAutoNum type="arabicPeriod"/>
            </a:pPr>
            <a:r>
              <a:rPr lang="en-US" b="0" i="0" dirty="0">
                <a:effectLst/>
                <a:latin typeface="Corbel" panose="020B0503020204020204" pitchFamily="34" charset="0"/>
              </a:rPr>
              <a:t>Results represent the user experience when executing applications using qubits 1 through n for an n-qubit circuit.</a:t>
            </a:r>
          </a:p>
          <a:p>
            <a:pPr marL="742950" lvl="1" indent="-285750" algn="just">
              <a:buFont typeface="+mj-lt"/>
              <a:buAutoNum type="arabicPeriod"/>
            </a:pPr>
            <a:r>
              <a:rPr lang="en-US" b="0" i="0" dirty="0">
                <a:effectLst/>
                <a:latin typeface="Corbel" panose="020B0503020204020204" pitchFamily="34" charset="0"/>
              </a:rPr>
              <a:t>Provider compilers may employ intelligent qubit selection strategies to optimize performance.</a:t>
            </a:r>
          </a:p>
        </p:txBody>
      </p:sp>
    </p:spTree>
    <p:extLst>
      <p:ext uri="{BB962C8B-B14F-4D97-AF65-F5344CB8AC3E}">
        <p14:creationId xmlns:p14="http://schemas.microsoft.com/office/powerpoint/2010/main" val="1683623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992CE0-0D3F-84F3-2B15-955DAD148D51}"/>
              </a:ext>
            </a:extLst>
          </p:cNvPr>
          <p:cNvPicPr>
            <a:picLocks noChangeAspect="1"/>
          </p:cNvPicPr>
          <p:nvPr/>
        </p:nvPicPr>
        <p:blipFill>
          <a:blip r:embed="rId2"/>
          <a:stretch>
            <a:fillRect/>
          </a:stretch>
        </p:blipFill>
        <p:spPr>
          <a:xfrm>
            <a:off x="2431681" y="253697"/>
            <a:ext cx="5358324" cy="6350606"/>
          </a:xfrm>
          <a:prstGeom prst="rect">
            <a:avLst/>
          </a:prstGeom>
        </p:spPr>
      </p:pic>
      <p:sp>
        <p:nvSpPr>
          <p:cNvPr id="7" name="TextBox 6">
            <a:extLst>
              <a:ext uri="{FF2B5EF4-FFF2-40B4-BE49-F238E27FC236}">
                <a16:creationId xmlns:a16="http://schemas.microsoft.com/office/drawing/2014/main" id="{B4376696-CBF9-B8CF-5964-9D19394F649C}"/>
              </a:ext>
            </a:extLst>
          </p:cNvPr>
          <p:cNvSpPr txBox="1"/>
          <p:nvPr/>
        </p:nvSpPr>
        <p:spPr>
          <a:xfrm>
            <a:off x="7790005" y="5003865"/>
            <a:ext cx="4401995" cy="1600438"/>
          </a:xfrm>
          <a:prstGeom prst="rect">
            <a:avLst/>
          </a:prstGeom>
          <a:noFill/>
        </p:spPr>
        <p:txBody>
          <a:bodyPr wrap="square">
            <a:spAutoFit/>
          </a:bodyPr>
          <a:lstStyle/>
          <a:p>
            <a:pPr algn="just"/>
            <a:r>
              <a:rPr lang="en-US" sz="1400" b="1" dirty="0"/>
              <a:t>Figure:</a:t>
            </a:r>
            <a:r>
              <a:rPr lang="en-US" sz="1400" dirty="0"/>
              <a:t> </a:t>
            </a:r>
            <a:r>
              <a:rPr lang="en-US" sz="1400" i="1" dirty="0"/>
              <a:t>Demonstrating two benchmarks on Rigetti Aspen-9. The result fidelity observed when running our Hidden Shift benchmark (upper plot) and QFT(2) benchmark (lower plot) on Rigetti Aspen-9. For each benchmark, we show the average result fidelity as a function of circuit width (the number of qubits). (Data collected via cloud service.) </a:t>
            </a:r>
            <a:endParaRPr lang="en-IN" sz="1400" i="1" dirty="0"/>
          </a:p>
        </p:txBody>
      </p:sp>
    </p:spTree>
    <p:extLst>
      <p:ext uri="{BB962C8B-B14F-4D97-AF65-F5344CB8AC3E}">
        <p14:creationId xmlns:p14="http://schemas.microsoft.com/office/powerpoint/2010/main" val="2948882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C2AE8-0F81-12B1-3FA5-B4E451D70ECA}"/>
              </a:ext>
            </a:extLst>
          </p:cNvPr>
          <p:cNvSpPr txBox="1"/>
          <p:nvPr/>
        </p:nvSpPr>
        <p:spPr>
          <a:xfrm>
            <a:off x="4686301" y="339209"/>
            <a:ext cx="4181474" cy="400110"/>
          </a:xfrm>
          <a:prstGeom prst="rect">
            <a:avLst/>
          </a:prstGeom>
          <a:noFill/>
        </p:spPr>
        <p:txBody>
          <a:bodyPr wrap="square">
            <a:spAutoFit/>
          </a:bodyPr>
          <a:lstStyle/>
          <a:p>
            <a:pPr algn="ctr"/>
            <a:r>
              <a:rPr lang="en-IN" sz="2000" b="1" u="sng" dirty="0">
                <a:latin typeface="Amiri" panose="00000500000000000000" pitchFamily="2" charset="-78"/>
                <a:ea typeface="Amiri" panose="00000500000000000000" pitchFamily="2" charset="-78"/>
                <a:cs typeface="Amiri" panose="00000500000000000000" pitchFamily="2" charset="-78"/>
              </a:rPr>
              <a:t>IBM Quantum</a:t>
            </a:r>
          </a:p>
        </p:txBody>
      </p:sp>
      <p:sp>
        <p:nvSpPr>
          <p:cNvPr id="7" name="TextBox 6">
            <a:extLst>
              <a:ext uri="{FF2B5EF4-FFF2-40B4-BE49-F238E27FC236}">
                <a16:creationId xmlns:a16="http://schemas.microsoft.com/office/drawing/2014/main" id="{871657FD-F6D2-7CEA-CBBD-D0D6EB30C8CF}"/>
              </a:ext>
            </a:extLst>
          </p:cNvPr>
          <p:cNvSpPr txBox="1"/>
          <p:nvPr/>
        </p:nvSpPr>
        <p:spPr>
          <a:xfrm>
            <a:off x="1552576" y="822840"/>
            <a:ext cx="10477500" cy="147732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Corbel" panose="020B0503020204020204" pitchFamily="34" charset="0"/>
              </a:rPr>
              <a:t>IBM Quantum provides a large selection of quantum computing devices through IBM Quantum Services. IBM Q’s devices are based on </a:t>
            </a:r>
            <a:r>
              <a:rPr lang="en-US" dirty="0">
                <a:solidFill>
                  <a:srgbClr val="0070C0"/>
                </a:solidFill>
                <a:latin typeface="Corbel" panose="020B0503020204020204" pitchFamily="34" charset="0"/>
              </a:rPr>
              <a:t>superconducting qubit technology</a:t>
            </a:r>
            <a:r>
              <a:rPr lang="en-US" dirty="0">
                <a:latin typeface="Corbel" panose="020B0503020204020204" pitchFamily="34" charset="0"/>
              </a:rPr>
              <a:t>. </a:t>
            </a:r>
          </a:p>
          <a:p>
            <a:pPr marL="285750" indent="-285750" algn="just">
              <a:buFont typeface="Arial" panose="020B0604020202020204" pitchFamily="34" charset="0"/>
              <a:buChar char="•"/>
            </a:pPr>
            <a:r>
              <a:rPr lang="en-US" dirty="0">
                <a:latin typeface="Corbel" panose="020B0503020204020204" pitchFamily="34" charset="0"/>
              </a:rPr>
              <a:t>In further slides, we present results from several of those machines. </a:t>
            </a:r>
          </a:p>
          <a:p>
            <a:pPr marL="285750" indent="-285750" algn="just">
              <a:buFont typeface="Arial" panose="020B0604020202020204" pitchFamily="34" charset="0"/>
              <a:buChar char="•"/>
            </a:pPr>
            <a:r>
              <a:rPr lang="en-US" b="1" dirty="0">
                <a:latin typeface="Corbel" panose="020B0503020204020204" pitchFamily="34" charset="0"/>
              </a:rPr>
              <a:t>Note:</a:t>
            </a:r>
            <a:r>
              <a:rPr lang="en-US" dirty="0">
                <a:latin typeface="Corbel" panose="020B0503020204020204" pitchFamily="34" charset="0"/>
              </a:rPr>
              <a:t> </a:t>
            </a:r>
            <a:r>
              <a:rPr lang="en-US" i="1" dirty="0">
                <a:latin typeface="Corbel" panose="020B0503020204020204" pitchFamily="34" charset="0"/>
              </a:rPr>
              <a:t>there are larger and more recent IBM Q systems, including systems that have larger quantum volumes than those that we tested. </a:t>
            </a:r>
          </a:p>
        </p:txBody>
      </p:sp>
      <p:pic>
        <p:nvPicPr>
          <p:cNvPr id="9" name="Picture 8">
            <a:extLst>
              <a:ext uri="{FF2B5EF4-FFF2-40B4-BE49-F238E27FC236}">
                <a16:creationId xmlns:a16="http://schemas.microsoft.com/office/drawing/2014/main" id="{F2BE08A0-02CC-8982-7921-9478A140744B}"/>
              </a:ext>
            </a:extLst>
          </p:cNvPr>
          <p:cNvPicPr>
            <a:picLocks noChangeAspect="1"/>
          </p:cNvPicPr>
          <p:nvPr/>
        </p:nvPicPr>
        <p:blipFill>
          <a:blip r:embed="rId2"/>
          <a:stretch>
            <a:fillRect/>
          </a:stretch>
        </p:blipFill>
        <p:spPr>
          <a:xfrm>
            <a:off x="3486150" y="2342660"/>
            <a:ext cx="4791426" cy="4515340"/>
          </a:xfrm>
          <a:prstGeom prst="rect">
            <a:avLst/>
          </a:prstGeom>
        </p:spPr>
      </p:pic>
      <p:sp>
        <p:nvSpPr>
          <p:cNvPr id="11" name="TextBox 10">
            <a:extLst>
              <a:ext uri="{FF2B5EF4-FFF2-40B4-BE49-F238E27FC236}">
                <a16:creationId xmlns:a16="http://schemas.microsoft.com/office/drawing/2014/main" id="{4AB7CF64-9A9B-30BD-0676-B313205D385C}"/>
              </a:ext>
            </a:extLst>
          </p:cNvPr>
          <p:cNvSpPr txBox="1"/>
          <p:nvPr/>
        </p:nvSpPr>
        <p:spPr>
          <a:xfrm>
            <a:off x="8277576" y="5042118"/>
            <a:ext cx="3914424" cy="1815882"/>
          </a:xfrm>
          <a:prstGeom prst="rect">
            <a:avLst/>
          </a:prstGeom>
          <a:noFill/>
        </p:spPr>
        <p:txBody>
          <a:bodyPr wrap="square">
            <a:spAutoFit/>
          </a:bodyPr>
          <a:lstStyle/>
          <a:p>
            <a:pPr algn="just"/>
            <a:r>
              <a:rPr lang="en-US" sz="1400" b="1" dirty="0"/>
              <a:t>Figure: </a:t>
            </a:r>
            <a:r>
              <a:rPr lang="en-US" sz="1400" i="1" dirty="0"/>
              <a:t>Demonstrating a QFT-based benchmark on IBM Q Casablanca. Results from running the QFT(2) benchmark, the second of our two QFT-based benchmarks, on IBM Q Casablanca. The upper and lower plots show the average result fidelity and circuit depth, respectively, as a function of circuit width (the number of qubits).</a:t>
            </a:r>
            <a:endParaRPr lang="en-IN" sz="1400" i="1" dirty="0"/>
          </a:p>
        </p:txBody>
      </p:sp>
    </p:spTree>
    <p:extLst>
      <p:ext uri="{BB962C8B-B14F-4D97-AF65-F5344CB8AC3E}">
        <p14:creationId xmlns:p14="http://schemas.microsoft.com/office/powerpoint/2010/main" val="143653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6BE62-2CA2-1014-1413-4C82F9BC92F7}"/>
              </a:ext>
            </a:extLst>
          </p:cNvPr>
          <p:cNvSpPr txBox="1"/>
          <p:nvPr/>
        </p:nvSpPr>
        <p:spPr>
          <a:xfrm>
            <a:off x="1519237" y="1716464"/>
            <a:ext cx="10377488" cy="2862322"/>
          </a:xfrm>
          <a:prstGeom prst="rect">
            <a:avLst/>
          </a:prstGeom>
          <a:noFill/>
        </p:spPr>
        <p:txBody>
          <a:bodyPr wrap="square">
            <a:spAutoFit/>
          </a:bodyPr>
          <a:lstStyle/>
          <a:p>
            <a:pPr algn="just"/>
            <a:r>
              <a:rPr lang="en-US" dirty="0">
                <a:latin typeface="Corbel" panose="020B0503020204020204" pitchFamily="34" charset="0"/>
              </a:rPr>
              <a:t>Figure shows results from running the QFT(2) benchmark on </a:t>
            </a:r>
            <a:r>
              <a:rPr lang="en-US" dirty="0">
                <a:solidFill>
                  <a:srgbClr val="00B050"/>
                </a:solidFill>
                <a:latin typeface="Corbel" panose="020B0503020204020204" pitchFamily="34" charset="0"/>
              </a:rPr>
              <a:t>IBM Q Casablanca</a:t>
            </a:r>
            <a:r>
              <a:rPr lang="en-US" dirty="0">
                <a:latin typeface="Corbel" panose="020B0503020204020204" pitchFamily="34" charset="0"/>
              </a:rPr>
              <a:t>, which is a 7 qubit device. We show the average result fidelity and average circuit depth as a function of the circuit width (the number of qubits). </a:t>
            </a:r>
          </a:p>
          <a:p>
            <a:pPr algn="just"/>
            <a:endParaRPr lang="en-US" dirty="0">
              <a:latin typeface="Corbel" panose="020B0503020204020204" pitchFamily="34" charset="0"/>
            </a:endParaRPr>
          </a:p>
          <a:p>
            <a:pPr algn="just"/>
            <a:r>
              <a:rPr lang="en-US" dirty="0">
                <a:latin typeface="Corbel" panose="020B0503020204020204" pitchFamily="34" charset="0"/>
              </a:rPr>
              <a:t>The </a:t>
            </a:r>
            <a:r>
              <a:rPr lang="en-US" dirty="0">
                <a:solidFill>
                  <a:srgbClr val="00B0F0"/>
                </a:solidFill>
                <a:latin typeface="Corbel" panose="020B0503020204020204" pitchFamily="34" charset="0"/>
              </a:rPr>
              <a:t>lower plot </a:t>
            </a:r>
            <a:r>
              <a:rPr lang="en-US" dirty="0">
                <a:latin typeface="Corbel" panose="020B0503020204020204" pitchFamily="34" charset="0"/>
              </a:rPr>
              <a:t>of the figure shows both the normalized circuit depth and the depth of the circuits when written in the high-level API used to define the benchmark. </a:t>
            </a:r>
          </a:p>
          <a:p>
            <a:pPr algn="just"/>
            <a:endParaRPr lang="en-US" dirty="0">
              <a:latin typeface="Corbel" panose="020B0503020204020204" pitchFamily="34" charset="0"/>
            </a:endParaRPr>
          </a:p>
          <a:p>
            <a:pPr algn="just"/>
            <a:r>
              <a:rPr lang="en-US" b="1" dirty="0">
                <a:latin typeface="Corbel" panose="020B0503020204020204" pitchFamily="34" charset="0"/>
              </a:rPr>
              <a:t>Note: </a:t>
            </a:r>
            <a:r>
              <a:rPr lang="en-US" i="1" dirty="0">
                <a:latin typeface="Corbel" panose="020B0503020204020204" pitchFamily="34" charset="0"/>
              </a:rPr>
              <a:t>neither of these depths correspond to the depth of the circuits after they have been transpiled to the device’s native operations (i.e., the circuit’s physical depth), which will typically be larger. </a:t>
            </a:r>
          </a:p>
          <a:p>
            <a:pPr algn="just"/>
            <a:endParaRPr lang="en-US" dirty="0">
              <a:latin typeface="Corbel" panose="020B0503020204020204" pitchFamily="34" charset="0"/>
            </a:endParaRPr>
          </a:p>
        </p:txBody>
      </p:sp>
    </p:spTree>
    <p:extLst>
      <p:ext uri="{BB962C8B-B14F-4D97-AF65-F5344CB8AC3E}">
        <p14:creationId xmlns:p14="http://schemas.microsoft.com/office/powerpoint/2010/main" val="2222496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775DBF-AA84-B1EE-5719-3764AD46D5A0}"/>
              </a:ext>
            </a:extLst>
          </p:cNvPr>
          <p:cNvSpPr txBox="1"/>
          <p:nvPr/>
        </p:nvSpPr>
        <p:spPr>
          <a:xfrm>
            <a:off x="7181852" y="156686"/>
            <a:ext cx="5010147" cy="1754326"/>
          </a:xfrm>
          <a:prstGeom prst="rect">
            <a:avLst/>
          </a:prstGeom>
          <a:noFill/>
        </p:spPr>
        <p:txBody>
          <a:bodyPr wrap="square">
            <a:spAutoFit/>
          </a:bodyPr>
          <a:lstStyle/>
          <a:p>
            <a:pPr algn="just"/>
            <a:r>
              <a:rPr lang="en-US" dirty="0">
                <a:latin typeface="Corbel" panose="020B0503020204020204" pitchFamily="34" charset="0"/>
              </a:rPr>
              <a:t>Figure shows the results of running a subset of the benchmarking suite on </a:t>
            </a:r>
            <a:r>
              <a:rPr lang="en-US" b="1" dirty="0">
                <a:latin typeface="Corbel" panose="020B0503020204020204" pitchFamily="34" charset="0"/>
              </a:rPr>
              <a:t>IBM Q Casablanca</a:t>
            </a:r>
            <a:r>
              <a:rPr lang="en-US" dirty="0">
                <a:latin typeface="Corbel" panose="020B0503020204020204" pitchFamily="34" charset="0"/>
              </a:rPr>
              <a:t> and </a:t>
            </a:r>
            <a:r>
              <a:rPr lang="en-US" b="1" dirty="0">
                <a:latin typeface="Corbel" panose="020B0503020204020204" pitchFamily="34" charset="0"/>
              </a:rPr>
              <a:t>IBM Q Guadalupe</a:t>
            </a:r>
            <a:r>
              <a:rPr lang="en-US" dirty="0">
                <a:latin typeface="Corbel" panose="020B0503020204020204" pitchFamily="34" charset="0"/>
              </a:rPr>
              <a:t>. IBM Q Casablanca and IBM Q Guadalupe are </a:t>
            </a:r>
            <a:r>
              <a:rPr lang="en-US" b="1" i="1" dirty="0">
                <a:solidFill>
                  <a:srgbClr val="00B050"/>
                </a:solidFill>
                <a:latin typeface="Corbel" panose="020B0503020204020204" pitchFamily="34" charset="0"/>
              </a:rPr>
              <a:t>7 and 16 qubit devices, respectively</a:t>
            </a:r>
            <a:r>
              <a:rPr lang="en-US" dirty="0">
                <a:solidFill>
                  <a:srgbClr val="00B050"/>
                </a:solidFill>
                <a:latin typeface="Corbel" panose="020B0503020204020204" pitchFamily="34" charset="0"/>
              </a:rPr>
              <a:t>, </a:t>
            </a:r>
            <a:r>
              <a:rPr lang="en-US" dirty="0">
                <a:latin typeface="Corbel" panose="020B0503020204020204" pitchFamily="34" charset="0"/>
              </a:rPr>
              <a:t>that both have a </a:t>
            </a:r>
            <a:r>
              <a:rPr lang="en-US" b="1" dirty="0">
                <a:solidFill>
                  <a:srgbClr val="00B0F0"/>
                </a:solidFill>
                <a:latin typeface="Corbel" panose="020B0503020204020204" pitchFamily="34" charset="0"/>
              </a:rPr>
              <a:t>quantum volume of 32.</a:t>
            </a:r>
            <a:endParaRPr lang="en-IN" b="1" dirty="0">
              <a:solidFill>
                <a:srgbClr val="00B0F0"/>
              </a:solidFill>
              <a:latin typeface="Corbel" panose="020B0503020204020204" pitchFamily="34" charset="0"/>
            </a:endParaRPr>
          </a:p>
        </p:txBody>
      </p:sp>
      <p:pic>
        <p:nvPicPr>
          <p:cNvPr id="7" name="Picture 6">
            <a:extLst>
              <a:ext uri="{FF2B5EF4-FFF2-40B4-BE49-F238E27FC236}">
                <a16:creationId xmlns:a16="http://schemas.microsoft.com/office/drawing/2014/main" id="{973901FA-5CBD-4013-3444-CDC900D3E081}"/>
              </a:ext>
            </a:extLst>
          </p:cNvPr>
          <p:cNvPicPr>
            <a:picLocks noChangeAspect="1"/>
          </p:cNvPicPr>
          <p:nvPr/>
        </p:nvPicPr>
        <p:blipFill>
          <a:blip r:embed="rId2"/>
          <a:stretch>
            <a:fillRect/>
          </a:stretch>
        </p:blipFill>
        <p:spPr>
          <a:xfrm>
            <a:off x="2676597" y="0"/>
            <a:ext cx="4505255" cy="6858000"/>
          </a:xfrm>
          <a:prstGeom prst="rect">
            <a:avLst/>
          </a:prstGeom>
        </p:spPr>
      </p:pic>
      <p:sp>
        <p:nvSpPr>
          <p:cNvPr id="9" name="TextBox 8">
            <a:extLst>
              <a:ext uri="{FF2B5EF4-FFF2-40B4-BE49-F238E27FC236}">
                <a16:creationId xmlns:a16="http://schemas.microsoft.com/office/drawing/2014/main" id="{CF1B9DB2-F155-D89F-1938-7EABABB6FE4D}"/>
              </a:ext>
            </a:extLst>
          </p:cNvPr>
          <p:cNvSpPr txBox="1"/>
          <p:nvPr/>
        </p:nvSpPr>
        <p:spPr>
          <a:xfrm>
            <a:off x="7262776" y="5257562"/>
            <a:ext cx="4853023" cy="1600438"/>
          </a:xfrm>
          <a:prstGeom prst="rect">
            <a:avLst/>
          </a:prstGeom>
          <a:noFill/>
        </p:spPr>
        <p:txBody>
          <a:bodyPr wrap="square">
            <a:spAutoFit/>
          </a:bodyPr>
          <a:lstStyle/>
          <a:p>
            <a:pPr algn="just"/>
            <a:r>
              <a:rPr lang="en-IN" sz="1400" b="1" dirty="0">
                <a:latin typeface="Corbel" panose="020B0503020204020204" pitchFamily="34" charset="0"/>
              </a:rPr>
              <a:t>Figure: </a:t>
            </a:r>
            <a:r>
              <a:rPr lang="en-IN" sz="1400" i="1" dirty="0">
                <a:latin typeface="Corbel" panose="020B0503020204020204" pitchFamily="34" charset="0"/>
              </a:rPr>
              <a:t>Benchmarking results on IBM Q Casablanca and Guadalupe. The result fidelities obtained when running subsets of the benchmarking suite on </a:t>
            </a:r>
            <a:r>
              <a:rPr lang="en-IN" sz="1400" b="1" i="1" dirty="0">
                <a:latin typeface="Corbel" panose="020B0503020204020204" pitchFamily="34" charset="0"/>
              </a:rPr>
              <a:t>IBM Q Casablanca</a:t>
            </a:r>
            <a:r>
              <a:rPr lang="en-IN" sz="1400" i="1" dirty="0">
                <a:latin typeface="Corbel" panose="020B0503020204020204" pitchFamily="34" charset="0"/>
              </a:rPr>
              <a:t> and </a:t>
            </a:r>
            <a:r>
              <a:rPr lang="en-IN" sz="1400" b="1" i="1" dirty="0">
                <a:latin typeface="Corbel" panose="020B0503020204020204" pitchFamily="34" charset="0"/>
              </a:rPr>
              <a:t>IBM Q Guadalupe.</a:t>
            </a:r>
            <a:r>
              <a:rPr lang="en-IN" sz="1400" i="1" dirty="0">
                <a:latin typeface="Corbel" panose="020B0503020204020204" pitchFamily="34" charset="0"/>
              </a:rPr>
              <a:t> The volumetric backgrounds (grey squares) extrapolated from each device’s quantum volume (32 in both cases) do not accurately predict the performance of wide circuits on IBM Q Guadalupe.</a:t>
            </a:r>
          </a:p>
        </p:txBody>
      </p:sp>
    </p:spTree>
    <p:extLst>
      <p:ext uri="{BB962C8B-B14F-4D97-AF65-F5344CB8AC3E}">
        <p14:creationId xmlns:p14="http://schemas.microsoft.com/office/powerpoint/2010/main" val="4004797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32FB28-F92C-3056-D74B-81C6957B21BB}"/>
              </a:ext>
            </a:extLst>
          </p:cNvPr>
          <p:cNvSpPr txBox="1"/>
          <p:nvPr/>
        </p:nvSpPr>
        <p:spPr>
          <a:xfrm>
            <a:off x="1613647" y="1028343"/>
            <a:ext cx="10435477" cy="4801314"/>
          </a:xfrm>
          <a:prstGeom prst="rect">
            <a:avLst/>
          </a:prstGeom>
          <a:noFill/>
        </p:spPr>
        <p:txBody>
          <a:bodyPr wrap="square">
            <a:spAutoFit/>
          </a:bodyPr>
          <a:lstStyle/>
          <a:p>
            <a:pPr algn="just"/>
            <a:r>
              <a:rPr lang="en-US" dirty="0">
                <a:latin typeface="Corbel" panose="020B0503020204020204" pitchFamily="34" charset="0"/>
              </a:rPr>
              <a:t>Some of these benchmarks use circuits with a depth of well over 1000 (e.g., Grover’s Search benchmark), and we observed </a:t>
            </a:r>
            <a:r>
              <a:rPr lang="en-US" dirty="0">
                <a:solidFill>
                  <a:srgbClr val="00B050"/>
                </a:solidFill>
                <a:latin typeface="Corbel" panose="020B0503020204020204" pitchFamily="34" charset="0"/>
              </a:rPr>
              <a:t>low result fidelities </a:t>
            </a:r>
            <a:r>
              <a:rPr lang="en-US" dirty="0">
                <a:latin typeface="Corbel" panose="020B0503020204020204" pitchFamily="34" charset="0"/>
              </a:rPr>
              <a:t>for all such circuits. All application circuits whose volumetric positions are in the region predicted to have low result fidelity by the volumetric background (white squares and blank region) </a:t>
            </a:r>
            <a:r>
              <a:rPr lang="en-US" dirty="0">
                <a:solidFill>
                  <a:srgbClr val="00B0F0"/>
                </a:solidFill>
                <a:latin typeface="Corbel" panose="020B0503020204020204" pitchFamily="34" charset="0"/>
              </a:rPr>
              <a:t>do have low result fidelities</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However, there are application circuits with low result fidelities (e.g., </a:t>
            </a:r>
            <a:r>
              <a:rPr lang="en-US" dirty="0">
                <a:solidFill>
                  <a:srgbClr val="FF0000"/>
                </a:solidFill>
                <a:latin typeface="Corbel" panose="020B0503020204020204" pitchFamily="34" charset="0"/>
              </a:rPr>
              <a:t>red squares</a:t>
            </a:r>
            <a:r>
              <a:rPr lang="en-US" dirty="0">
                <a:latin typeface="Corbel" panose="020B0503020204020204" pitchFamily="34" charset="0"/>
              </a:rPr>
              <a:t>) whose volumetric positions fall within the high result fidelity region of the volumetric background (</a:t>
            </a:r>
            <a:r>
              <a:rPr lang="en-US" dirty="0">
                <a:solidFill>
                  <a:schemeClr val="bg1">
                    <a:lumMod val="50000"/>
                  </a:schemeClr>
                </a:solidFill>
                <a:latin typeface="Corbel" panose="020B0503020204020204" pitchFamily="34" charset="0"/>
              </a:rPr>
              <a:t>grey squares</a:t>
            </a:r>
            <a:r>
              <a:rPr lang="en-US" dirty="0">
                <a:latin typeface="Corbel" panose="020B0503020204020204" pitchFamily="34" charset="0"/>
              </a:rPr>
              <a:t>). We observe that </a:t>
            </a:r>
            <a:r>
              <a:rPr lang="en-US" dirty="0">
                <a:solidFill>
                  <a:srgbClr val="00B050"/>
                </a:solidFill>
                <a:latin typeface="Corbel" panose="020B0503020204020204" pitchFamily="34" charset="0"/>
              </a:rPr>
              <a:t>performance drops off with increasing width </a:t>
            </a:r>
            <a:r>
              <a:rPr lang="en-US" dirty="0">
                <a:latin typeface="Corbel" panose="020B0503020204020204" pitchFamily="34" charset="0"/>
              </a:rPr>
              <a:t>much more quickly than predicted by the volumetric background. </a:t>
            </a:r>
          </a:p>
          <a:p>
            <a:pPr algn="just"/>
            <a:endParaRPr lang="en-US" dirty="0">
              <a:latin typeface="Corbel" panose="020B0503020204020204" pitchFamily="34" charset="0"/>
            </a:endParaRPr>
          </a:p>
          <a:p>
            <a:pPr algn="just"/>
            <a:r>
              <a:rPr lang="en-US" dirty="0">
                <a:latin typeface="Corbel" panose="020B0503020204020204" pitchFamily="34" charset="0"/>
              </a:rPr>
              <a:t>This is likely primarily </a:t>
            </a:r>
            <a:r>
              <a:rPr lang="en-US" dirty="0">
                <a:solidFill>
                  <a:srgbClr val="00B0F0"/>
                </a:solidFill>
                <a:latin typeface="Corbel" panose="020B0503020204020204" pitchFamily="34" charset="0"/>
              </a:rPr>
              <a:t>because this volumetric background is extrapolated from the quantum volume using a simple heuristic that does not account for a device’s connectivity</a:t>
            </a:r>
            <a:r>
              <a:rPr lang="en-US" dirty="0">
                <a:latin typeface="Corbel" panose="020B0503020204020204" pitchFamily="34" charset="0"/>
              </a:rPr>
              <a:t>. This could potentially be addressed with a more sophisticated heuristic, or by instead using measured volumetric backgrounds. </a:t>
            </a:r>
          </a:p>
          <a:p>
            <a:pPr algn="just"/>
            <a:endParaRPr lang="en-US" dirty="0">
              <a:latin typeface="Corbel" panose="020B0503020204020204" pitchFamily="34" charset="0"/>
            </a:endParaRPr>
          </a:p>
          <a:p>
            <a:pPr algn="just"/>
            <a:r>
              <a:rPr lang="en-US" dirty="0">
                <a:solidFill>
                  <a:srgbClr val="00B050"/>
                </a:solidFill>
                <a:latin typeface="Corbel" panose="020B0503020204020204" pitchFamily="34" charset="0"/>
              </a:rPr>
              <a:t>Mid-circuit measurement </a:t>
            </a:r>
            <a:r>
              <a:rPr lang="en-US" dirty="0">
                <a:latin typeface="Corbel" panose="020B0503020204020204" pitchFamily="34" charset="0"/>
              </a:rPr>
              <a:t>and </a:t>
            </a:r>
            <a:r>
              <a:rPr lang="en-US" dirty="0">
                <a:solidFill>
                  <a:schemeClr val="accent1"/>
                </a:solidFill>
                <a:latin typeface="Corbel" panose="020B0503020204020204" pitchFamily="34" charset="0"/>
              </a:rPr>
              <a:t>qubit reset </a:t>
            </a:r>
            <a:r>
              <a:rPr lang="en-US" dirty="0">
                <a:solidFill>
                  <a:srgbClr val="0070C0"/>
                </a:solidFill>
                <a:latin typeface="Corbel" panose="020B0503020204020204" pitchFamily="34" charset="0"/>
              </a:rPr>
              <a:t>to make qubits reusable</a:t>
            </a:r>
            <a:r>
              <a:rPr lang="en-US" dirty="0">
                <a:latin typeface="Corbel" panose="020B0503020204020204" pitchFamily="34" charset="0"/>
              </a:rPr>
              <a:t> is a recent quantum computing enhancement, and IBM has introduced this feature for some of their systems. Our benchmark suite has been designed so that it can be adapted to include circuits that utilize mid-circuit measurements.</a:t>
            </a:r>
          </a:p>
        </p:txBody>
      </p:sp>
    </p:spTree>
    <p:extLst>
      <p:ext uri="{BB962C8B-B14F-4D97-AF65-F5344CB8AC3E}">
        <p14:creationId xmlns:p14="http://schemas.microsoft.com/office/powerpoint/2010/main" val="1476437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01699-B27F-9CF7-BA10-E2B1A9CE5F38}"/>
              </a:ext>
            </a:extLst>
          </p:cNvPr>
          <p:cNvPicPr>
            <a:picLocks noChangeAspect="1"/>
          </p:cNvPicPr>
          <p:nvPr/>
        </p:nvPicPr>
        <p:blipFill>
          <a:blip r:embed="rId2"/>
          <a:stretch>
            <a:fillRect/>
          </a:stretch>
        </p:blipFill>
        <p:spPr>
          <a:xfrm>
            <a:off x="3404639" y="233524"/>
            <a:ext cx="7849695" cy="5239481"/>
          </a:xfrm>
          <a:prstGeom prst="rect">
            <a:avLst/>
          </a:prstGeom>
        </p:spPr>
      </p:pic>
      <p:sp>
        <p:nvSpPr>
          <p:cNvPr id="5" name="TextBox 4">
            <a:extLst>
              <a:ext uri="{FF2B5EF4-FFF2-40B4-BE49-F238E27FC236}">
                <a16:creationId xmlns:a16="http://schemas.microsoft.com/office/drawing/2014/main" id="{6C84B07A-7F76-2850-BE5B-AB0CBD9FD9D8}"/>
              </a:ext>
            </a:extLst>
          </p:cNvPr>
          <p:cNvSpPr txBox="1"/>
          <p:nvPr/>
        </p:nvSpPr>
        <p:spPr>
          <a:xfrm>
            <a:off x="2562224" y="5473005"/>
            <a:ext cx="9534526" cy="1169551"/>
          </a:xfrm>
          <a:prstGeom prst="rect">
            <a:avLst/>
          </a:prstGeom>
          <a:noFill/>
        </p:spPr>
        <p:txBody>
          <a:bodyPr wrap="square">
            <a:spAutoFit/>
          </a:bodyPr>
          <a:lstStyle/>
          <a:p>
            <a:pPr algn="just"/>
            <a:r>
              <a:rPr lang="en-IN" sz="1400" b="1" dirty="0">
                <a:latin typeface="Corbel" panose="020B0503020204020204" pitchFamily="34" charset="0"/>
              </a:rPr>
              <a:t>Figure: </a:t>
            </a:r>
            <a:r>
              <a:rPr lang="en-IN" sz="1400" i="1" dirty="0">
                <a:latin typeface="Corbel" panose="020B0503020204020204" pitchFamily="34" charset="0"/>
              </a:rPr>
              <a:t>Benchmarks that use mid-circuit measurements. Results from running the Bernstein-Vazirani(1) and Bernstein-Vazirani(2) benchmarks on IBM Q Lagos. These benchmarks are based on two different implementations of the Bernstein-Vazirani algorithm: Bernstein-Vazirani(1) uses n + 1 qubit circuits for n-bit inputs, whereas Bernstein-Vazirani(2) uses mid-circuit measurements to reuse one of the qubits, and therefore needs only 2 qubits for any size input. Both benchmarks use the same random 2-6 bit algorithm inputs. We observe higher result fidelity when using mid-circuit measurements to reduce the width of the circuits.</a:t>
            </a:r>
          </a:p>
        </p:txBody>
      </p:sp>
    </p:spTree>
    <p:extLst>
      <p:ext uri="{BB962C8B-B14F-4D97-AF65-F5344CB8AC3E}">
        <p14:creationId xmlns:p14="http://schemas.microsoft.com/office/powerpoint/2010/main" val="3586408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207FC0-C377-A03F-80F9-FEE00B1FD2F4}"/>
              </a:ext>
            </a:extLst>
          </p:cNvPr>
          <p:cNvSpPr txBox="1"/>
          <p:nvPr/>
        </p:nvSpPr>
        <p:spPr>
          <a:xfrm>
            <a:off x="1559860" y="971433"/>
            <a:ext cx="10405782" cy="4801314"/>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Corbel" panose="020B0503020204020204" pitchFamily="34" charset="0"/>
              </a:rPr>
              <a:t>Figure shows the results of executing two benchmarks, constructed from the Bernstein-Vazirani algorithm, </a:t>
            </a:r>
            <a:r>
              <a:rPr lang="en-US" dirty="0">
                <a:solidFill>
                  <a:schemeClr val="accent1"/>
                </a:solidFill>
                <a:latin typeface="Corbel" panose="020B0503020204020204" pitchFamily="34" charset="0"/>
              </a:rPr>
              <a:t>on </a:t>
            </a:r>
            <a:r>
              <a:rPr lang="en-US" b="1" dirty="0">
                <a:solidFill>
                  <a:schemeClr val="accent1"/>
                </a:solidFill>
                <a:latin typeface="Corbel" panose="020B0503020204020204" pitchFamily="34" charset="0"/>
              </a:rPr>
              <a:t>IBM Q Lagos</a:t>
            </a:r>
            <a:r>
              <a:rPr lang="en-US" dirty="0">
                <a:latin typeface="Corbel" panose="020B0503020204020204" pitchFamily="34" charset="0"/>
              </a:rPr>
              <a:t>, </a:t>
            </a:r>
            <a:r>
              <a:rPr lang="en-US" i="1" dirty="0">
                <a:solidFill>
                  <a:srgbClr val="0070C0"/>
                </a:solidFill>
                <a:latin typeface="Corbel" panose="020B0503020204020204" pitchFamily="34" charset="0"/>
              </a:rPr>
              <a:t>which is a 7 qubit device</a:t>
            </a:r>
            <a:r>
              <a:rPr lang="en-US" dirty="0">
                <a:latin typeface="Corbel" panose="020B0503020204020204" pitchFamily="34" charset="0"/>
              </a:rPr>
              <a:t>. In both versions of the benchmark, </a:t>
            </a:r>
            <a:r>
              <a:rPr lang="en-US" dirty="0">
                <a:solidFill>
                  <a:srgbClr val="00B050"/>
                </a:solidFill>
                <a:latin typeface="Corbel" panose="020B0503020204020204" pitchFamily="34" charset="0"/>
              </a:rPr>
              <a:t>the algorithm’s input is an </a:t>
            </a:r>
            <a:r>
              <a:rPr lang="en-US" dirty="0">
                <a:solidFill>
                  <a:schemeClr val="accent1"/>
                </a:solidFill>
                <a:latin typeface="Corbel" panose="020B0503020204020204" pitchFamily="34" charset="0"/>
              </a:rPr>
              <a:t>n</a:t>
            </a:r>
            <a:r>
              <a:rPr lang="en-US" dirty="0">
                <a:solidFill>
                  <a:srgbClr val="00B050"/>
                </a:solidFill>
                <a:latin typeface="Corbel" panose="020B0503020204020204" pitchFamily="34" charset="0"/>
              </a:rPr>
              <a:t> bit integer</a:t>
            </a:r>
            <a:r>
              <a:rPr lang="en-US" dirty="0">
                <a:latin typeface="Corbel" panose="020B0503020204020204" pitchFamily="34" charset="0"/>
              </a:rPr>
              <a:t>, and on </a:t>
            </a:r>
            <a:r>
              <a:rPr lang="en-US" b="1" dirty="0">
                <a:latin typeface="Corbel" panose="020B0503020204020204" pitchFamily="34" charset="0"/>
              </a:rPr>
              <a:t>IBM Q Lagos </a:t>
            </a:r>
            <a:r>
              <a:rPr lang="en-US" i="1" dirty="0">
                <a:latin typeface="Corbel" panose="020B0503020204020204" pitchFamily="34" charset="0"/>
              </a:rPr>
              <a:t>n ranges from </a:t>
            </a:r>
            <a:r>
              <a:rPr lang="en-US" i="1" dirty="0">
                <a:solidFill>
                  <a:schemeClr val="accent1"/>
                </a:solidFill>
                <a:latin typeface="Amiri" panose="00000500000000000000" pitchFamily="2" charset="-78"/>
                <a:ea typeface="Amiri" panose="00000500000000000000" pitchFamily="2" charset="-78"/>
                <a:cs typeface="Amiri" panose="00000500000000000000" pitchFamily="2" charset="-78"/>
              </a:rPr>
              <a:t>2</a:t>
            </a:r>
            <a:r>
              <a:rPr lang="en-US" i="1" dirty="0">
                <a:solidFill>
                  <a:schemeClr val="accent1"/>
                </a:solidFill>
                <a:latin typeface="Corbel" panose="020B0503020204020204" pitchFamily="34" charset="0"/>
                <a:ea typeface="Amiri" panose="00000500000000000000" pitchFamily="2" charset="-78"/>
                <a:cs typeface="Amiri" panose="00000500000000000000" pitchFamily="2" charset="-78"/>
              </a:rPr>
              <a:t> to </a:t>
            </a:r>
            <a:r>
              <a:rPr lang="en-US" i="1" dirty="0">
                <a:solidFill>
                  <a:schemeClr val="accent1"/>
                </a:solidFill>
                <a:latin typeface="Amiri" panose="00000500000000000000" pitchFamily="2" charset="-78"/>
                <a:ea typeface="Amiri" panose="00000500000000000000" pitchFamily="2" charset="-78"/>
                <a:cs typeface="Amiri" panose="00000500000000000000" pitchFamily="2" charset="-78"/>
              </a:rPr>
              <a:t>6</a:t>
            </a:r>
            <a:r>
              <a:rPr lang="en-US" i="1" dirty="0">
                <a:latin typeface="Corbel" panose="020B0503020204020204" pitchFamily="34" charset="0"/>
              </a:rPr>
              <a:t>. </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In the </a:t>
            </a:r>
            <a:r>
              <a:rPr lang="en-US" b="1" dirty="0">
                <a:latin typeface="Corbel" panose="020B0503020204020204" pitchFamily="34" charset="0"/>
              </a:rPr>
              <a:t>Bernstein-Vazirani(1)</a:t>
            </a:r>
            <a:r>
              <a:rPr lang="en-US" dirty="0">
                <a:latin typeface="Corbel" panose="020B0503020204020204" pitchFamily="34" charset="0"/>
              </a:rPr>
              <a:t> benchmark, an n bit integer input uses an </a:t>
            </a:r>
            <a:r>
              <a:rPr lang="en-US" dirty="0">
                <a:solidFill>
                  <a:schemeClr val="accent1"/>
                </a:solidFill>
                <a:latin typeface="Corbel" panose="020B0503020204020204" pitchFamily="34" charset="0"/>
              </a:rPr>
              <a:t>n+1</a:t>
            </a:r>
            <a:r>
              <a:rPr lang="en-US" dirty="0">
                <a:latin typeface="Corbel" panose="020B0503020204020204" pitchFamily="34" charset="0"/>
              </a:rPr>
              <a:t> qubit circuit, so the circuit widths range from </a:t>
            </a:r>
            <a:r>
              <a:rPr lang="en-US" dirty="0">
                <a:solidFill>
                  <a:schemeClr val="accent1"/>
                </a:solidFill>
                <a:latin typeface="Corbel" panose="020B0503020204020204" pitchFamily="34" charset="0"/>
              </a:rPr>
              <a:t>3 to 7</a:t>
            </a:r>
            <a:r>
              <a:rPr lang="en-US" dirty="0">
                <a:latin typeface="Corbel" panose="020B0503020204020204" pitchFamily="34" charset="0"/>
              </a:rPr>
              <a:t>. </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In the </a:t>
            </a:r>
            <a:r>
              <a:rPr lang="en-US" b="1" dirty="0">
                <a:latin typeface="Corbel" panose="020B0503020204020204" pitchFamily="34" charset="0"/>
              </a:rPr>
              <a:t>Bernstein-Vazirani(2)</a:t>
            </a:r>
            <a:r>
              <a:rPr lang="en-US" dirty="0">
                <a:latin typeface="Corbel" panose="020B0503020204020204" pitchFamily="34" charset="0"/>
              </a:rPr>
              <a:t> benchmark, an n bit integer input uses </a:t>
            </a:r>
            <a:r>
              <a:rPr lang="en-US" dirty="0">
                <a:solidFill>
                  <a:srgbClr val="00B050"/>
                </a:solidFill>
                <a:latin typeface="Corbel" panose="020B0503020204020204" pitchFamily="34" charset="0"/>
              </a:rPr>
              <a:t>only 2 qubits for all n</a:t>
            </a:r>
            <a:r>
              <a:rPr lang="en-US" dirty="0">
                <a:latin typeface="Corbel" panose="020B0503020204020204" pitchFamily="34" charset="0"/>
              </a:rPr>
              <a:t>, one of which is repeatedly reset and reused with the aid of mid-circuit measurements. This results in width 2 circuits for all n. </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In Figure, we observe that the </a:t>
            </a:r>
            <a:r>
              <a:rPr lang="en-US" dirty="0">
                <a:solidFill>
                  <a:srgbClr val="FF0000"/>
                </a:solidFill>
                <a:latin typeface="Corbel" panose="020B0503020204020204" pitchFamily="34" charset="0"/>
              </a:rPr>
              <a:t>result fidelity drops </a:t>
            </a:r>
            <a:r>
              <a:rPr lang="en-US" dirty="0">
                <a:latin typeface="Corbel" panose="020B0503020204020204" pitchFamily="34" charset="0"/>
              </a:rPr>
              <a:t>precipitously when the </a:t>
            </a:r>
            <a:r>
              <a:rPr lang="en-US" dirty="0">
                <a:solidFill>
                  <a:srgbClr val="00B0F0"/>
                </a:solidFill>
                <a:latin typeface="Corbel" panose="020B0503020204020204" pitchFamily="34" charset="0"/>
              </a:rPr>
              <a:t>width of the circuit exceeds 5</a:t>
            </a:r>
            <a:r>
              <a:rPr lang="en-US" dirty="0">
                <a:latin typeface="Corbel" panose="020B0503020204020204" pitchFamily="34" charset="0"/>
              </a:rPr>
              <a:t>, which places it outside the quantum volume region (the grey rectangle). </a:t>
            </a:r>
          </a:p>
          <a:p>
            <a:pPr marL="285750" indent="-285750" algn="just">
              <a:buFont typeface="Arial" panose="020B0604020202020204" pitchFamily="34" charset="0"/>
              <a:buChar char="•"/>
            </a:pPr>
            <a:endParaRPr lang="en-US" dirty="0">
              <a:latin typeface="Corbel" panose="020B0503020204020204" pitchFamily="34" charset="0"/>
            </a:endParaRPr>
          </a:p>
          <a:p>
            <a:pPr marL="285750" indent="-285750" algn="just">
              <a:buFont typeface="Arial" panose="020B0604020202020204" pitchFamily="34" charset="0"/>
              <a:buChar char="•"/>
            </a:pPr>
            <a:r>
              <a:rPr lang="en-US" dirty="0">
                <a:latin typeface="Corbel" panose="020B0503020204020204" pitchFamily="34" charset="0"/>
              </a:rPr>
              <a:t>In the </a:t>
            </a:r>
            <a:r>
              <a:rPr lang="en-US" b="1" dirty="0">
                <a:latin typeface="Corbel" panose="020B0503020204020204" pitchFamily="34" charset="0"/>
              </a:rPr>
              <a:t>Bernstein-Vazirani(2)</a:t>
            </a:r>
            <a:r>
              <a:rPr lang="en-US" dirty="0">
                <a:latin typeface="Corbel" panose="020B0503020204020204" pitchFamily="34" charset="0"/>
              </a:rPr>
              <a:t> benchmark, the circuits’ widths do not exceed 2, and we observe a larger result fidelity for the same problem instances. This illustrates the potential value of </a:t>
            </a:r>
            <a:r>
              <a:rPr lang="en-US" dirty="0">
                <a:solidFill>
                  <a:schemeClr val="accent1"/>
                </a:solidFill>
                <a:latin typeface="Corbel" panose="020B0503020204020204" pitchFamily="34" charset="0"/>
              </a:rPr>
              <a:t>mid-circuit measurements for increasing an algorithm’s result fidelity.</a:t>
            </a:r>
            <a:endParaRPr lang="en-IN" dirty="0">
              <a:solidFill>
                <a:schemeClr val="accent1"/>
              </a:solidFill>
              <a:latin typeface="Corbel" panose="020B0503020204020204" pitchFamily="34" charset="0"/>
            </a:endParaRPr>
          </a:p>
        </p:txBody>
      </p:sp>
    </p:spTree>
    <p:extLst>
      <p:ext uri="{BB962C8B-B14F-4D97-AF65-F5344CB8AC3E}">
        <p14:creationId xmlns:p14="http://schemas.microsoft.com/office/powerpoint/2010/main" val="3876311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BA0C6B-7C46-3F5F-6D26-5CE2DFFD9997}"/>
              </a:ext>
            </a:extLst>
          </p:cNvPr>
          <p:cNvSpPr txBox="1"/>
          <p:nvPr/>
        </p:nvSpPr>
        <p:spPr>
          <a:xfrm>
            <a:off x="5205412" y="253484"/>
            <a:ext cx="1781175"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Quantinuum</a:t>
            </a:r>
          </a:p>
        </p:txBody>
      </p:sp>
      <p:sp>
        <p:nvSpPr>
          <p:cNvPr id="5" name="TextBox 4">
            <a:extLst>
              <a:ext uri="{FF2B5EF4-FFF2-40B4-BE49-F238E27FC236}">
                <a16:creationId xmlns:a16="http://schemas.microsoft.com/office/drawing/2014/main" id="{676BF7A1-AF54-EB6F-C8A0-B2951EB00185}"/>
              </a:ext>
            </a:extLst>
          </p:cNvPr>
          <p:cNvSpPr txBox="1"/>
          <p:nvPr/>
        </p:nvSpPr>
        <p:spPr>
          <a:xfrm>
            <a:off x="1895474" y="838855"/>
            <a:ext cx="10163176" cy="5078313"/>
          </a:xfrm>
          <a:prstGeom prst="rect">
            <a:avLst/>
          </a:prstGeom>
          <a:noFill/>
        </p:spPr>
        <p:txBody>
          <a:bodyPr wrap="square">
            <a:spAutoFit/>
          </a:bodyPr>
          <a:lstStyle/>
          <a:p>
            <a:pPr algn="just"/>
            <a:r>
              <a:rPr lang="en-US" dirty="0">
                <a:latin typeface="Corbel" panose="020B0503020204020204" pitchFamily="34" charset="0"/>
              </a:rPr>
              <a:t>Quantinuum System Model H1.1 was </a:t>
            </a:r>
            <a:r>
              <a:rPr lang="en-US" dirty="0">
                <a:solidFill>
                  <a:srgbClr val="00B050"/>
                </a:solidFill>
                <a:latin typeface="Corbel" panose="020B0503020204020204" pitchFamily="34" charset="0"/>
              </a:rPr>
              <a:t>released</a:t>
            </a:r>
            <a:r>
              <a:rPr lang="en-US" dirty="0">
                <a:latin typeface="Corbel" panose="020B0503020204020204" pitchFamily="34" charset="0"/>
              </a:rPr>
              <a:t> commercially in 2020. This quantum computing system currently </a:t>
            </a:r>
            <a:r>
              <a:rPr lang="en-US" dirty="0">
                <a:solidFill>
                  <a:srgbClr val="00B0F0"/>
                </a:solidFill>
                <a:latin typeface="Corbel" panose="020B0503020204020204" pitchFamily="34" charset="0"/>
              </a:rPr>
              <a:t>encodes up to 12 qubits </a:t>
            </a:r>
            <a:r>
              <a:rPr lang="en-US" dirty="0">
                <a:latin typeface="Corbel" panose="020B0503020204020204" pitchFamily="34" charset="0"/>
              </a:rPr>
              <a:t>in trapped atomic ions using the </a:t>
            </a:r>
            <a:r>
              <a:rPr lang="en-US" dirty="0">
                <a:solidFill>
                  <a:srgbClr val="FF0000"/>
                </a:solidFill>
                <a:latin typeface="Corbel" panose="020B0503020204020204" pitchFamily="34" charset="0"/>
              </a:rPr>
              <a:t>quantum charged coupled architecture</a:t>
            </a:r>
            <a:r>
              <a:rPr lang="en-US" dirty="0">
                <a:latin typeface="Corbel" panose="020B0503020204020204" pitchFamily="34" charset="0"/>
              </a:rPr>
              <a:t>. The qubits are fully connected by using ion transport operations to rearrange the ions to interact any pair of qubits. The system has an average single-qubit gate fidelity of 99.99(1)% and average two-qubit </a:t>
            </a:r>
            <a:r>
              <a:rPr lang="en-US" dirty="0">
                <a:solidFill>
                  <a:srgbClr val="00B050"/>
                </a:solidFill>
                <a:latin typeface="Corbel" panose="020B0503020204020204" pitchFamily="34" charset="0"/>
              </a:rPr>
              <a:t>gate fidelity </a:t>
            </a:r>
            <a:r>
              <a:rPr lang="en-US" dirty="0">
                <a:latin typeface="Corbel" panose="020B0503020204020204" pitchFamily="34" charset="0"/>
              </a:rPr>
              <a:t>of 99.70(5)%, as measured using standard randomized benchmarking. The system is also </a:t>
            </a:r>
            <a:r>
              <a:rPr lang="en-US" dirty="0">
                <a:solidFill>
                  <a:srgbClr val="0070C0"/>
                </a:solidFill>
                <a:latin typeface="Corbel" panose="020B0503020204020204" pitchFamily="34" charset="0"/>
              </a:rPr>
              <a:t>capable</a:t>
            </a:r>
            <a:r>
              <a:rPr lang="en-US" dirty="0">
                <a:latin typeface="Corbel" panose="020B0503020204020204" pitchFamily="34" charset="0"/>
              </a:rPr>
              <a:t> of applying high-fidelity mid-circuit measurement and reset to any qubit. </a:t>
            </a:r>
          </a:p>
          <a:p>
            <a:pPr algn="just"/>
            <a:endParaRPr lang="en-US" dirty="0">
              <a:latin typeface="Corbel" panose="020B0503020204020204" pitchFamily="34" charset="0"/>
            </a:endParaRPr>
          </a:p>
          <a:p>
            <a:pPr algn="just"/>
            <a:r>
              <a:rPr lang="en-US" dirty="0">
                <a:latin typeface="Corbel" panose="020B0503020204020204" pitchFamily="34" charset="0"/>
              </a:rPr>
              <a:t>Figure (in the next slide) shows the results of executing a </a:t>
            </a:r>
            <a:r>
              <a:rPr lang="en-US" dirty="0">
                <a:solidFill>
                  <a:srgbClr val="0070C0"/>
                </a:solidFill>
                <a:latin typeface="Corbel" panose="020B0503020204020204" pitchFamily="34" charset="0"/>
              </a:rPr>
              <a:t>subset of our application-oriented benchmarks </a:t>
            </a:r>
            <a:r>
              <a:rPr lang="en-US" dirty="0">
                <a:latin typeface="Corbel" panose="020B0503020204020204" pitchFamily="34" charset="0"/>
              </a:rPr>
              <a:t>on the Quantinuum H1-1. For these tests the code was slightly edited to more easily run with the Quantinuum API but the </a:t>
            </a:r>
            <a:r>
              <a:rPr lang="en-US" dirty="0" err="1">
                <a:latin typeface="Corbel" panose="020B0503020204020204" pitchFamily="34" charset="0"/>
              </a:rPr>
              <a:t>qiskit</a:t>
            </a:r>
            <a:r>
              <a:rPr lang="en-US" dirty="0">
                <a:latin typeface="Corbel" panose="020B0503020204020204" pitchFamily="34" charset="0"/>
              </a:rPr>
              <a:t> version is also supported. </a:t>
            </a:r>
          </a:p>
          <a:p>
            <a:pPr algn="just"/>
            <a:endParaRPr lang="en-US" dirty="0">
              <a:latin typeface="Corbel" panose="020B0503020204020204" pitchFamily="34" charset="0"/>
            </a:endParaRPr>
          </a:p>
          <a:p>
            <a:pPr algn="just"/>
            <a:r>
              <a:rPr lang="en-US" dirty="0">
                <a:latin typeface="Corbel" panose="020B0503020204020204" pitchFamily="34" charset="0"/>
              </a:rPr>
              <a:t>These results show that the Quantinuum system can run 12-qubit, moderate-depth circuits that contain interactions between many pairs of qubits and still obtain moderate to high fidelity results. </a:t>
            </a:r>
          </a:p>
          <a:p>
            <a:pPr algn="just"/>
            <a:endParaRPr lang="en-US" dirty="0">
              <a:latin typeface="Corbel" panose="020B0503020204020204" pitchFamily="34" charset="0"/>
            </a:endParaRPr>
          </a:p>
          <a:p>
            <a:pPr algn="just"/>
            <a:r>
              <a:rPr lang="en-US" dirty="0">
                <a:latin typeface="Corbel" panose="020B0503020204020204" pitchFamily="34" charset="0"/>
              </a:rPr>
              <a:t>The Bernstein-Vazirani(1), Hidden-Shift, and Hamiltonian Simulation benchmarks </a:t>
            </a:r>
            <a:r>
              <a:rPr lang="en-US" dirty="0">
                <a:solidFill>
                  <a:srgbClr val="C00000"/>
                </a:solidFill>
                <a:latin typeface="Corbel" panose="020B0503020204020204" pitchFamily="34" charset="0"/>
              </a:rPr>
              <a:t>all return high fidelity results (F¯ ≥ 0.77)</a:t>
            </a:r>
            <a:r>
              <a:rPr lang="en-US" dirty="0">
                <a:latin typeface="Corbel" panose="020B0503020204020204" pitchFamily="34" charset="0"/>
              </a:rPr>
              <a:t> for all qubit numbers up to the 12 qubit system size limit. Benchmarks that require deeper circuits, such as the QFT(1) and QFT(2) benchmarks and the Phase Estimation benchmark, still produce results that are distinguishable from random outputs. </a:t>
            </a:r>
            <a:endParaRPr lang="en-IN" dirty="0">
              <a:latin typeface="Corbel" panose="020B0503020204020204" pitchFamily="34" charset="0"/>
            </a:endParaRPr>
          </a:p>
        </p:txBody>
      </p:sp>
    </p:spTree>
    <p:extLst>
      <p:ext uri="{BB962C8B-B14F-4D97-AF65-F5344CB8AC3E}">
        <p14:creationId xmlns:p14="http://schemas.microsoft.com/office/powerpoint/2010/main" val="122924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1577908" y="457200"/>
            <a:ext cx="10018440" cy="719280"/>
          </a:xfrm>
          <a:prstGeom prst="rect">
            <a:avLst/>
          </a:prstGeom>
          <a:noFill/>
          <a:ln w="0">
            <a:noFill/>
          </a:ln>
        </p:spPr>
        <p:txBody>
          <a:bodyPr anchor="ctr">
            <a:noAutofit/>
          </a:bodyPr>
          <a:lstStyle/>
          <a:p>
            <a:pPr algn="ctr">
              <a:lnSpc>
                <a:spcPct val="100000"/>
              </a:lnSpc>
              <a:buNone/>
            </a:pPr>
            <a:r>
              <a:rPr lang="en-US" sz="28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Benchmarking Suite:</a:t>
            </a:r>
          </a:p>
        </p:txBody>
      </p:sp>
      <p:sp>
        <p:nvSpPr>
          <p:cNvPr id="262" name="PlaceHolder 2"/>
          <p:cNvSpPr>
            <a:spLocks noGrp="1"/>
          </p:cNvSpPr>
          <p:nvPr>
            <p:ph/>
          </p:nvPr>
        </p:nvSpPr>
        <p:spPr>
          <a:xfrm>
            <a:off x="1671534" y="1329120"/>
            <a:ext cx="10018441" cy="5071680"/>
          </a:xfrm>
          <a:prstGeom prst="rect">
            <a:avLst/>
          </a:prstGeom>
          <a:noFill/>
          <a:ln w="0">
            <a:noFill/>
          </a:ln>
        </p:spPr>
        <p:txBody>
          <a:bodyPr anchor="ctr">
            <a:normAutofit fontScale="91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It is an extensible suite of quantum performance benchmarks that </a:t>
            </a:r>
            <a:r>
              <a:rPr lang="en-US" sz="2400" b="0" strike="noStrike" spc="-1" dirty="0">
                <a:solidFill>
                  <a:srgbClr val="FF0000"/>
                </a:solidFill>
                <a:latin typeface="Corbel"/>
              </a:rPr>
              <a:t>are </a:t>
            </a:r>
            <a:r>
              <a:rPr lang="en-US" sz="2400" b="0" i="1" strike="noStrike" spc="-1" dirty="0">
                <a:solidFill>
                  <a:srgbClr val="FF0000"/>
                </a:solidFill>
                <a:latin typeface="Corbel"/>
              </a:rPr>
              <a:t>application-oriented</a:t>
            </a:r>
            <a:r>
              <a:rPr lang="en-US" sz="2400" b="0" strike="noStrike" spc="-1" dirty="0">
                <a:solidFill>
                  <a:srgbClr val="FF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 benchmark suite is intended to evaluate the capability of quantum hardware to successfully execute meaningful computational tasks, and to reflect likely use cases for quantum computers. </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 benchmarking suite is available as a </a:t>
            </a:r>
            <a:r>
              <a:rPr lang="en-US" sz="2400" b="0" strike="noStrike" spc="-1" dirty="0">
                <a:solidFill>
                  <a:srgbClr val="FF0000"/>
                </a:solidFill>
                <a:latin typeface="Corbel"/>
              </a:rPr>
              <a:t>public, open-source </a:t>
            </a:r>
            <a:r>
              <a:rPr lang="en-US" sz="2400" b="0" strike="noStrike" spc="-1" dirty="0">
                <a:solidFill>
                  <a:srgbClr val="000000"/>
                </a:solidFill>
                <a:latin typeface="Corbel"/>
              </a:rPr>
              <a:t>repository with extensive documentation.</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benchmarking suite consists of a set of benchmarks that are each based on an algorithm or application, and each benchmark is </a:t>
            </a:r>
            <a:r>
              <a:rPr lang="en-US" sz="2400" b="0" strike="noStrike" spc="-1" dirty="0">
                <a:solidFill>
                  <a:srgbClr val="7030A0"/>
                </a:solidFill>
                <a:latin typeface="Corbel"/>
              </a:rPr>
              <a:t>designed to measure proxies for the quality of and the time to solution for its corresponding application</a:t>
            </a:r>
            <a:r>
              <a:rPr lang="en-US" sz="2400" b="0" strike="noStrike" spc="-1" dirty="0">
                <a:solidFill>
                  <a:srgbClr val="000000"/>
                </a:solidFill>
                <a:latin typeface="Corbel"/>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5E768-A773-A277-41FB-DA4804BF978A}"/>
              </a:ext>
            </a:extLst>
          </p:cNvPr>
          <p:cNvPicPr>
            <a:picLocks noChangeAspect="1"/>
          </p:cNvPicPr>
          <p:nvPr/>
        </p:nvPicPr>
        <p:blipFill>
          <a:blip r:embed="rId2"/>
          <a:stretch>
            <a:fillRect/>
          </a:stretch>
        </p:blipFill>
        <p:spPr>
          <a:xfrm>
            <a:off x="4324085" y="196077"/>
            <a:ext cx="5991754" cy="5404623"/>
          </a:xfrm>
          <a:prstGeom prst="rect">
            <a:avLst/>
          </a:prstGeom>
        </p:spPr>
      </p:pic>
      <p:sp>
        <p:nvSpPr>
          <p:cNvPr id="5" name="TextBox 4">
            <a:extLst>
              <a:ext uri="{FF2B5EF4-FFF2-40B4-BE49-F238E27FC236}">
                <a16:creationId xmlns:a16="http://schemas.microsoft.com/office/drawing/2014/main" id="{BCC83D13-45D2-FBE3-7813-769593EB8DFE}"/>
              </a:ext>
            </a:extLst>
          </p:cNvPr>
          <p:cNvSpPr txBox="1"/>
          <p:nvPr/>
        </p:nvSpPr>
        <p:spPr>
          <a:xfrm>
            <a:off x="2590800" y="5600700"/>
            <a:ext cx="9458325" cy="1169551"/>
          </a:xfrm>
          <a:prstGeom prst="rect">
            <a:avLst/>
          </a:prstGeom>
          <a:noFill/>
        </p:spPr>
        <p:txBody>
          <a:bodyPr wrap="square">
            <a:spAutoFit/>
          </a:bodyPr>
          <a:lstStyle/>
          <a:p>
            <a:r>
              <a:rPr lang="en-US" sz="1400" b="1" dirty="0">
                <a:latin typeface="Corbel" panose="020B0503020204020204" pitchFamily="34" charset="0"/>
              </a:rPr>
              <a:t>Figure: </a:t>
            </a:r>
            <a:r>
              <a:rPr lang="en-US" sz="1400" dirty="0">
                <a:latin typeface="Corbel" panose="020B0503020204020204" pitchFamily="34" charset="0"/>
              </a:rPr>
              <a:t>Benchmark results on Quantinuum’s H1.1. The result fidelities obtained when running our benchmarking suite on H1.1, which is a 12-qubit device. Each benchmark was run with 500 shots and at most five random circuits per qubit number. For all wide and shallow circuits the result fidelity is high. Quantinuum has measured the quantum volume of this device to be 1024, and this value is used to construct the volumetric background region. The volumetric background is broadly predictive of the performance of our algorithmic benchmarks. </a:t>
            </a:r>
            <a:endParaRPr lang="en-IN" sz="1400" dirty="0">
              <a:latin typeface="Corbel" panose="020B0503020204020204" pitchFamily="34" charset="0"/>
            </a:endParaRPr>
          </a:p>
        </p:txBody>
      </p:sp>
    </p:spTree>
    <p:extLst>
      <p:ext uri="{BB962C8B-B14F-4D97-AF65-F5344CB8AC3E}">
        <p14:creationId xmlns:p14="http://schemas.microsoft.com/office/powerpoint/2010/main" val="1286502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BD6ED7-165C-45B7-0E7E-460CEA7D8C79}"/>
              </a:ext>
            </a:extLst>
          </p:cNvPr>
          <p:cNvSpPr txBox="1"/>
          <p:nvPr/>
        </p:nvSpPr>
        <p:spPr>
          <a:xfrm>
            <a:off x="1676399" y="990243"/>
            <a:ext cx="10220325" cy="3416320"/>
          </a:xfrm>
          <a:prstGeom prst="rect">
            <a:avLst/>
          </a:prstGeom>
          <a:noFill/>
        </p:spPr>
        <p:txBody>
          <a:bodyPr wrap="square">
            <a:spAutoFit/>
          </a:bodyPr>
          <a:lstStyle/>
          <a:p>
            <a:pPr algn="just"/>
            <a:r>
              <a:rPr lang="en-US" dirty="0">
                <a:latin typeface="Corbel" panose="020B0503020204020204" pitchFamily="34" charset="0"/>
              </a:rPr>
              <a:t>The </a:t>
            </a:r>
            <a:r>
              <a:rPr lang="en-US" dirty="0">
                <a:solidFill>
                  <a:srgbClr val="C00000"/>
                </a:solidFill>
                <a:latin typeface="Corbel" panose="020B0503020204020204" pitchFamily="34" charset="0"/>
              </a:rPr>
              <a:t>smallest fidelity </a:t>
            </a:r>
            <a:r>
              <a:rPr lang="en-US" dirty="0">
                <a:latin typeface="Corbel" panose="020B0503020204020204" pitchFamily="34" charset="0"/>
              </a:rPr>
              <a:t>for the QFT (1) was </a:t>
            </a:r>
            <a:r>
              <a:rPr lang="en-US" dirty="0">
                <a:solidFill>
                  <a:srgbClr val="C00000"/>
                </a:solidFill>
                <a:latin typeface="Corbel" panose="020B0503020204020204" pitchFamily="34" charset="0"/>
              </a:rPr>
              <a:t>F¯ = 0.07</a:t>
            </a:r>
            <a:r>
              <a:rPr lang="en-US" dirty="0">
                <a:latin typeface="Corbel" panose="020B0503020204020204" pitchFamily="34" charset="0"/>
              </a:rPr>
              <a:t>, which was obtained for the case of </a:t>
            </a:r>
            <a:r>
              <a:rPr lang="en-US" b="1" dirty="0">
                <a:solidFill>
                  <a:schemeClr val="accent1"/>
                </a:solidFill>
                <a:latin typeface="Corbel" panose="020B0503020204020204" pitchFamily="34" charset="0"/>
              </a:rPr>
              <a:t>n = 12</a:t>
            </a:r>
            <a:r>
              <a:rPr lang="en-US" dirty="0">
                <a:latin typeface="Corbel" panose="020B0503020204020204" pitchFamily="34" charset="0"/>
              </a:rPr>
              <a:t>. Overall, we observe that the volumetric background extrapolated from a quantum volume of 1024 provides a broadly, but not entirely, accurate prediction of the performance of our algorithmic benchmarks. </a:t>
            </a:r>
          </a:p>
          <a:p>
            <a:pPr algn="just"/>
            <a:endParaRPr lang="en-US" dirty="0">
              <a:latin typeface="Corbel" panose="020B0503020204020204" pitchFamily="34" charset="0"/>
            </a:endParaRPr>
          </a:p>
          <a:p>
            <a:pPr algn="just"/>
            <a:r>
              <a:rPr lang="en-US" dirty="0">
                <a:latin typeface="Corbel" panose="020B0503020204020204" pitchFamily="34" charset="0"/>
              </a:rPr>
              <a:t>The </a:t>
            </a:r>
            <a:r>
              <a:rPr lang="en-US" b="1" dirty="0">
                <a:latin typeface="Corbel" panose="020B0503020204020204" pitchFamily="34" charset="0"/>
              </a:rPr>
              <a:t>H1.1</a:t>
            </a:r>
            <a:r>
              <a:rPr lang="en-US" dirty="0">
                <a:latin typeface="Corbel" panose="020B0503020204020204" pitchFamily="34" charset="0"/>
              </a:rPr>
              <a:t> can implement </a:t>
            </a:r>
            <a:r>
              <a:rPr lang="en-US" dirty="0">
                <a:solidFill>
                  <a:srgbClr val="00B050"/>
                </a:solidFill>
                <a:latin typeface="Corbel" panose="020B0503020204020204" pitchFamily="34" charset="0"/>
              </a:rPr>
              <a:t>mid-circuit measurement </a:t>
            </a:r>
            <a:r>
              <a:rPr lang="en-US" dirty="0">
                <a:latin typeface="Corbel" panose="020B0503020204020204" pitchFamily="34" charset="0"/>
              </a:rPr>
              <a:t>and </a:t>
            </a:r>
            <a:r>
              <a:rPr lang="en-US" dirty="0">
                <a:solidFill>
                  <a:schemeClr val="accent1"/>
                </a:solidFill>
                <a:latin typeface="Corbel" panose="020B0503020204020204" pitchFamily="34" charset="0"/>
              </a:rPr>
              <a:t>reset operations</a:t>
            </a:r>
            <a:r>
              <a:rPr lang="en-US" dirty="0">
                <a:latin typeface="Corbel" panose="020B0503020204020204" pitchFamily="34" charset="0"/>
              </a:rPr>
              <a:t>, which we benchmarked using the Bernstein-Vazirani(2) benchmark. While both our benchmarks based on the Bernstein-Vazirani algorithm achieve high fidelity results (F¯ &gt; 0.929), </a:t>
            </a:r>
            <a:r>
              <a:rPr lang="en-US" dirty="0">
                <a:solidFill>
                  <a:srgbClr val="00B050"/>
                </a:solidFill>
                <a:latin typeface="Corbel" panose="020B0503020204020204" pitchFamily="34" charset="0"/>
              </a:rPr>
              <a:t>Bernstein-Vazirani(2)</a:t>
            </a:r>
            <a:r>
              <a:rPr lang="en-US" dirty="0">
                <a:latin typeface="Corbel" panose="020B0503020204020204" pitchFamily="34" charset="0"/>
              </a:rPr>
              <a:t> performs slightly better than Bernstein-Vazirani(1) </a:t>
            </a:r>
            <a:r>
              <a:rPr lang="en-US" dirty="0">
                <a:solidFill>
                  <a:schemeClr val="accent1"/>
                </a:solidFill>
                <a:latin typeface="Corbel" panose="020B0503020204020204" pitchFamily="34" charset="0"/>
              </a:rPr>
              <a:t>for larger register size</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The </a:t>
            </a:r>
            <a:r>
              <a:rPr lang="en-US" b="1" dirty="0">
                <a:latin typeface="Corbel" panose="020B0503020204020204" pitchFamily="34" charset="0"/>
              </a:rPr>
              <a:t>Bernstein-Vazirani(2)</a:t>
            </a:r>
            <a:r>
              <a:rPr lang="en-US" dirty="0">
                <a:latin typeface="Corbel" panose="020B0503020204020204" pitchFamily="34" charset="0"/>
              </a:rPr>
              <a:t> benchmark can also be implemented </a:t>
            </a:r>
            <a:r>
              <a:rPr lang="en-US" dirty="0">
                <a:solidFill>
                  <a:srgbClr val="00B050"/>
                </a:solidFill>
                <a:latin typeface="Corbel" panose="020B0503020204020204" pitchFamily="34" charset="0"/>
              </a:rPr>
              <a:t>for larger algorithm input sizes (n &gt; 12) </a:t>
            </a:r>
            <a:r>
              <a:rPr lang="en-US" dirty="0">
                <a:latin typeface="Corbel" panose="020B0503020204020204" pitchFamily="34" charset="0"/>
              </a:rPr>
              <a:t>as it only uses two qubits for any input, whereas the </a:t>
            </a:r>
            <a:r>
              <a:rPr lang="en-US" b="1" dirty="0">
                <a:latin typeface="Corbel" panose="020B0503020204020204" pitchFamily="34" charset="0"/>
              </a:rPr>
              <a:t>Bernstein-Vazirani(1) </a:t>
            </a:r>
            <a:r>
              <a:rPr lang="en-US" dirty="0">
                <a:latin typeface="Corbel" panose="020B0503020204020204" pitchFamily="34" charset="0"/>
              </a:rPr>
              <a:t>benchmark is </a:t>
            </a:r>
            <a:r>
              <a:rPr lang="en-US" dirty="0">
                <a:solidFill>
                  <a:srgbClr val="00B0F0"/>
                </a:solidFill>
                <a:latin typeface="Corbel" panose="020B0503020204020204" pitchFamily="34" charset="0"/>
              </a:rPr>
              <a:t>limited to n ≤ 12 </a:t>
            </a:r>
            <a:r>
              <a:rPr lang="en-US" dirty="0">
                <a:latin typeface="Corbel" panose="020B0503020204020204" pitchFamily="34" charset="0"/>
              </a:rPr>
              <a:t>due to the machine’s current restriction to 12 qubits</a:t>
            </a:r>
            <a:endParaRPr lang="en-IN" dirty="0">
              <a:latin typeface="Corbel" panose="020B0503020204020204" pitchFamily="34" charset="0"/>
            </a:endParaRPr>
          </a:p>
        </p:txBody>
      </p:sp>
    </p:spTree>
    <p:extLst>
      <p:ext uri="{BB962C8B-B14F-4D97-AF65-F5344CB8AC3E}">
        <p14:creationId xmlns:p14="http://schemas.microsoft.com/office/powerpoint/2010/main" val="2984915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E72E02-6B66-A91F-F717-FF8082C9C763}"/>
              </a:ext>
            </a:extLst>
          </p:cNvPr>
          <p:cNvSpPr txBox="1"/>
          <p:nvPr/>
        </p:nvSpPr>
        <p:spPr>
          <a:xfrm>
            <a:off x="5676900" y="263009"/>
            <a:ext cx="6096000" cy="400110"/>
          </a:xfrm>
          <a:prstGeom prst="rect">
            <a:avLst/>
          </a:prstGeom>
          <a:noFill/>
        </p:spPr>
        <p:txBody>
          <a:bodyPr wrap="square">
            <a:spAutoFit/>
          </a:bodyPr>
          <a:lstStyle/>
          <a:p>
            <a:r>
              <a:rPr lang="en-IN" sz="2000" b="1" u="sng" dirty="0">
                <a:latin typeface="Amiri" panose="00000500000000000000" pitchFamily="2" charset="-78"/>
                <a:ea typeface="Amiri" panose="00000500000000000000" pitchFamily="2" charset="-78"/>
                <a:cs typeface="Amiri" panose="00000500000000000000" pitchFamily="2" charset="-78"/>
              </a:rPr>
              <a:t>IonQ</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5" name="TextBox 4">
            <a:extLst>
              <a:ext uri="{FF2B5EF4-FFF2-40B4-BE49-F238E27FC236}">
                <a16:creationId xmlns:a16="http://schemas.microsoft.com/office/drawing/2014/main" id="{3EF43960-576F-E58A-782A-B3020675AE09}"/>
              </a:ext>
            </a:extLst>
          </p:cNvPr>
          <p:cNvSpPr txBox="1"/>
          <p:nvPr/>
        </p:nvSpPr>
        <p:spPr>
          <a:xfrm>
            <a:off x="1781175" y="678538"/>
            <a:ext cx="10125075" cy="4801314"/>
          </a:xfrm>
          <a:prstGeom prst="rect">
            <a:avLst/>
          </a:prstGeom>
          <a:noFill/>
        </p:spPr>
        <p:txBody>
          <a:bodyPr wrap="square">
            <a:spAutoFit/>
          </a:bodyPr>
          <a:lstStyle/>
          <a:p>
            <a:pPr algn="just"/>
            <a:endParaRPr lang="en-IN" dirty="0">
              <a:latin typeface="Corbel" panose="020B0503020204020204" pitchFamily="34" charset="0"/>
            </a:endParaRPr>
          </a:p>
          <a:p>
            <a:pPr algn="just"/>
            <a:r>
              <a:rPr lang="en-IN" dirty="0">
                <a:latin typeface="Corbel" panose="020B0503020204020204" pitchFamily="34" charset="0"/>
              </a:rPr>
              <a:t>IonQ is a provider of quantum computers that are available via </a:t>
            </a:r>
            <a:r>
              <a:rPr lang="en-IN" dirty="0">
                <a:solidFill>
                  <a:schemeClr val="accent1"/>
                </a:solidFill>
                <a:latin typeface="Corbel" panose="020B0503020204020204" pitchFamily="34" charset="0"/>
              </a:rPr>
              <a:t>Amazon Braket</a:t>
            </a:r>
            <a:r>
              <a:rPr lang="en-IN" dirty="0">
                <a:latin typeface="Corbel" panose="020B0503020204020204" pitchFamily="34" charset="0"/>
              </a:rPr>
              <a:t>, </a:t>
            </a:r>
            <a:r>
              <a:rPr lang="en-IN" dirty="0">
                <a:solidFill>
                  <a:srgbClr val="00B050"/>
                </a:solidFill>
                <a:latin typeface="Corbel" panose="020B0503020204020204" pitchFamily="34" charset="0"/>
              </a:rPr>
              <a:t>Microsoft Azure Quantum </a:t>
            </a:r>
            <a:r>
              <a:rPr lang="en-IN" dirty="0">
                <a:latin typeface="Corbel" panose="020B0503020204020204" pitchFamily="34" charset="0"/>
              </a:rPr>
              <a:t>and </a:t>
            </a:r>
            <a:r>
              <a:rPr lang="en-IN" dirty="0">
                <a:solidFill>
                  <a:srgbClr val="0070C0"/>
                </a:solidFill>
                <a:latin typeface="Corbel" panose="020B0503020204020204" pitchFamily="34" charset="0"/>
              </a:rPr>
              <a:t>Google Cloud</a:t>
            </a:r>
            <a:r>
              <a:rPr lang="en-IN" dirty="0">
                <a:latin typeface="Corbel" panose="020B0503020204020204" pitchFamily="34" charset="0"/>
              </a:rPr>
              <a:t>. IonQ systems support most leading quantum programming environments, and we executed our benchmarks on the IonQ system using the Qiskit provider module supplied by IonQ. Their hardware utilizes trapped ytterbium ions where qubits are encoded in two states of the ground </a:t>
            </a:r>
            <a:r>
              <a:rPr lang="en-US" dirty="0">
                <a:latin typeface="Corbel" panose="020B0503020204020204" pitchFamily="34" charset="0"/>
              </a:rPr>
              <a:t>hyperfine manifold. The IonQ system currently on the cloud consists of 11 qubits that are fully connected.</a:t>
            </a:r>
          </a:p>
          <a:p>
            <a:pPr algn="just"/>
            <a:endParaRPr lang="en-US" dirty="0">
              <a:latin typeface="Corbel" panose="020B0503020204020204" pitchFamily="34" charset="0"/>
            </a:endParaRPr>
          </a:p>
          <a:p>
            <a:pPr algn="just"/>
            <a:r>
              <a:rPr lang="en-US" dirty="0">
                <a:latin typeface="Corbel" panose="020B0503020204020204" pitchFamily="34" charset="0"/>
              </a:rPr>
              <a:t>Figure (in the next slide) shows results from executing a subset of the application-oriented benchmarks on the </a:t>
            </a:r>
            <a:r>
              <a:rPr lang="en-US" dirty="0">
                <a:solidFill>
                  <a:schemeClr val="accent1"/>
                </a:solidFill>
                <a:latin typeface="Corbel" panose="020B0503020204020204" pitchFamily="34" charset="0"/>
              </a:rPr>
              <a:t>IonQ system</a:t>
            </a:r>
            <a:r>
              <a:rPr lang="en-US" dirty="0">
                <a:latin typeface="Corbel" panose="020B0503020204020204" pitchFamily="34" charset="0"/>
              </a:rPr>
              <a:t>. IonQ does not publish a quantum volume metric for this device, and we chose not to run the quantum volume circuits on any of the tested hardware. </a:t>
            </a:r>
          </a:p>
          <a:p>
            <a:pPr algn="just"/>
            <a:endParaRPr lang="en-US" dirty="0">
              <a:latin typeface="Corbel" panose="020B0503020204020204" pitchFamily="34" charset="0"/>
            </a:endParaRPr>
          </a:p>
          <a:p>
            <a:pPr algn="just"/>
            <a:r>
              <a:rPr lang="en-US" dirty="0">
                <a:latin typeface="Corbel" panose="020B0503020204020204" pitchFamily="34" charset="0"/>
              </a:rPr>
              <a:t>In Figure we observe </a:t>
            </a:r>
            <a:r>
              <a:rPr lang="en-US" dirty="0">
                <a:solidFill>
                  <a:srgbClr val="0070C0"/>
                </a:solidFill>
                <a:latin typeface="Corbel" panose="020B0503020204020204" pitchFamily="34" charset="0"/>
              </a:rPr>
              <a:t>high-fidelity results</a:t>
            </a:r>
            <a:r>
              <a:rPr lang="en-US" dirty="0">
                <a:latin typeface="Corbel" panose="020B0503020204020204" pitchFamily="34" charset="0"/>
              </a:rPr>
              <a:t> for the Bernstein-Vazirani(1), Deutsch-</a:t>
            </a:r>
            <a:r>
              <a:rPr lang="en-US" dirty="0" err="1">
                <a:latin typeface="Corbel" panose="020B0503020204020204" pitchFamily="34" charset="0"/>
              </a:rPr>
              <a:t>Jozsa</a:t>
            </a:r>
            <a:r>
              <a:rPr lang="en-US" dirty="0">
                <a:latin typeface="Corbel" panose="020B0503020204020204" pitchFamily="34" charset="0"/>
              </a:rPr>
              <a:t> and Hidden Shift benchmarks for all qubit numbers, </a:t>
            </a:r>
            <a:r>
              <a:rPr lang="en-US" dirty="0">
                <a:solidFill>
                  <a:srgbClr val="FF0000"/>
                </a:solidFill>
                <a:latin typeface="Corbel" panose="020B0503020204020204" pitchFamily="34" charset="0"/>
              </a:rPr>
              <a:t>up to the current system limit of n = 11</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latin typeface="Corbel" panose="020B0503020204020204" pitchFamily="34" charset="0"/>
              </a:rPr>
              <a:t>For benchmarks that use deeper circuits we observe a steeper decrease in result fidelity with n, and the observed performance is broadly, but not entirely, consistent with the predictions of the volumetric background.</a:t>
            </a:r>
            <a:endParaRPr lang="en-IN" dirty="0">
              <a:latin typeface="Corbel" panose="020B0503020204020204" pitchFamily="34" charset="0"/>
            </a:endParaRPr>
          </a:p>
        </p:txBody>
      </p:sp>
    </p:spTree>
    <p:extLst>
      <p:ext uri="{BB962C8B-B14F-4D97-AF65-F5344CB8AC3E}">
        <p14:creationId xmlns:p14="http://schemas.microsoft.com/office/powerpoint/2010/main" val="3760716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AA7045-FA48-E92C-A8E3-FEF9F4CB5F26}"/>
              </a:ext>
            </a:extLst>
          </p:cNvPr>
          <p:cNvSpPr txBox="1"/>
          <p:nvPr/>
        </p:nvSpPr>
        <p:spPr>
          <a:xfrm>
            <a:off x="2294999" y="5684818"/>
            <a:ext cx="9344551" cy="954107"/>
          </a:xfrm>
          <a:prstGeom prst="rect">
            <a:avLst/>
          </a:prstGeom>
          <a:noFill/>
        </p:spPr>
        <p:txBody>
          <a:bodyPr wrap="square">
            <a:spAutoFit/>
          </a:bodyPr>
          <a:lstStyle/>
          <a:p>
            <a:pPr algn="just"/>
            <a:r>
              <a:rPr lang="en-US" sz="1400" b="1" dirty="0">
                <a:latin typeface="Corbel" panose="020B0503020204020204" pitchFamily="34" charset="0"/>
              </a:rPr>
              <a:t>Figure:</a:t>
            </a:r>
            <a:r>
              <a:rPr lang="en-US" sz="1400" dirty="0"/>
              <a:t> </a:t>
            </a:r>
            <a:r>
              <a:rPr lang="en-US" sz="1400" i="1" dirty="0">
                <a:latin typeface="Corbel" panose="020B0503020204020204" pitchFamily="34" charset="0"/>
              </a:rPr>
              <a:t>Benchmark results on </a:t>
            </a:r>
            <a:r>
              <a:rPr lang="en-US" sz="1400" i="1" dirty="0" err="1">
                <a:latin typeface="Corbel" panose="020B0503020204020204" pitchFamily="34" charset="0"/>
              </a:rPr>
              <a:t>IonQ’s</a:t>
            </a:r>
            <a:r>
              <a:rPr lang="en-US" sz="1400" i="1" dirty="0">
                <a:latin typeface="Corbel" panose="020B0503020204020204" pitchFamily="34" charset="0"/>
              </a:rPr>
              <a:t> cloud-accessible system. The result fidelities obtained when running our benchmarking suite on </a:t>
            </a:r>
            <a:r>
              <a:rPr lang="en-US" sz="1400" i="1" dirty="0" err="1">
                <a:latin typeface="Corbel" panose="020B0503020204020204" pitchFamily="34" charset="0"/>
              </a:rPr>
              <a:t>IonQ’s</a:t>
            </a:r>
            <a:r>
              <a:rPr lang="en-US" sz="1400" i="1" dirty="0">
                <a:latin typeface="Corbel" panose="020B0503020204020204" pitchFamily="34" charset="0"/>
              </a:rPr>
              <a:t> Harmony cloud-accessible system, which features 11 qubits. For all wide and shallow circuits the result fidelity is high. IonQ does not publish a quantum volume for this device, and we did not measure it directly, so we do not include a volumetric background in this plot.</a:t>
            </a:r>
            <a:endParaRPr lang="en-IN" sz="1400" i="1" dirty="0">
              <a:latin typeface="Corbel" panose="020B0503020204020204" pitchFamily="34" charset="0"/>
            </a:endParaRPr>
          </a:p>
        </p:txBody>
      </p:sp>
      <p:pic>
        <p:nvPicPr>
          <p:cNvPr id="5" name="Picture 4">
            <a:extLst>
              <a:ext uri="{FF2B5EF4-FFF2-40B4-BE49-F238E27FC236}">
                <a16:creationId xmlns:a16="http://schemas.microsoft.com/office/drawing/2014/main" id="{D00A6D88-981A-5229-1E6A-8B7EFF894032}"/>
              </a:ext>
            </a:extLst>
          </p:cNvPr>
          <p:cNvPicPr>
            <a:picLocks noChangeAspect="1"/>
          </p:cNvPicPr>
          <p:nvPr/>
        </p:nvPicPr>
        <p:blipFill>
          <a:blip r:embed="rId2"/>
          <a:stretch>
            <a:fillRect/>
          </a:stretch>
        </p:blipFill>
        <p:spPr>
          <a:xfrm>
            <a:off x="3895198" y="219075"/>
            <a:ext cx="5934602" cy="5312668"/>
          </a:xfrm>
          <a:prstGeom prst="rect">
            <a:avLst/>
          </a:prstGeom>
        </p:spPr>
      </p:pic>
    </p:spTree>
    <p:extLst>
      <p:ext uri="{BB962C8B-B14F-4D97-AF65-F5344CB8AC3E}">
        <p14:creationId xmlns:p14="http://schemas.microsoft.com/office/powerpoint/2010/main" val="3799351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F9BFDE-2232-2D58-B7AA-81F060E2A621}"/>
              </a:ext>
            </a:extLst>
          </p:cNvPr>
          <p:cNvPicPr>
            <a:picLocks noChangeAspect="1"/>
          </p:cNvPicPr>
          <p:nvPr/>
        </p:nvPicPr>
        <p:blipFill>
          <a:blip r:embed="rId2"/>
          <a:stretch>
            <a:fillRect/>
          </a:stretch>
        </p:blipFill>
        <p:spPr>
          <a:xfrm>
            <a:off x="4010025" y="178294"/>
            <a:ext cx="5438970" cy="5427614"/>
          </a:xfrm>
          <a:prstGeom prst="rect">
            <a:avLst/>
          </a:prstGeom>
        </p:spPr>
      </p:pic>
      <p:sp>
        <p:nvSpPr>
          <p:cNvPr id="7" name="TextBox 6">
            <a:extLst>
              <a:ext uri="{FF2B5EF4-FFF2-40B4-BE49-F238E27FC236}">
                <a16:creationId xmlns:a16="http://schemas.microsoft.com/office/drawing/2014/main" id="{2BE75B66-CE46-4495-331D-EA831B47EB2C}"/>
              </a:ext>
            </a:extLst>
          </p:cNvPr>
          <p:cNvSpPr txBox="1"/>
          <p:nvPr/>
        </p:nvSpPr>
        <p:spPr>
          <a:xfrm>
            <a:off x="2371724" y="5792274"/>
            <a:ext cx="9382125" cy="954107"/>
          </a:xfrm>
          <a:prstGeom prst="rect">
            <a:avLst/>
          </a:prstGeom>
          <a:noFill/>
        </p:spPr>
        <p:txBody>
          <a:bodyPr wrap="square">
            <a:spAutoFit/>
          </a:bodyPr>
          <a:lstStyle/>
          <a:p>
            <a:pPr algn="just"/>
            <a:r>
              <a:rPr lang="en-US" sz="1400" b="1" dirty="0">
                <a:latin typeface="Corbel" panose="020B0503020204020204" pitchFamily="34" charset="0"/>
              </a:rPr>
              <a:t>Figure: </a:t>
            </a:r>
            <a:r>
              <a:rPr lang="en-US" sz="1400" i="1" dirty="0">
                <a:latin typeface="Corbel" panose="020B0503020204020204" pitchFamily="34" charset="0"/>
              </a:rPr>
              <a:t>Benchmark results on </a:t>
            </a:r>
            <a:r>
              <a:rPr lang="en-US" sz="1400" i="1" dirty="0" err="1">
                <a:latin typeface="Corbel" panose="020B0503020204020204" pitchFamily="34" charset="0"/>
              </a:rPr>
              <a:t>IonQ’s</a:t>
            </a:r>
            <a:r>
              <a:rPr lang="en-US" sz="1400" i="1" dirty="0">
                <a:latin typeface="Corbel" panose="020B0503020204020204" pitchFamily="34" charset="0"/>
              </a:rPr>
              <a:t> Aria system. The result fidelities obtained when running our benchmarking suite on up to 21 qubits of </a:t>
            </a:r>
            <a:r>
              <a:rPr lang="en-US" sz="1400" i="1" dirty="0" err="1">
                <a:latin typeface="Corbel" panose="020B0503020204020204" pitchFamily="34" charset="0"/>
              </a:rPr>
              <a:t>IonQ’s</a:t>
            </a:r>
            <a:r>
              <a:rPr lang="en-US" sz="1400" i="1" dirty="0">
                <a:latin typeface="Corbel" panose="020B0503020204020204" pitchFamily="34" charset="0"/>
              </a:rPr>
              <a:t> Aria system. We observe a significant performance improvement in comparison to the previous generation of IonQ hardware. IonQ does not publish a quantum volume for this device, and we did not measure it directly, so we do not include a volumetric background in this plot.</a:t>
            </a:r>
            <a:endParaRPr lang="en-IN" sz="1400" i="1" dirty="0">
              <a:latin typeface="Corbel" panose="020B0503020204020204" pitchFamily="34" charset="0"/>
            </a:endParaRPr>
          </a:p>
        </p:txBody>
      </p:sp>
    </p:spTree>
    <p:extLst>
      <p:ext uri="{BB962C8B-B14F-4D97-AF65-F5344CB8AC3E}">
        <p14:creationId xmlns:p14="http://schemas.microsoft.com/office/powerpoint/2010/main" val="655322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E82D9-51BC-52F9-E4EB-A9021FA840C7}"/>
              </a:ext>
            </a:extLst>
          </p:cNvPr>
          <p:cNvSpPr txBox="1"/>
          <p:nvPr/>
        </p:nvSpPr>
        <p:spPr>
          <a:xfrm>
            <a:off x="1800224" y="971966"/>
            <a:ext cx="9782175" cy="4247317"/>
          </a:xfrm>
          <a:prstGeom prst="rect">
            <a:avLst/>
          </a:prstGeom>
          <a:noFill/>
        </p:spPr>
        <p:txBody>
          <a:bodyPr wrap="square">
            <a:spAutoFit/>
          </a:bodyPr>
          <a:lstStyle/>
          <a:p>
            <a:pPr algn="just"/>
            <a:r>
              <a:rPr lang="en-US" dirty="0">
                <a:latin typeface="Corbel" panose="020B0503020204020204" pitchFamily="34" charset="0"/>
              </a:rPr>
              <a:t>IonQ has recently introduced its next-generation quantum hardware. This hardware is purported to feature an order of </a:t>
            </a:r>
            <a:r>
              <a:rPr lang="en-US" dirty="0">
                <a:solidFill>
                  <a:srgbClr val="FF0000"/>
                </a:solidFill>
                <a:latin typeface="Corbel" panose="020B0503020204020204" pitchFamily="34" charset="0"/>
              </a:rPr>
              <a:t>magnitude reduction in gate error rates </a:t>
            </a:r>
            <a:r>
              <a:rPr lang="en-US" dirty="0">
                <a:latin typeface="Corbel" panose="020B0503020204020204" pitchFamily="34" charset="0"/>
              </a:rPr>
              <a:t>in comparison to </a:t>
            </a:r>
            <a:r>
              <a:rPr lang="en-US" dirty="0" err="1">
                <a:latin typeface="Corbel" panose="020B0503020204020204" pitchFamily="34" charset="0"/>
              </a:rPr>
              <a:t>IonQ’s</a:t>
            </a:r>
            <a:r>
              <a:rPr lang="en-US" dirty="0">
                <a:latin typeface="Corbel" panose="020B0503020204020204" pitchFamily="34" charset="0"/>
              </a:rPr>
              <a:t> current system on the cloud. </a:t>
            </a:r>
          </a:p>
          <a:p>
            <a:pPr algn="just"/>
            <a:endParaRPr lang="en-US" dirty="0">
              <a:latin typeface="Corbel" panose="020B0503020204020204" pitchFamily="34" charset="0"/>
            </a:endParaRPr>
          </a:p>
          <a:p>
            <a:pPr algn="just"/>
            <a:r>
              <a:rPr lang="en-US" dirty="0">
                <a:latin typeface="Corbel" panose="020B0503020204020204" pitchFamily="34" charset="0"/>
              </a:rPr>
              <a:t>Figure (in previous slide) shows the results from running a subset of our benchmarking suite on this device, including benchmarks from all 3 categories in Table I. We observe a significant increase in performance in comparison to the previous generation hardware, as is apparent by comparing above Figures. </a:t>
            </a:r>
          </a:p>
          <a:p>
            <a:pPr algn="just"/>
            <a:endParaRPr lang="en-US" dirty="0">
              <a:latin typeface="Corbel" panose="020B0503020204020204" pitchFamily="34" charset="0"/>
            </a:endParaRPr>
          </a:p>
          <a:p>
            <a:pPr algn="just"/>
            <a:r>
              <a:rPr lang="en-US" dirty="0">
                <a:latin typeface="Corbel" panose="020B0503020204020204" pitchFamily="34" charset="0"/>
              </a:rPr>
              <a:t>For instance, the Bernstein-Vazirani(1) benchmark is run for up to 21 qubits, and the result fidelity for the largest circuit is 70%. This can be compared with the result fidelity for the largest circuit for the Bernstein Vazirani(1) benchmark on the cloud quantum computer, which is 78% for 11 qubits. </a:t>
            </a:r>
          </a:p>
          <a:p>
            <a:pPr algn="just"/>
            <a:endParaRPr lang="en-US" dirty="0">
              <a:latin typeface="Corbel" panose="020B0503020204020204" pitchFamily="34" charset="0"/>
            </a:endParaRPr>
          </a:p>
          <a:p>
            <a:pPr algn="just"/>
            <a:r>
              <a:rPr lang="en-US" b="1" dirty="0">
                <a:latin typeface="Corbel" panose="020B0503020204020204" pitchFamily="34" charset="0"/>
              </a:rPr>
              <a:t>Note: </a:t>
            </a:r>
            <a:r>
              <a:rPr lang="en-US" i="1" dirty="0">
                <a:latin typeface="Corbel" panose="020B0503020204020204" pitchFamily="34" charset="0"/>
              </a:rPr>
              <a:t>the maximum width and depth of the Hamiltonian Simulation and Phase Estimation benchmark circuits here exceeds that in all other IonQ experiments, as here we tested up to 14 qubits</a:t>
            </a:r>
            <a:endParaRPr lang="en-IN" i="1" dirty="0">
              <a:latin typeface="Corbel" panose="020B0503020204020204" pitchFamily="34" charset="0"/>
            </a:endParaRPr>
          </a:p>
        </p:txBody>
      </p:sp>
    </p:spTree>
    <p:extLst>
      <p:ext uri="{BB962C8B-B14F-4D97-AF65-F5344CB8AC3E}">
        <p14:creationId xmlns:p14="http://schemas.microsoft.com/office/powerpoint/2010/main" val="284705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867E2-A409-0DA7-92F2-5F5168165016}"/>
              </a:ext>
            </a:extLst>
          </p:cNvPr>
          <p:cNvSpPr txBox="1"/>
          <p:nvPr/>
        </p:nvSpPr>
        <p:spPr>
          <a:xfrm>
            <a:off x="4924425" y="282059"/>
            <a:ext cx="2676525" cy="400110"/>
          </a:xfrm>
          <a:prstGeom prst="rect">
            <a:avLst/>
          </a:prstGeom>
          <a:noFill/>
        </p:spPr>
        <p:txBody>
          <a:bodyPr wrap="square">
            <a:spAutoFit/>
          </a:bodyPr>
          <a:lstStyle/>
          <a:p>
            <a:pPr algn="ctr"/>
            <a:r>
              <a:rPr lang="en-IN" sz="2000" b="1" u="sng" dirty="0">
                <a:latin typeface="Amiri" panose="00000500000000000000" pitchFamily="2" charset="-78"/>
                <a:ea typeface="Amiri" panose="00000500000000000000" pitchFamily="2" charset="-78"/>
                <a:cs typeface="Amiri" panose="00000500000000000000" pitchFamily="2" charset="-78"/>
              </a:rPr>
              <a:t>Compatible Hardware</a:t>
            </a:r>
          </a:p>
        </p:txBody>
      </p:sp>
      <p:sp>
        <p:nvSpPr>
          <p:cNvPr id="5" name="TextBox 4">
            <a:extLst>
              <a:ext uri="{FF2B5EF4-FFF2-40B4-BE49-F238E27FC236}">
                <a16:creationId xmlns:a16="http://schemas.microsoft.com/office/drawing/2014/main" id="{1A7AA2C0-F01B-CA68-E66E-9D483A1CE8AF}"/>
              </a:ext>
            </a:extLst>
          </p:cNvPr>
          <p:cNvSpPr txBox="1"/>
          <p:nvPr/>
        </p:nvSpPr>
        <p:spPr>
          <a:xfrm>
            <a:off x="1981200" y="843677"/>
            <a:ext cx="9906000" cy="2585323"/>
          </a:xfrm>
          <a:prstGeom prst="rect">
            <a:avLst/>
          </a:prstGeom>
          <a:noFill/>
        </p:spPr>
        <p:txBody>
          <a:bodyPr wrap="square">
            <a:spAutoFit/>
          </a:bodyPr>
          <a:lstStyle/>
          <a:p>
            <a:r>
              <a:rPr lang="en-US" dirty="0">
                <a:latin typeface="Corbel" panose="020B0503020204020204" pitchFamily="34" charset="0"/>
              </a:rPr>
              <a:t>Our application-oriented benchmarking suite is designed to be applicable to any gate-based quantum computer, and our implementation of that suite is applicable to any platform that can be interfaced with Qiskit, </a:t>
            </a:r>
            <a:r>
              <a:rPr lang="en-US" dirty="0" err="1">
                <a:latin typeface="Corbel" panose="020B0503020204020204" pitchFamily="34" charset="0"/>
              </a:rPr>
              <a:t>Cirq</a:t>
            </a:r>
            <a:r>
              <a:rPr lang="en-US" dirty="0">
                <a:latin typeface="Corbel" panose="020B0503020204020204" pitchFamily="34" charset="0"/>
              </a:rPr>
              <a:t>, Braket, or Q#. </a:t>
            </a:r>
          </a:p>
          <a:p>
            <a:endParaRPr lang="en-US" dirty="0">
              <a:latin typeface="Corbel" panose="020B0503020204020204" pitchFamily="34" charset="0"/>
            </a:endParaRPr>
          </a:p>
          <a:p>
            <a:r>
              <a:rPr lang="en-US" dirty="0">
                <a:latin typeface="Corbel" panose="020B0503020204020204" pitchFamily="34" charset="0"/>
              </a:rPr>
              <a:t>Table II contains a non-exhaustive list of hardware that that we did not test in this work but that is compatible with our implementation of our benchmarking suite. </a:t>
            </a:r>
          </a:p>
          <a:p>
            <a:endParaRPr lang="en-US" dirty="0">
              <a:latin typeface="Corbel" panose="020B0503020204020204" pitchFamily="34" charset="0"/>
            </a:endParaRPr>
          </a:p>
          <a:p>
            <a:r>
              <a:rPr lang="en-US" dirty="0">
                <a:latin typeface="Corbel" panose="020B0503020204020204" pitchFamily="34" charset="0"/>
              </a:rPr>
              <a:t>Note that support for different quantum hardware devices by these programming environments will evolve over time.</a:t>
            </a:r>
            <a:endParaRPr lang="en-IN" dirty="0">
              <a:latin typeface="Corbel" panose="020B0503020204020204" pitchFamily="34" charset="0"/>
            </a:endParaRPr>
          </a:p>
        </p:txBody>
      </p:sp>
      <p:graphicFrame>
        <p:nvGraphicFramePr>
          <p:cNvPr id="8" name="Table 7">
            <a:extLst>
              <a:ext uri="{FF2B5EF4-FFF2-40B4-BE49-F238E27FC236}">
                <a16:creationId xmlns:a16="http://schemas.microsoft.com/office/drawing/2014/main" id="{5CFFAE05-9AB0-814E-3ADD-B756480AFFF0}"/>
              </a:ext>
            </a:extLst>
          </p:cNvPr>
          <p:cNvGraphicFramePr>
            <a:graphicFrameLocks noGrp="1"/>
          </p:cNvGraphicFramePr>
          <p:nvPr>
            <p:extLst>
              <p:ext uri="{D42A27DB-BD31-4B8C-83A1-F6EECF244321}">
                <p14:modId xmlns:p14="http://schemas.microsoft.com/office/powerpoint/2010/main" val="3156618676"/>
              </p:ext>
            </p:extLst>
          </p:nvPr>
        </p:nvGraphicFramePr>
        <p:xfrm>
          <a:off x="2479675" y="3590508"/>
          <a:ext cx="8128000" cy="1381760"/>
        </p:xfrm>
        <a:graphic>
          <a:graphicData uri="http://schemas.openxmlformats.org/drawingml/2006/table">
            <a:tbl>
              <a:tblPr firstRow="1" bandRow="1">
                <a:tableStyleId>{5202B0CA-FC54-4496-8BCA-5EF66A818D29}</a:tableStyleId>
              </a:tblPr>
              <a:tblGrid>
                <a:gridCol w="4064000">
                  <a:extLst>
                    <a:ext uri="{9D8B030D-6E8A-4147-A177-3AD203B41FA5}">
                      <a16:colId xmlns:a16="http://schemas.microsoft.com/office/drawing/2014/main" val="1292809748"/>
                    </a:ext>
                  </a:extLst>
                </a:gridCol>
                <a:gridCol w="4064000">
                  <a:extLst>
                    <a:ext uri="{9D8B030D-6E8A-4147-A177-3AD203B41FA5}">
                      <a16:colId xmlns:a16="http://schemas.microsoft.com/office/drawing/2014/main" val="3389296085"/>
                    </a:ext>
                  </a:extLst>
                </a:gridCol>
              </a:tblGrid>
              <a:tr h="370840">
                <a:tc>
                  <a:txBody>
                    <a:bodyPr/>
                    <a:lstStyle/>
                    <a:p>
                      <a:r>
                        <a:rPr lang="en-IN" dirty="0"/>
                        <a:t>Hardware</a:t>
                      </a:r>
                    </a:p>
                  </a:txBody>
                  <a:tcPr/>
                </a:tc>
                <a:tc>
                  <a:txBody>
                    <a:bodyPr/>
                    <a:lstStyle/>
                    <a:p>
                      <a:r>
                        <a:rPr lang="en-IN" dirty="0"/>
                        <a:t>Programming Environment </a:t>
                      </a:r>
                    </a:p>
                  </a:txBody>
                  <a:tcPr/>
                </a:tc>
                <a:extLst>
                  <a:ext uri="{0D108BD9-81ED-4DB2-BD59-A6C34878D82A}">
                    <a16:rowId xmlns:a16="http://schemas.microsoft.com/office/drawing/2014/main" val="2411564392"/>
                  </a:ext>
                </a:extLst>
              </a:tr>
              <a:tr h="370840">
                <a:tc>
                  <a:txBody>
                    <a:bodyPr/>
                    <a:lstStyle/>
                    <a:p>
                      <a:r>
                        <a:rPr lang="en-IN" dirty="0"/>
                        <a:t>Google QCS </a:t>
                      </a:r>
                    </a:p>
                  </a:txBody>
                  <a:tcPr/>
                </a:tc>
                <a:tc>
                  <a:txBody>
                    <a:bodyPr/>
                    <a:lstStyle/>
                    <a:p>
                      <a:r>
                        <a:rPr lang="en-IN" dirty="0" err="1"/>
                        <a:t>Cirq</a:t>
                      </a:r>
                      <a:endParaRPr lang="en-IN" dirty="0"/>
                    </a:p>
                  </a:txBody>
                  <a:tcPr/>
                </a:tc>
                <a:extLst>
                  <a:ext uri="{0D108BD9-81ED-4DB2-BD59-A6C34878D82A}">
                    <a16:rowId xmlns:a16="http://schemas.microsoft.com/office/drawing/2014/main" val="1356400073"/>
                  </a:ext>
                </a:extLst>
              </a:tr>
              <a:tr h="370840">
                <a:tc>
                  <a:txBody>
                    <a:bodyPr/>
                    <a:lstStyle/>
                    <a:p>
                      <a:r>
                        <a:rPr lang="en-IN" dirty="0"/>
                        <a:t>Alpine Quantum Technologies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Qiskit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Cirq</a:t>
                      </a:r>
                      <a:endParaRPr lang="en-IN" dirty="0"/>
                    </a:p>
                  </a:txBody>
                  <a:tcPr/>
                </a:tc>
                <a:extLst>
                  <a:ext uri="{0D108BD9-81ED-4DB2-BD59-A6C34878D82A}">
                    <a16:rowId xmlns:a16="http://schemas.microsoft.com/office/drawing/2014/main" val="1341060962"/>
                  </a:ext>
                </a:extLst>
              </a:tr>
            </a:tbl>
          </a:graphicData>
        </a:graphic>
      </p:graphicFrame>
      <p:sp>
        <p:nvSpPr>
          <p:cNvPr id="10" name="TextBox 9">
            <a:extLst>
              <a:ext uri="{FF2B5EF4-FFF2-40B4-BE49-F238E27FC236}">
                <a16:creationId xmlns:a16="http://schemas.microsoft.com/office/drawing/2014/main" id="{43142670-E860-59C7-DB19-F97310334E6E}"/>
              </a:ext>
            </a:extLst>
          </p:cNvPr>
          <p:cNvSpPr txBox="1"/>
          <p:nvPr/>
        </p:nvSpPr>
        <p:spPr>
          <a:xfrm>
            <a:off x="2479675" y="5252501"/>
            <a:ext cx="8128000" cy="923330"/>
          </a:xfrm>
          <a:prstGeom prst="rect">
            <a:avLst/>
          </a:prstGeom>
          <a:noFill/>
        </p:spPr>
        <p:txBody>
          <a:bodyPr wrap="square">
            <a:spAutoFit/>
          </a:bodyPr>
          <a:lstStyle/>
          <a:p>
            <a:pPr algn="just"/>
            <a:r>
              <a:rPr lang="en-US" b="1" dirty="0">
                <a:latin typeface="Corbel" panose="020B0503020204020204" pitchFamily="34" charset="0"/>
              </a:rPr>
              <a:t>TABLE II: </a:t>
            </a:r>
            <a:r>
              <a:rPr lang="en-US" i="1" dirty="0">
                <a:latin typeface="Corbel" panose="020B0503020204020204" pitchFamily="34" charset="0"/>
              </a:rPr>
              <a:t>The Application-Oriented Benchmark Suite introduced in this work can be executed on other quantum computing hardware, using the programming environments specified. </a:t>
            </a:r>
            <a:endParaRPr lang="en-IN" i="1" dirty="0">
              <a:latin typeface="Corbel" panose="020B0503020204020204" pitchFamily="34" charset="0"/>
            </a:endParaRPr>
          </a:p>
        </p:txBody>
      </p:sp>
    </p:spTree>
    <p:extLst>
      <p:ext uri="{BB962C8B-B14F-4D97-AF65-F5344CB8AC3E}">
        <p14:creationId xmlns:p14="http://schemas.microsoft.com/office/powerpoint/2010/main" val="1408950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8829C-761A-215C-AD53-0B71CAF6F813}"/>
              </a:ext>
            </a:extLst>
          </p:cNvPr>
          <p:cNvSpPr>
            <a:spLocks noGrp="1"/>
          </p:cNvSpPr>
          <p:nvPr>
            <p:ph type="title"/>
          </p:nvPr>
        </p:nvSpPr>
        <p:spPr>
          <a:xfrm>
            <a:off x="1484280" y="685800"/>
            <a:ext cx="10018440" cy="703729"/>
          </a:xfrm>
        </p:spPr>
        <p:txBody>
          <a:bodyPr>
            <a:normAutofit fontScale="90000"/>
          </a:bodyPr>
          <a:lstStyle/>
          <a:p>
            <a:pPr algn="ctr"/>
            <a:r>
              <a:rPr lang="en-US" b="1" u="sng" dirty="0">
                <a:latin typeface="Amiri" panose="00000500000000000000" pitchFamily="2" charset="-78"/>
                <a:ea typeface="Amiri" panose="00000500000000000000" pitchFamily="2" charset="-78"/>
                <a:cs typeface="Amiri" panose="00000500000000000000" pitchFamily="2" charset="-78"/>
              </a:rPr>
              <a:t>Comparison to Generic Benchmarks :</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5" name="Content Placeholder 4">
            <a:extLst>
              <a:ext uri="{FF2B5EF4-FFF2-40B4-BE49-F238E27FC236}">
                <a16:creationId xmlns:a16="http://schemas.microsoft.com/office/drawing/2014/main" id="{4F00D7C4-1C1C-8C7A-7A99-6C0B5B760A8F}"/>
              </a:ext>
            </a:extLst>
          </p:cNvPr>
          <p:cNvSpPr>
            <a:spLocks noGrp="1"/>
          </p:cNvSpPr>
          <p:nvPr>
            <p:ph idx="1"/>
          </p:nvPr>
        </p:nvSpPr>
        <p:spPr>
          <a:xfrm>
            <a:off x="1799923" y="1772935"/>
            <a:ext cx="9923647" cy="4500283"/>
          </a:xfrm>
        </p:spPr>
        <p:txBody>
          <a:bodyPr>
            <a:normAutofit lnSpcReduction="10000"/>
          </a:bodyPr>
          <a:lstStyle/>
          <a:p>
            <a:pPr algn="just"/>
            <a:r>
              <a:rPr lang="en-US" sz="2400" dirty="0">
                <a:latin typeface="Corbel" panose="020B0503020204020204" pitchFamily="34" charset="0"/>
              </a:rPr>
              <a:t>A </a:t>
            </a:r>
            <a:r>
              <a:rPr lang="en-US" sz="2400" dirty="0">
                <a:solidFill>
                  <a:srgbClr val="FF0000"/>
                </a:solidFill>
                <a:latin typeface="Corbel" panose="020B0503020204020204" pitchFamily="34" charset="0"/>
              </a:rPr>
              <a:t>volumetric background </a:t>
            </a:r>
            <a:r>
              <a:rPr lang="en-US" sz="2400" dirty="0">
                <a:latin typeface="Corbel" panose="020B0503020204020204" pitchFamily="34" charset="0"/>
              </a:rPr>
              <a:t>is a </a:t>
            </a:r>
            <a:r>
              <a:rPr lang="en-US" sz="2400" dirty="0">
                <a:solidFill>
                  <a:srgbClr val="00B050"/>
                </a:solidFill>
                <a:latin typeface="Corbel" panose="020B0503020204020204" pitchFamily="34" charset="0"/>
              </a:rPr>
              <a:t>prediction for the result fidelity of circuits, as a function of circuit shape (i.e., volumetric position)</a:t>
            </a:r>
            <a:r>
              <a:rPr lang="en-US" sz="2400" dirty="0">
                <a:latin typeface="Corbel" panose="020B0503020204020204" pitchFamily="34" charset="0"/>
              </a:rPr>
              <a:t>, that is </a:t>
            </a:r>
            <a:r>
              <a:rPr lang="en-US" sz="2400" dirty="0">
                <a:solidFill>
                  <a:srgbClr val="0070C0"/>
                </a:solidFill>
                <a:latin typeface="Corbel" panose="020B0503020204020204" pitchFamily="34" charset="0"/>
              </a:rPr>
              <a:t>constructed from the results of some independent benchmark or performance data</a:t>
            </a:r>
            <a:r>
              <a:rPr lang="en-US" sz="2400" dirty="0">
                <a:latin typeface="Corbel" panose="020B0503020204020204" pitchFamily="34" charset="0"/>
              </a:rPr>
              <a:t>. </a:t>
            </a:r>
          </a:p>
          <a:p>
            <a:pPr algn="just"/>
            <a:endParaRPr lang="en-US" sz="2400" dirty="0">
              <a:latin typeface="Corbel" panose="020B0503020204020204" pitchFamily="34" charset="0"/>
            </a:endParaRPr>
          </a:p>
          <a:p>
            <a:pPr algn="just"/>
            <a:r>
              <a:rPr lang="en-US" sz="2400" dirty="0">
                <a:latin typeface="Corbel" panose="020B0503020204020204" pitchFamily="34" charset="0"/>
              </a:rPr>
              <a:t>We have considered only </a:t>
            </a:r>
            <a:r>
              <a:rPr lang="en-US" sz="2400" dirty="0">
                <a:solidFill>
                  <a:srgbClr val="FF0000"/>
                </a:solidFill>
                <a:latin typeface="Corbel" panose="020B0503020204020204" pitchFamily="34" charset="0"/>
              </a:rPr>
              <a:t>volumetric backgrounds </a:t>
            </a:r>
            <a:r>
              <a:rPr lang="en-US" sz="2400" dirty="0">
                <a:latin typeface="Corbel" panose="020B0503020204020204" pitchFamily="34" charset="0"/>
              </a:rPr>
              <a:t>that are </a:t>
            </a:r>
            <a:r>
              <a:rPr lang="en-US" sz="2400" dirty="0">
                <a:solidFill>
                  <a:srgbClr val="C00000"/>
                </a:solidFill>
                <a:latin typeface="Corbel" panose="020B0503020204020204" pitchFamily="34" charset="0"/>
              </a:rPr>
              <a:t>extrapolated</a:t>
            </a:r>
            <a:r>
              <a:rPr lang="en-US" sz="2400" dirty="0">
                <a:latin typeface="Corbel" panose="020B0503020204020204" pitchFamily="34" charset="0"/>
              </a:rPr>
              <a:t> from a single performance metric: the </a:t>
            </a:r>
            <a:r>
              <a:rPr lang="en-US" sz="2400" dirty="0">
                <a:solidFill>
                  <a:srgbClr val="7030A0"/>
                </a:solidFill>
                <a:latin typeface="Corbel" panose="020B0503020204020204" pitchFamily="34" charset="0"/>
              </a:rPr>
              <a:t>quantum volume</a:t>
            </a:r>
            <a:r>
              <a:rPr lang="en-US" sz="2400" dirty="0">
                <a:latin typeface="Corbel" panose="020B0503020204020204" pitchFamily="34" charset="0"/>
              </a:rPr>
              <a:t>.</a:t>
            </a:r>
          </a:p>
          <a:p>
            <a:pPr algn="just"/>
            <a:endParaRPr lang="en-US" sz="2400" dirty="0">
              <a:latin typeface="Corbel" panose="020B0503020204020204" pitchFamily="34" charset="0"/>
            </a:endParaRPr>
          </a:p>
          <a:p>
            <a:pPr algn="just"/>
            <a:r>
              <a:rPr lang="en-US" sz="2400" dirty="0">
                <a:latin typeface="Corbel" panose="020B0503020204020204" pitchFamily="34" charset="0"/>
              </a:rPr>
              <a:t>Our simulated and experimental results show that this extrapolated volumetric background can provide </a:t>
            </a:r>
            <a:r>
              <a:rPr lang="en-US" sz="2400" dirty="0">
                <a:solidFill>
                  <a:srgbClr val="0070C0"/>
                </a:solidFill>
                <a:latin typeface="Corbel" panose="020B0503020204020204" pitchFamily="34" charset="0"/>
              </a:rPr>
              <a:t>reasonably accurate predictions of application performance </a:t>
            </a:r>
            <a:r>
              <a:rPr lang="en-US" sz="2400" dirty="0">
                <a:latin typeface="Corbel" panose="020B0503020204020204" pitchFamily="34" charset="0"/>
              </a:rPr>
              <a:t>in some instances (particularly with </a:t>
            </a:r>
            <a:r>
              <a:rPr lang="en-US" sz="2400" dirty="0">
                <a:solidFill>
                  <a:srgbClr val="FF0000"/>
                </a:solidFill>
                <a:latin typeface="Corbel" panose="020B0503020204020204" pitchFamily="34" charset="0"/>
              </a:rPr>
              <a:t>all-to-all connectivity devices</a:t>
            </a:r>
            <a:r>
              <a:rPr lang="en-US" sz="2400" dirty="0">
                <a:latin typeface="Corbel" panose="020B0503020204020204" pitchFamily="34" charset="0"/>
              </a:rPr>
              <a:t>) </a:t>
            </a:r>
            <a:r>
              <a:rPr lang="en-US" sz="2400" dirty="0">
                <a:solidFill>
                  <a:srgbClr val="C00000"/>
                </a:solidFill>
                <a:latin typeface="Corbel" panose="020B0503020204020204" pitchFamily="34" charset="0"/>
              </a:rPr>
              <a:t>but not always</a:t>
            </a:r>
            <a:r>
              <a:rPr lang="en-US" sz="2400" dirty="0">
                <a:latin typeface="Corbel" panose="020B0503020204020204" pitchFamily="34" charset="0"/>
              </a:rPr>
              <a:t>. All-to-all connectivity in the context of quantum computing refers to a </a:t>
            </a:r>
            <a:r>
              <a:rPr lang="en-US" sz="2400" dirty="0">
                <a:solidFill>
                  <a:srgbClr val="00B0F0"/>
                </a:solidFill>
                <a:latin typeface="Corbel" panose="020B0503020204020204" pitchFamily="34" charset="0"/>
              </a:rPr>
              <a:t>specific arrangement of qubits within a quantum processor or quantum device</a:t>
            </a:r>
            <a:r>
              <a:rPr lang="en-US" sz="2400" dirty="0">
                <a:latin typeface="Corbel" panose="020B0503020204020204" pitchFamily="34" charset="0"/>
              </a:rPr>
              <a:t>.</a:t>
            </a:r>
          </a:p>
        </p:txBody>
      </p:sp>
    </p:spTree>
    <p:extLst>
      <p:ext uri="{BB962C8B-B14F-4D97-AF65-F5344CB8AC3E}">
        <p14:creationId xmlns:p14="http://schemas.microsoft.com/office/powerpoint/2010/main" val="170882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8664-6931-187E-2920-E77D29D99BDF}"/>
              </a:ext>
            </a:extLst>
          </p:cNvPr>
          <p:cNvSpPr>
            <a:spLocks noGrp="1"/>
          </p:cNvSpPr>
          <p:nvPr>
            <p:ph type="title"/>
          </p:nvPr>
        </p:nvSpPr>
        <p:spPr>
          <a:xfrm>
            <a:off x="1484280" y="685800"/>
            <a:ext cx="10018440" cy="667871"/>
          </a:xfrm>
        </p:spPr>
        <p:txBody>
          <a:bodyPr>
            <a:normAutofit fontScale="90000"/>
          </a:bodyPr>
          <a:lstStyle/>
          <a:p>
            <a:pPr algn="ctr"/>
            <a:r>
              <a:rPr lang="en-US" b="1" u="sng" dirty="0">
                <a:latin typeface="Amiri" panose="00000500000000000000" pitchFamily="2" charset="-78"/>
                <a:ea typeface="Amiri" panose="00000500000000000000" pitchFamily="2" charset="-78"/>
                <a:cs typeface="Amiri" panose="00000500000000000000" pitchFamily="2" charset="-78"/>
              </a:rPr>
              <a:t>Problems with Volumetric Background :</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0EA02087-003C-26AA-4100-15E7E8CAC913}"/>
              </a:ext>
            </a:extLst>
          </p:cNvPr>
          <p:cNvSpPr>
            <a:spLocks noGrp="1"/>
          </p:cNvSpPr>
          <p:nvPr>
            <p:ph idx="1"/>
          </p:nvPr>
        </p:nvSpPr>
        <p:spPr>
          <a:xfrm>
            <a:off x="1484280" y="1491915"/>
            <a:ext cx="10114162" cy="5024387"/>
          </a:xfrm>
        </p:spPr>
        <p:txBody>
          <a:bodyPr>
            <a:normAutofit lnSpcReduction="10000"/>
          </a:bodyPr>
          <a:lstStyle/>
          <a:p>
            <a:pPr algn="just"/>
            <a:r>
              <a:rPr lang="en-US" sz="2000" dirty="0">
                <a:latin typeface="Corbel" panose="020B0503020204020204" pitchFamily="34" charset="0"/>
              </a:rPr>
              <a:t>There are many reasons why we should not expect our volumetric background extrapolated from the quantum volume to always accurately predict performance.</a:t>
            </a:r>
          </a:p>
          <a:p>
            <a:pPr algn="just"/>
            <a:endParaRPr lang="en-US" sz="2000" dirty="0">
              <a:latin typeface="Corbel" panose="020B0503020204020204" pitchFamily="34" charset="0"/>
            </a:endParaRPr>
          </a:p>
          <a:p>
            <a:pPr marL="800100" lvl="1" indent="-342900" algn="just">
              <a:buFont typeface="+mj-lt"/>
              <a:buAutoNum type="arabicPeriod"/>
            </a:pPr>
            <a:r>
              <a:rPr lang="en-US" sz="2000" b="1" dirty="0">
                <a:solidFill>
                  <a:srgbClr val="FF0000"/>
                </a:solidFill>
                <a:latin typeface="Corbel" panose="020B0503020204020204" pitchFamily="34" charset="0"/>
              </a:rPr>
              <a:t>Device Connectivity: </a:t>
            </a:r>
            <a:r>
              <a:rPr lang="en-US" sz="2000" dirty="0">
                <a:latin typeface="Corbel" panose="020B0503020204020204" pitchFamily="34" charset="0"/>
              </a:rPr>
              <a:t>The simple heuristic used in the extrapolation </a:t>
            </a:r>
            <a:r>
              <a:rPr lang="en-US" sz="2000" dirty="0">
                <a:solidFill>
                  <a:srgbClr val="7030A0"/>
                </a:solidFill>
                <a:latin typeface="Corbel" panose="020B0503020204020204" pitchFamily="34" charset="0"/>
              </a:rPr>
              <a:t>might overlook </a:t>
            </a:r>
            <a:r>
              <a:rPr lang="en-US" sz="2000" dirty="0">
                <a:latin typeface="Corbel" panose="020B0503020204020204" pitchFamily="34" charset="0"/>
              </a:rPr>
              <a:t>the </a:t>
            </a:r>
            <a:r>
              <a:rPr lang="en-US" sz="2000" dirty="0">
                <a:solidFill>
                  <a:srgbClr val="0070C0"/>
                </a:solidFill>
                <a:latin typeface="Corbel" panose="020B0503020204020204" pitchFamily="34" charset="0"/>
              </a:rPr>
              <a:t>nuances of device connectivity</a:t>
            </a:r>
            <a:r>
              <a:rPr lang="en-US" sz="2000" dirty="0">
                <a:latin typeface="Corbel" panose="020B0503020204020204" pitchFamily="34" charset="0"/>
              </a:rPr>
              <a:t>. Quantum systems have </a:t>
            </a:r>
            <a:r>
              <a:rPr lang="en-US" sz="2000" dirty="0">
                <a:solidFill>
                  <a:srgbClr val="00B050"/>
                </a:solidFill>
                <a:latin typeface="Corbel" panose="020B0503020204020204" pitchFamily="34" charset="0"/>
              </a:rPr>
              <a:t>specific architectures </a:t>
            </a:r>
            <a:r>
              <a:rPr lang="en-US" sz="2000" dirty="0">
                <a:latin typeface="Corbel" panose="020B0503020204020204" pitchFamily="34" charset="0"/>
              </a:rPr>
              <a:t>and </a:t>
            </a:r>
            <a:r>
              <a:rPr lang="en-US" sz="2000" dirty="0">
                <a:solidFill>
                  <a:srgbClr val="00B050"/>
                </a:solidFill>
                <a:latin typeface="Corbel" panose="020B0503020204020204" pitchFamily="34" charset="0"/>
              </a:rPr>
              <a:t>connectivity limitations</a:t>
            </a:r>
            <a:r>
              <a:rPr lang="en-US" sz="2000" dirty="0">
                <a:latin typeface="Corbel" panose="020B0503020204020204" pitchFamily="34" charset="0"/>
              </a:rPr>
              <a:t>. </a:t>
            </a:r>
            <a:r>
              <a:rPr lang="en-US" sz="2000" dirty="0">
                <a:highlight>
                  <a:srgbClr val="FFFF00"/>
                </a:highlight>
                <a:latin typeface="Corbel" panose="020B0503020204020204" pitchFamily="34" charset="0"/>
              </a:rPr>
              <a:t>Extrapolation methods that don't account for these connectivity constraints might not accurately represent how algorithms will behave on devices with different qubit interactions and connectivity patterns</a:t>
            </a:r>
            <a:r>
              <a:rPr lang="en-US" sz="2000" dirty="0">
                <a:latin typeface="Corbel" panose="020B0503020204020204" pitchFamily="34" charset="0"/>
              </a:rPr>
              <a:t>. The </a:t>
            </a:r>
            <a:r>
              <a:rPr lang="en-US" sz="2000" dirty="0">
                <a:solidFill>
                  <a:srgbClr val="C00000"/>
                </a:solidFill>
                <a:latin typeface="Corbel" panose="020B0503020204020204" pitchFamily="34" charset="0"/>
              </a:rPr>
              <a:t>effectiveness </a:t>
            </a:r>
            <a:r>
              <a:rPr lang="en-US" sz="2000" dirty="0">
                <a:latin typeface="Corbel" panose="020B0503020204020204" pitchFamily="34" charset="0"/>
              </a:rPr>
              <a:t>of quantum algorithms can </a:t>
            </a:r>
            <a:r>
              <a:rPr lang="en-US" sz="2000" dirty="0">
                <a:solidFill>
                  <a:srgbClr val="0070C0"/>
                </a:solidFill>
                <a:latin typeface="Corbel" panose="020B0503020204020204" pitchFamily="34" charset="0"/>
              </a:rPr>
              <a:t>significantly vary </a:t>
            </a:r>
            <a:r>
              <a:rPr lang="en-US" sz="2000" dirty="0">
                <a:latin typeface="Corbel" panose="020B0503020204020204" pitchFamily="34" charset="0"/>
              </a:rPr>
              <a:t>based on the </a:t>
            </a:r>
            <a:r>
              <a:rPr lang="en-US" sz="2000" dirty="0">
                <a:solidFill>
                  <a:srgbClr val="7030A0"/>
                </a:solidFill>
                <a:latin typeface="Corbel" panose="020B0503020204020204" pitchFamily="34" charset="0"/>
              </a:rPr>
              <a:t>topology</a:t>
            </a:r>
            <a:r>
              <a:rPr lang="en-US" sz="2000" dirty="0">
                <a:latin typeface="Corbel" panose="020B0503020204020204" pitchFamily="34" charset="0"/>
              </a:rPr>
              <a:t> and </a:t>
            </a:r>
            <a:r>
              <a:rPr lang="en-US" sz="2000" dirty="0">
                <a:solidFill>
                  <a:srgbClr val="7030A0"/>
                </a:solidFill>
                <a:latin typeface="Corbel" panose="020B0503020204020204" pitchFamily="34" charset="0"/>
              </a:rPr>
              <a:t>connectivity of the quantum processor</a:t>
            </a:r>
            <a:r>
              <a:rPr lang="en-US" sz="2000" dirty="0">
                <a:latin typeface="Corbel" panose="020B0503020204020204" pitchFamily="34" charset="0"/>
              </a:rPr>
              <a:t>.</a:t>
            </a:r>
          </a:p>
          <a:p>
            <a:pPr marL="800100" lvl="1" indent="-342900" algn="just">
              <a:buFont typeface="+mj-lt"/>
              <a:buAutoNum type="arabicPeriod"/>
            </a:pPr>
            <a:endParaRPr lang="en-US" sz="2000" dirty="0">
              <a:latin typeface="Corbel" panose="020B0503020204020204" pitchFamily="34" charset="0"/>
            </a:endParaRPr>
          </a:p>
          <a:p>
            <a:pPr marL="800100" lvl="1" indent="-342900" algn="just">
              <a:buFont typeface="+mj-lt"/>
              <a:buAutoNum type="arabicPeriod"/>
            </a:pPr>
            <a:r>
              <a:rPr lang="en-US" sz="2000" b="1" dirty="0">
                <a:solidFill>
                  <a:srgbClr val="FF0000"/>
                </a:solidFill>
                <a:latin typeface="Corbel" panose="020B0503020204020204" pitchFamily="34" charset="0"/>
              </a:rPr>
              <a:t>Circuit Size Discrepancy: </a:t>
            </a:r>
            <a:r>
              <a:rPr lang="en-US" sz="2000" dirty="0">
                <a:solidFill>
                  <a:srgbClr val="FFC000"/>
                </a:solidFill>
                <a:latin typeface="Corbel" panose="020B0503020204020204" pitchFamily="34" charset="0"/>
              </a:rPr>
              <a:t>Extrapolating</a:t>
            </a:r>
            <a:r>
              <a:rPr lang="en-US" sz="2000" dirty="0">
                <a:latin typeface="Corbel" panose="020B0503020204020204" pitchFamily="34" charset="0"/>
              </a:rPr>
              <a:t> </a:t>
            </a:r>
            <a:r>
              <a:rPr lang="en-US" sz="2000" dirty="0">
                <a:solidFill>
                  <a:srgbClr val="FFC000"/>
                </a:solidFill>
                <a:latin typeface="Corbel" panose="020B0503020204020204" pitchFamily="34" charset="0"/>
              </a:rPr>
              <a:t>quantum volume </a:t>
            </a:r>
            <a:r>
              <a:rPr lang="en-US" sz="2000" dirty="0">
                <a:latin typeface="Corbel" panose="020B0503020204020204" pitchFamily="34" charset="0"/>
              </a:rPr>
              <a:t>to predict the performance of circuits with </a:t>
            </a:r>
            <a:r>
              <a:rPr lang="en-US" sz="2000" dirty="0">
                <a:solidFill>
                  <a:srgbClr val="7030A0"/>
                </a:solidFill>
                <a:latin typeface="Corbel" panose="020B0503020204020204" pitchFamily="34" charset="0"/>
              </a:rPr>
              <a:t>significantly more qubits </a:t>
            </a:r>
            <a:r>
              <a:rPr lang="en-US" sz="2000" dirty="0">
                <a:latin typeface="Corbel" panose="020B0503020204020204" pitchFamily="34" charset="0"/>
              </a:rPr>
              <a:t>than those </a:t>
            </a:r>
            <a:r>
              <a:rPr lang="en-US" sz="2000" dirty="0">
                <a:solidFill>
                  <a:srgbClr val="00B0F0"/>
                </a:solidFill>
                <a:latin typeface="Corbel" panose="020B0503020204020204" pitchFamily="34" charset="0"/>
              </a:rPr>
              <a:t>used in the quantum volume experiments</a:t>
            </a:r>
            <a:r>
              <a:rPr lang="en-US" sz="2000" dirty="0">
                <a:latin typeface="Corbel" panose="020B0503020204020204" pitchFamily="34" charset="0"/>
              </a:rPr>
              <a:t> can </a:t>
            </a:r>
            <a:r>
              <a:rPr lang="en-US" sz="2000" dirty="0">
                <a:solidFill>
                  <a:srgbClr val="00B050"/>
                </a:solidFill>
                <a:latin typeface="Corbel" panose="020B0503020204020204" pitchFamily="34" charset="0"/>
              </a:rPr>
              <a:t>lead to inaccuracies</a:t>
            </a:r>
            <a:r>
              <a:rPr lang="en-US" sz="2000" dirty="0">
                <a:latin typeface="Corbel" panose="020B0503020204020204" pitchFamily="34" charset="0"/>
              </a:rPr>
              <a:t>. As </a:t>
            </a:r>
            <a:r>
              <a:rPr lang="en-US" sz="2000" dirty="0">
                <a:solidFill>
                  <a:srgbClr val="0070C0"/>
                </a:solidFill>
                <a:latin typeface="Corbel" panose="020B0503020204020204" pitchFamily="34" charset="0"/>
              </a:rPr>
              <a:t>circuit size increases</a:t>
            </a:r>
            <a:r>
              <a:rPr lang="en-US" sz="2000" dirty="0">
                <a:latin typeface="Corbel" panose="020B0503020204020204" pitchFamily="34" charset="0"/>
              </a:rPr>
              <a:t>, the behavior of quantum algorithms </a:t>
            </a:r>
            <a:r>
              <a:rPr lang="en-US" sz="2000" dirty="0">
                <a:solidFill>
                  <a:srgbClr val="C00000"/>
                </a:solidFill>
                <a:latin typeface="Corbel" panose="020B0503020204020204" pitchFamily="34" charset="0"/>
              </a:rPr>
              <a:t>might not scale linearly or predictably</a:t>
            </a:r>
            <a:r>
              <a:rPr lang="en-US" sz="2000" dirty="0">
                <a:latin typeface="Corbel" panose="020B0503020204020204" pitchFamily="34" charset="0"/>
              </a:rPr>
              <a:t>. </a:t>
            </a:r>
            <a:r>
              <a:rPr lang="en-US" sz="2000" dirty="0">
                <a:solidFill>
                  <a:srgbClr val="002060"/>
                </a:solidFill>
                <a:latin typeface="Corbel" panose="020B0503020204020204" pitchFamily="34" charset="0"/>
              </a:rPr>
              <a:t>Complex interactions </a:t>
            </a:r>
            <a:r>
              <a:rPr lang="en-US" sz="2000" dirty="0">
                <a:latin typeface="Corbel" panose="020B0503020204020204" pitchFamily="34" charset="0"/>
              </a:rPr>
              <a:t>between a </a:t>
            </a:r>
            <a:r>
              <a:rPr lang="en-US" sz="2000" dirty="0">
                <a:solidFill>
                  <a:srgbClr val="002060"/>
                </a:solidFill>
                <a:latin typeface="Corbel" panose="020B0503020204020204" pitchFamily="34" charset="0"/>
              </a:rPr>
              <a:t>larger number of qubits</a:t>
            </a:r>
            <a:r>
              <a:rPr lang="en-US" sz="2000" dirty="0">
                <a:latin typeface="Corbel" panose="020B0503020204020204" pitchFamily="34" charset="0"/>
              </a:rPr>
              <a:t>, </a:t>
            </a:r>
            <a:r>
              <a:rPr lang="en-US" sz="2000" dirty="0">
                <a:solidFill>
                  <a:srgbClr val="00B050"/>
                </a:solidFill>
                <a:latin typeface="Corbel" panose="020B0503020204020204" pitchFamily="34" charset="0"/>
              </a:rPr>
              <a:t>increased error rates</a:t>
            </a:r>
            <a:r>
              <a:rPr lang="en-US" sz="2000" dirty="0">
                <a:latin typeface="Corbel" panose="020B0503020204020204" pitchFamily="34" charset="0"/>
              </a:rPr>
              <a:t>, and </a:t>
            </a:r>
            <a:r>
              <a:rPr lang="en-US" sz="2000" dirty="0">
                <a:solidFill>
                  <a:srgbClr val="7030A0"/>
                </a:solidFill>
                <a:latin typeface="Corbel" panose="020B0503020204020204" pitchFamily="34" charset="0"/>
              </a:rPr>
              <a:t>noise accumulation </a:t>
            </a:r>
            <a:r>
              <a:rPr lang="en-US" sz="2000" dirty="0">
                <a:latin typeface="Corbel" panose="020B0503020204020204" pitchFamily="34" charset="0"/>
              </a:rPr>
              <a:t>could </a:t>
            </a:r>
            <a:r>
              <a:rPr lang="en-US" sz="2000" dirty="0">
                <a:solidFill>
                  <a:srgbClr val="FF0000"/>
                </a:solidFill>
                <a:latin typeface="Corbel" panose="020B0503020204020204" pitchFamily="34" charset="0"/>
              </a:rPr>
              <a:t>impact performance</a:t>
            </a:r>
            <a:r>
              <a:rPr lang="en-US" sz="2000" dirty="0">
                <a:latin typeface="Corbel" panose="020B0503020204020204" pitchFamily="34" charset="0"/>
              </a:rPr>
              <a:t> in ways </a:t>
            </a:r>
            <a:r>
              <a:rPr lang="en-US" sz="2000" dirty="0">
                <a:highlight>
                  <a:srgbClr val="FFFF00"/>
                </a:highlight>
                <a:latin typeface="Corbel" panose="020B0503020204020204" pitchFamily="34" charset="0"/>
              </a:rPr>
              <a:t>that are not accounted for in the extrapolation</a:t>
            </a:r>
            <a:r>
              <a:rPr lang="en-US" sz="2000" dirty="0">
                <a:latin typeface="Corbel" panose="020B0503020204020204" pitchFamily="34" charset="0"/>
              </a:rPr>
              <a:t>.</a:t>
            </a:r>
            <a:endParaRPr lang="en-IN" sz="2000" dirty="0">
              <a:latin typeface="Corbel" panose="020B0503020204020204" pitchFamily="34" charset="0"/>
            </a:endParaRPr>
          </a:p>
        </p:txBody>
      </p:sp>
    </p:spTree>
    <p:extLst>
      <p:ext uri="{BB962C8B-B14F-4D97-AF65-F5344CB8AC3E}">
        <p14:creationId xmlns:p14="http://schemas.microsoft.com/office/powerpoint/2010/main" val="1409916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4A8E-095B-9D2C-99DE-FD181DEEA678}"/>
              </a:ext>
            </a:extLst>
          </p:cNvPr>
          <p:cNvSpPr>
            <a:spLocks noGrp="1"/>
          </p:cNvSpPr>
          <p:nvPr>
            <p:ph type="title"/>
          </p:nvPr>
        </p:nvSpPr>
        <p:spPr>
          <a:xfrm>
            <a:off x="1484280" y="481264"/>
            <a:ext cx="10018440" cy="586136"/>
          </a:xfrm>
        </p:spPr>
        <p:txBody>
          <a:bodyPr>
            <a:noAutofit/>
          </a:bodyPr>
          <a:lstStyle/>
          <a:p>
            <a:pPr algn="ctr"/>
            <a:r>
              <a:rPr lang="en-US" sz="2800" b="1" u="sng" dirty="0">
                <a:latin typeface="Amiri" panose="00000500000000000000" pitchFamily="2" charset="-78"/>
                <a:ea typeface="Amiri" panose="00000500000000000000" pitchFamily="2" charset="-78"/>
                <a:cs typeface="Amiri" panose="00000500000000000000" pitchFamily="2" charset="-78"/>
              </a:rPr>
              <a:t>Volumetric Background with Randomized mirror circuits:</a:t>
            </a:r>
            <a:endParaRPr lang="en-IN" sz="2800"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8E64DF39-6467-95F8-8F1F-97A4D4D2A0A8}"/>
              </a:ext>
            </a:extLst>
          </p:cNvPr>
          <p:cNvSpPr>
            <a:spLocks noGrp="1"/>
          </p:cNvSpPr>
          <p:nvPr>
            <p:ph idx="1"/>
          </p:nvPr>
        </p:nvSpPr>
        <p:spPr>
          <a:xfrm>
            <a:off x="1695505" y="1399249"/>
            <a:ext cx="10018440" cy="4905297"/>
          </a:xfrm>
        </p:spPr>
        <p:txBody>
          <a:bodyPr>
            <a:normAutofit lnSpcReduction="10000"/>
          </a:bodyPr>
          <a:lstStyle/>
          <a:p>
            <a:pPr algn="just"/>
            <a:r>
              <a:rPr lang="en-US" sz="2000" dirty="0">
                <a:latin typeface="Corbel" panose="020B0503020204020204" pitchFamily="34" charset="0"/>
              </a:rPr>
              <a:t>It is difficult for any generic benchmark to reliably predict the performance of a </a:t>
            </a:r>
            <a:r>
              <a:rPr lang="en-US" sz="2000" dirty="0">
                <a:solidFill>
                  <a:srgbClr val="FF0000"/>
                </a:solidFill>
                <a:latin typeface="Corbel" panose="020B0503020204020204" pitchFamily="34" charset="0"/>
              </a:rPr>
              <a:t>diverse suite of algorithms</a:t>
            </a:r>
            <a:r>
              <a:rPr lang="en-US" sz="2000" dirty="0">
                <a:latin typeface="Corbel" panose="020B0503020204020204" pitchFamily="34" charset="0"/>
              </a:rPr>
              <a:t>.</a:t>
            </a:r>
          </a:p>
          <a:p>
            <a:pPr algn="just"/>
            <a:endParaRPr lang="en-US" sz="2000" dirty="0">
              <a:latin typeface="Corbel" panose="020B0503020204020204" pitchFamily="34" charset="0"/>
            </a:endParaRPr>
          </a:p>
          <a:p>
            <a:pPr algn="just"/>
            <a:r>
              <a:rPr lang="en-US" sz="2000" dirty="0">
                <a:latin typeface="Corbel" panose="020B0503020204020204" pitchFamily="34" charset="0"/>
              </a:rPr>
              <a:t>To achieve this, suite follows an alternative approach to </a:t>
            </a:r>
            <a:r>
              <a:rPr lang="en-US" sz="2000" dirty="0">
                <a:solidFill>
                  <a:srgbClr val="7030A0"/>
                </a:solidFill>
                <a:latin typeface="Corbel" panose="020B0503020204020204" pitchFamily="34" charset="0"/>
              </a:rPr>
              <a:t>volumetric backgrounds based on Quantum Volume </a:t>
            </a:r>
            <a:r>
              <a:rPr lang="en-US" sz="2000" dirty="0">
                <a:latin typeface="Corbel" panose="020B0503020204020204" pitchFamily="34" charset="0"/>
              </a:rPr>
              <a:t>with “ </a:t>
            </a:r>
            <a:r>
              <a:rPr lang="en-US" sz="2000" dirty="0">
                <a:solidFill>
                  <a:srgbClr val="00B050"/>
                </a:solidFill>
                <a:highlight>
                  <a:srgbClr val="FFFF00"/>
                </a:highlight>
                <a:latin typeface="Corbel" panose="020B0503020204020204" pitchFamily="34" charset="0"/>
              </a:rPr>
              <a:t>Volumetric backgrounds created by running Randomized Mirror Circuits</a:t>
            </a:r>
            <a:r>
              <a:rPr lang="en-US" sz="2000" dirty="0">
                <a:latin typeface="Corbel" panose="020B0503020204020204" pitchFamily="34" charset="0"/>
              </a:rPr>
              <a:t>”.</a:t>
            </a:r>
          </a:p>
          <a:p>
            <a:pPr algn="just"/>
            <a:endParaRPr lang="en-US" sz="2000" dirty="0">
              <a:latin typeface="Corbel" panose="020B0503020204020204" pitchFamily="34" charset="0"/>
            </a:endParaRPr>
          </a:p>
          <a:p>
            <a:pPr algn="just"/>
            <a:r>
              <a:rPr lang="en-US" sz="2000" dirty="0">
                <a:latin typeface="Corbel" panose="020B0503020204020204" pitchFamily="34" charset="0"/>
              </a:rPr>
              <a:t>For this illustrative comparison, we focus on a single device, </a:t>
            </a:r>
            <a:r>
              <a:rPr lang="en-US" sz="2000" dirty="0">
                <a:solidFill>
                  <a:srgbClr val="FF0000"/>
                </a:solidFill>
                <a:latin typeface="Corbel" panose="020B0503020204020204" pitchFamily="34" charset="0"/>
              </a:rPr>
              <a:t>IBM Q Casablanca</a:t>
            </a:r>
            <a:r>
              <a:rPr lang="en-US" sz="2000" dirty="0">
                <a:latin typeface="Corbel" panose="020B0503020204020204" pitchFamily="34" charset="0"/>
              </a:rPr>
              <a:t>, and the </a:t>
            </a:r>
            <a:r>
              <a:rPr lang="en-US" sz="2000" dirty="0">
                <a:solidFill>
                  <a:srgbClr val="FF0000"/>
                </a:solidFill>
                <a:latin typeface="Corbel" panose="020B0503020204020204" pitchFamily="34" charset="0"/>
              </a:rPr>
              <a:t>particular class of randomized mirror circuits </a:t>
            </a:r>
            <a:r>
              <a:rPr lang="en-US" sz="2000" dirty="0">
                <a:latin typeface="Corbel" panose="020B0503020204020204" pitchFamily="34" charset="0"/>
              </a:rPr>
              <a:t>used in </a:t>
            </a:r>
            <a:r>
              <a:rPr lang="en-US" sz="2000" i="1" dirty="0">
                <a:latin typeface="Corbel" panose="020B0503020204020204" pitchFamily="34" charset="0"/>
              </a:rPr>
              <a:t>Timothy Proctor, Kenneth </a:t>
            </a:r>
            <a:r>
              <a:rPr lang="en-US" sz="2000" i="1" dirty="0" err="1">
                <a:latin typeface="Corbel" panose="020B0503020204020204" pitchFamily="34" charset="0"/>
              </a:rPr>
              <a:t>Rudinger</a:t>
            </a:r>
            <a:r>
              <a:rPr lang="en-US" sz="2000" i="1" dirty="0">
                <a:latin typeface="Corbel" panose="020B0503020204020204" pitchFamily="34" charset="0"/>
              </a:rPr>
              <a:t>, Kevin Young, Erik Nielsen, and Robin Blume-</a:t>
            </a:r>
            <a:r>
              <a:rPr lang="en-US" sz="2000" i="1" dirty="0" err="1">
                <a:latin typeface="Corbel" panose="020B0503020204020204" pitchFamily="34" charset="0"/>
              </a:rPr>
              <a:t>Kohout</a:t>
            </a:r>
            <a:r>
              <a:rPr lang="en-US" sz="2000" i="1" dirty="0">
                <a:latin typeface="Corbel" panose="020B0503020204020204" pitchFamily="34" charset="0"/>
              </a:rPr>
              <a:t>. </a:t>
            </a:r>
            <a:r>
              <a:rPr lang="en-US" sz="2000" i="1" dirty="0">
                <a:highlight>
                  <a:srgbClr val="FFFF00"/>
                </a:highlight>
                <a:latin typeface="Corbel" panose="020B0503020204020204" pitchFamily="34" charset="0"/>
              </a:rPr>
              <a:t>Measuring the capabilities of quantum computers, 2020</a:t>
            </a:r>
            <a:r>
              <a:rPr lang="en-US" sz="2000" i="1" dirty="0">
                <a:latin typeface="Corbel" panose="020B0503020204020204" pitchFamily="34" charset="0"/>
              </a:rPr>
              <a:t>. </a:t>
            </a:r>
          </a:p>
          <a:p>
            <a:pPr algn="just"/>
            <a:endParaRPr lang="en-US" sz="2000" i="1" dirty="0">
              <a:latin typeface="Corbel" panose="020B0503020204020204" pitchFamily="34" charset="0"/>
            </a:endParaRPr>
          </a:p>
          <a:p>
            <a:pPr algn="just"/>
            <a:r>
              <a:rPr lang="en-US" sz="2000" dirty="0">
                <a:solidFill>
                  <a:srgbClr val="FF0000"/>
                </a:solidFill>
                <a:latin typeface="Corbel" panose="020B0503020204020204" pitchFamily="34" charset="0"/>
              </a:rPr>
              <a:t>Randomized Mirror Circuits:</a:t>
            </a:r>
            <a:r>
              <a:rPr lang="en-US" sz="2000" dirty="0">
                <a:latin typeface="Corbel" panose="020B0503020204020204" pitchFamily="34" charset="0"/>
              </a:rPr>
              <a:t> Mirror circuits are a </a:t>
            </a:r>
            <a:r>
              <a:rPr lang="en-US" sz="2000" dirty="0">
                <a:solidFill>
                  <a:srgbClr val="00B050"/>
                </a:solidFill>
                <a:latin typeface="Corbel" panose="020B0503020204020204" pitchFamily="34" charset="0"/>
              </a:rPr>
              <a:t>specific class of quantum circuits </a:t>
            </a:r>
            <a:r>
              <a:rPr lang="en-US" sz="2000" dirty="0">
                <a:latin typeface="Corbel" panose="020B0503020204020204" pitchFamily="34" charset="0"/>
              </a:rPr>
              <a:t>that </a:t>
            </a:r>
            <a:r>
              <a:rPr lang="en-US" sz="2000" dirty="0">
                <a:solidFill>
                  <a:srgbClr val="7030A0"/>
                </a:solidFill>
                <a:latin typeface="Corbel" panose="020B0503020204020204" pitchFamily="34" charset="0"/>
              </a:rPr>
              <a:t>have properties making them useful for benchmarking quantum computer performance</a:t>
            </a:r>
            <a:r>
              <a:rPr lang="en-US" sz="2000" dirty="0">
                <a:latin typeface="Corbel" panose="020B0503020204020204" pitchFamily="34" charset="0"/>
              </a:rPr>
              <a:t>. </a:t>
            </a:r>
            <a:r>
              <a:rPr lang="en-US" sz="2000" dirty="0">
                <a:solidFill>
                  <a:srgbClr val="C00000"/>
                </a:solidFill>
                <a:latin typeface="Corbel" panose="020B0503020204020204" pitchFamily="34" charset="0"/>
              </a:rPr>
              <a:t>Randomized mirror circuits </a:t>
            </a:r>
            <a:r>
              <a:rPr lang="en-US" sz="2000" dirty="0">
                <a:latin typeface="Corbel" panose="020B0503020204020204" pitchFamily="34" charset="0"/>
              </a:rPr>
              <a:t>are </a:t>
            </a:r>
            <a:r>
              <a:rPr lang="en-US" sz="2000" dirty="0">
                <a:solidFill>
                  <a:srgbClr val="00B050"/>
                </a:solidFill>
                <a:latin typeface="Corbel" panose="020B0503020204020204" pitchFamily="34" charset="0"/>
              </a:rPr>
              <a:t>a variation of these circuits </a:t>
            </a:r>
            <a:r>
              <a:rPr lang="en-US" sz="2000" dirty="0">
                <a:latin typeface="Corbel" panose="020B0503020204020204" pitchFamily="34" charset="0"/>
              </a:rPr>
              <a:t>where certain </a:t>
            </a:r>
            <a:r>
              <a:rPr lang="en-US" sz="2000" dirty="0">
                <a:solidFill>
                  <a:srgbClr val="0070C0"/>
                </a:solidFill>
                <a:latin typeface="Corbel" panose="020B0503020204020204" pitchFamily="34" charset="0"/>
              </a:rPr>
              <a:t>gates or operations are applied randomly</a:t>
            </a:r>
            <a:r>
              <a:rPr lang="en-US" sz="2000" dirty="0">
                <a:latin typeface="Corbel" panose="020B0503020204020204" pitchFamily="34" charset="0"/>
              </a:rPr>
              <a:t> or </a:t>
            </a:r>
            <a:r>
              <a:rPr lang="en-US" sz="2000" dirty="0">
                <a:solidFill>
                  <a:srgbClr val="002060"/>
                </a:solidFill>
                <a:latin typeface="Corbel" panose="020B0503020204020204" pitchFamily="34" charset="0"/>
              </a:rPr>
              <a:t>in a specific randomized sequence.</a:t>
            </a:r>
            <a:endParaRPr lang="en-IN" sz="2000" dirty="0">
              <a:solidFill>
                <a:srgbClr val="002060"/>
              </a:solidFill>
              <a:latin typeface="Corbel" panose="020B0503020204020204" pitchFamily="34" charset="0"/>
            </a:endParaRPr>
          </a:p>
        </p:txBody>
      </p:sp>
    </p:spTree>
    <p:extLst>
      <p:ext uri="{BB962C8B-B14F-4D97-AF65-F5344CB8AC3E}">
        <p14:creationId xmlns:p14="http://schemas.microsoft.com/office/powerpoint/2010/main" val="163610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712378" y="385482"/>
            <a:ext cx="10309292" cy="905400"/>
          </a:xfrm>
          <a:prstGeom prst="rect">
            <a:avLst/>
          </a:prstGeom>
          <a:noFill/>
          <a:ln w="0">
            <a:noFill/>
          </a:ln>
        </p:spPr>
        <p:txBody>
          <a:bodyPr anchor="ctr">
            <a:noAutofit/>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How benchmarking are made using the Suite?</a:t>
            </a:r>
          </a:p>
        </p:txBody>
      </p:sp>
      <p:sp>
        <p:nvSpPr>
          <p:cNvPr id="264" name="PlaceHolder 2"/>
          <p:cNvSpPr>
            <a:spLocks noGrp="1"/>
          </p:cNvSpPr>
          <p:nvPr>
            <p:ph/>
          </p:nvPr>
        </p:nvSpPr>
        <p:spPr>
          <a:xfrm>
            <a:off x="1712378" y="1498679"/>
            <a:ext cx="10246540" cy="4973839"/>
          </a:xfrm>
          <a:prstGeom prst="rect">
            <a:avLst/>
          </a:prstGeom>
          <a:noFill/>
          <a:ln w="0">
            <a:noFill/>
          </a:ln>
        </p:spPr>
        <p:txBody>
          <a:bodyPr anchor="ctr">
            <a:normAutofit fontScale="92500" lnSpcReduction="2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To analyze the results of benchmarks, the application suite adopts the framework of volumetric benchmarking.</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approach, generalizes the Quantum volume, displays the resulting quality of each application as a function of </a:t>
            </a:r>
            <a:r>
              <a:rPr lang="en-US" sz="2400" b="0" strike="noStrike" spc="-1" dirty="0">
                <a:solidFill>
                  <a:srgbClr val="7030A0"/>
                </a:solidFill>
                <a:latin typeface="Corbel"/>
              </a:rPr>
              <a:t>circuit width </a:t>
            </a:r>
            <a:r>
              <a:rPr lang="en-US" sz="2400" b="0" strike="noStrike" spc="-1" dirty="0">
                <a:solidFill>
                  <a:srgbClr val="000000"/>
                </a:solidFill>
                <a:latin typeface="Corbel"/>
              </a:rPr>
              <a:t>(often equal to problem size) and </a:t>
            </a:r>
            <a:r>
              <a:rPr lang="en-US" sz="2400" b="0" strike="noStrike" spc="-1" dirty="0">
                <a:solidFill>
                  <a:srgbClr val="7030A0"/>
                </a:solidFill>
                <a:latin typeface="Corbel"/>
              </a:rPr>
              <a:t>computational length </a:t>
            </a:r>
            <a:r>
              <a:rPr lang="en-US" sz="2400" b="0" strike="noStrike" spc="-1" dirty="0">
                <a:solidFill>
                  <a:srgbClr val="000000"/>
                </a:solidFill>
                <a:latin typeface="Corbel"/>
              </a:rPr>
              <a:t>(circuit depth).</a:t>
            </a:r>
          </a:p>
          <a:p>
            <a:pPr marL="285840" indent="-285840" algn="just">
              <a:lnSpc>
                <a:spcPct val="100000"/>
              </a:lnSpc>
              <a:spcBef>
                <a:spcPts val="479"/>
              </a:spcBef>
              <a:spcAft>
                <a:spcPts val="601"/>
              </a:spcAft>
              <a:buClr>
                <a:srgbClr val="8D1515"/>
              </a:buClr>
              <a:buSzPct val="145000"/>
              <a:buFont typeface="Arial"/>
              <a:buChar char="•"/>
            </a:pPr>
            <a:endParaRPr lang="en-US" sz="13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Here </a:t>
            </a:r>
            <a:r>
              <a:rPr lang="en-US" sz="2400" b="0" strike="noStrike" spc="-1" dirty="0">
                <a:solidFill>
                  <a:srgbClr val="FF0000"/>
                </a:solidFill>
                <a:latin typeface="Corbel"/>
              </a:rPr>
              <a:t>normalized measure of resulting quality </a:t>
            </a:r>
            <a:r>
              <a:rPr lang="en-US" sz="2400" b="0" strike="noStrike" spc="-1" dirty="0">
                <a:solidFill>
                  <a:srgbClr val="000000"/>
                </a:solidFill>
                <a:latin typeface="Corbel"/>
              </a:rPr>
              <a:t>is calculated which can be comparable with various applications.</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Normalized and device-independent measure of circuit depth </a:t>
            </a:r>
            <a:r>
              <a:rPr lang="en-US" sz="2400" b="0" strike="noStrike" spc="-1" dirty="0">
                <a:solidFill>
                  <a:srgbClr val="000000"/>
                </a:solidFill>
                <a:latin typeface="Corbel"/>
              </a:rPr>
              <a:t>are defined that removes many complications associated with device gates and connectivity.</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This analysis makes it possible to easily compare the performance of different quantum computing devices on the same tasks.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62C7C0-138C-08A5-B06E-5FCCF3782C02}"/>
              </a:ext>
            </a:extLst>
          </p:cNvPr>
          <p:cNvSpPr>
            <a:spLocks noGrp="1"/>
          </p:cNvSpPr>
          <p:nvPr>
            <p:ph type="title"/>
          </p:nvPr>
        </p:nvSpPr>
        <p:spPr>
          <a:xfrm>
            <a:off x="1484311" y="461682"/>
            <a:ext cx="5759171" cy="748553"/>
          </a:xfrm>
        </p:spPr>
        <p:txBody>
          <a:bodyPr>
            <a:normAutofit fontScale="90000"/>
          </a:bodyPr>
          <a:lstStyle/>
          <a:p>
            <a:pPr>
              <a:lnSpc>
                <a:spcPct val="100000"/>
              </a:lnSpc>
            </a:pPr>
            <a:r>
              <a:rPr lang="en-US" b="1" u="sng" dirty="0">
                <a:latin typeface="Amiri" panose="00000500000000000000" pitchFamily="2" charset="-78"/>
                <a:ea typeface="Amiri" panose="00000500000000000000" pitchFamily="2" charset="-78"/>
                <a:cs typeface="Amiri" panose="00000500000000000000" pitchFamily="2" charset="-78"/>
              </a:rPr>
              <a:t>Fidelities obtained when running randomized mirror circuits on IBM Q Casablanca :</a:t>
            </a:r>
            <a:endParaRPr lang="en-IN" b="1" u="sng" dirty="0">
              <a:latin typeface="Amiri" panose="00000500000000000000" pitchFamily="2" charset="-78"/>
              <a:ea typeface="Amiri" panose="00000500000000000000" pitchFamily="2" charset="-78"/>
              <a:cs typeface="Amiri" panose="00000500000000000000" pitchFamily="2" charset="-78"/>
            </a:endParaRPr>
          </a:p>
        </p:txBody>
      </p:sp>
      <p:pic>
        <p:nvPicPr>
          <p:cNvPr id="10" name="Content Placeholder 9">
            <a:extLst>
              <a:ext uri="{FF2B5EF4-FFF2-40B4-BE49-F238E27FC236}">
                <a16:creationId xmlns:a16="http://schemas.microsoft.com/office/drawing/2014/main" id="{76550B6F-4089-D260-FD38-41F946FBF8CC}"/>
              </a:ext>
            </a:extLst>
          </p:cNvPr>
          <p:cNvPicPr>
            <a:picLocks noGrp="1" noChangeAspect="1"/>
          </p:cNvPicPr>
          <p:nvPr>
            <p:ph idx="1"/>
          </p:nvPr>
        </p:nvPicPr>
        <p:blipFill>
          <a:blip r:embed="rId3"/>
          <a:stretch>
            <a:fillRect/>
          </a:stretch>
        </p:blipFill>
        <p:spPr>
          <a:xfrm>
            <a:off x="7849309" y="463923"/>
            <a:ext cx="3765176" cy="5930153"/>
          </a:xfrm>
        </p:spPr>
      </p:pic>
      <p:sp>
        <p:nvSpPr>
          <p:cNvPr id="8" name="Text Placeholder 7">
            <a:extLst>
              <a:ext uri="{FF2B5EF4-FFF2-40B4-BE49-F238E27FC236}">
                <a16:creationId xmlns:a16="http://schemas.microsoft.com/office/drawing/2014/main" id="{93790924-51C4-4516-A327-993CD5264FC0}"/>
              </a:ext>
            </a:extLst>
          </p:cNvPr>
          <p:cNvSpPr>
            <a:spLocks noGrp="1"/>
          </p:cNvSpPr>
          <p:nvPr>
            <p:ph type="body" sz="half" idx="2"/>
          </p:nvPr>
        </p:nvSpPr>
        <p:spPr>
          <a:xfrm>
            <a:off x="1617043" y="1257298"/>
            <a:ext cx="6044665" cy="4999123"/>
          </a:xfrm>
        </p:spPr>
        <p:txBody>
          <a:bodyPr>
            <a:normAutofit fontScale="92500" lnSpcReduction="20000"/>
          </a:bodyPr>
          <a:lstStyle/>
          <a:p>
            <a:pPr algn="just"/>
            <a:r>
              <a:rPr lang="en-US" sz="1800" dirty="0">
                <a:latin typeface="Corbel" panose="020B0503020204020204" pitchFamily="34" charset="0"/>
              </a:rPr>
              <a:t>We use the data in Figure </a:t>
            </a:r>
            <a:r>
              <a:rPr lang="en-US" sz="1800" dirty="0">
                <a:solidFill>
                  <a:srgbClr val="FF0000"/>
                </a:solidFill>
                <a:latin typeface="Corbel" panose="020B0503020204020204" pitchFamily="34" charset="0"/>
              </a:rPr>
              <a:t>15 (a)</a:t>
            </a:r>
            <a:r>
              <a:rPr lang="en-US" sz="1800" dirty="0">
                <a:latin typeface="Corbel" panose="020B0503020204020204" pitchFamily="34" charset="0"/>
              </a:rPr>
              <a:t> to construct a volumetric background by </a:t>
            </a:r>
          </a:p>
          <a:p>
            <a:pPr algn="just"/>
            <a:endParaRPr lang="en-US" sz="1800" dirty="0">
              <a:latin typeface="Corbel" panose="020B0503020204020204" pitchFamily="34" charset="0"/>
            </a:endParaRPr>
          </a:p>
          <a:p>
            <a:pPr marL="342900" indent="-342900" algn="just">
              <a:buFont typeface="+mj-lt"/>
              <a:buAutoNum type="arabicPeriod"/>
            </a:pPr>
            <a:r>
              <a:rPr lang="en-US" sz="1800" dirty="0">
                <a:highlight>
                  <a:srgbClr val="FFFF00"/>
                </a:highlight>
                <a:latin typeface="Corbel" panose="020B0503020204020204" pitchFamily="34" charset="0"/>
              </a:rPr>
              <a:t>By running multiple instances of randomized mirror circuits of a given shape on a quantum computer</a:t>
            </a:r>
            <a:r>
              <a:rPr lang="en-US" sz="1800" dirty="0">
                <a:latin typeface="Corbel" panose="020B0503020204020204" pitchFamily="34" charset="0"/>
              </a:rPr>
              <a:t>, one can calculate the </a:t>
            </a:r>
            <a:r>
              <a:rPr lang="en-US" sz="1800" dirty="0">
                <a:solidFill>
                  <a:srgbClr val="FF0000"/>
                </a:solidFill>
                <a:latin typeface="Corbel" panose="020B0503020204020204" pitchFamily="34" charset="0"/>
              </a:rPr>
              <a:t>average result fidelity </a:t>
            </a:r>
            <a:r>
              <a:rPr lang="en-US" sz="1800" dirty="0">
                <a:latin typeface="Corbel" panose="020B0503020204020204" pitchFamily="34" charset="0"/>
              </a:rPr>
              <a:t>obtained from these executions. This average fidelity serves as a </a:t>
            </a:r>
            <a:r>
              <a:rPr lang="en-US" sz="1800" dirty="0">
                <a:solidFill>
                  <a:srgbClr val="00B050"/>
                </a:solidFill>
                <a:latin typeface="Corbel" panose="020B0503020204020204" pitchFamily="34" charset="0"/>
              </a:rPr>
              <a:t>predictor or metric </a:t>
            </a:r>
            <a:r>
              <a:rPr lang="en-US" sz="1800" dirty="0">
                <a:solidFill>
                  <a:srgbClr val="7030A0"/>
                </a:solidFill>
                <a:latin typeface="Corbel" panose="020B0503020204020204" pitchFamily="34" charset="0"/>
              </a:rPr>
              <a:t>for the performance of circuits with a similar structure or shape</a:t>
            </a:r>
            <a:r>
              <a:rPr lang="en-US" sz="1800" dirty="0">
                <a:latin typeface="Corbel" panose="020B0503020204020204" pitchFamily="34" charset="0"/>
              </a:rPr>
              <a:t>.</a:t>
            </a:r>
          </a:p>
          <a:p>
            <a:pPr marL="342900" indent="-342900" algn="just">
              <a:buFont typeface="+mj-lt"/>
              <a:buAutoNum type="arabicPeriod"/>
            </a:pPr>
            <a:endParaRPr lang="en-US" sz="1800" dirty="0">
              <a:latin typeface="Corbel" panose="020B0503020204020204" pitchFamily="34" charset="0"/>
            </a:endParaRPr>
          </a:p>
          <a:p>
            <a:pPr marL="342900" indent="-342900" algn="just">
              <a:buFont typeface="+mj-lt"/>
              <a:buAutoNum type="arabicPeriod"/>
            </a:pPr>
            <a:r>
              <a:rPr lang="en-US" sz="1800" dirty="0">
                <a:solidFill>
                  <a:srgbClr val="FF0000"/>
                </a:solidFill>
                <a:latin typeface="Corbel" panose="020B0503020204020204" pitchFamily="34" charset="0"/>
              </a:rPr>
              <a:t>Extrapolating</a:t>
            </a:r>
            <a:r>
              <a:rPr lang="en-US" sz="1800" dirty="0">
                <a:latin typeface="Corbel" panose="020B0503020204020204" pitchFamily="34" charset="0"/>
              </a:rPr>
              <a:t> this </a:t>
            </a:r>
            <a:r>
              <a:rPr lang="en-US" sz="1800" dirty="0">
                <a:solidFill>
                  <a:srgbClr val="00B050"/>
                </a:solidFill>
                <a:latin typeface="Corbel" panose="020B0503020204020204" pitchFamily="34" charset="0"/>
              </a:rPr>
              <a:t>to all circuit depths </a:t>
            </a:r>
            <a:r>
              <a:rPr lang="en-US" sz="1800" dirty="0">
                <a:latin typeface="Corbel" panose="020B0503020204020204" pitchFamily="34" charset="0"/>
              </a:rPr>
              <a:t>using the </a:t>
            </a:r>
            <a:r>
              <a:rPr lang="en-US" sz="1800" dirty="0">
                <a:solidFill>
                  <a:srgbClr val="7030A0"/>
                </a:solidFill>
                <a:latin typeface="Corbel" panose="020B0503020204020204" pitchFamily="34" charset="0"/>
              </a:rPr>
              <a:t>theory for randomized mirror circuits </a:t>
            </a:r>
            <a:r>
              <a:rPr lang="en-US" sz="1800" dirty="0">
                <a:latin typeface="Corbel" panose="020B0503020204020204" pitchFamily="34" charset="0"/>
              </a:rPr>
              <a:t>presented in (</a:t>
            </a:r>
            <a:r>
              <a:rPr lang="en-IN" sz="1800" i="1" dirty="0">
                <a:latin typeface="Corbel" panose="020B0503020204020204" pitchFamily="34" charset="0"/>
              </a:rPr>
              <a:t>Timothy Proctor, Stefan Serita, Erik Nielsen, Robin Blume </a:t>
            </a:r>
            <a:r>
              <a:rPr lang="en-IN" sz="1800" i="1" dirty="0" err="1">
                <a:latin typeface="Corbel" panose="020B0503020204020204" pitchFamily="34" charset="0"/>
              </a:rPr>
              <a:t>Kohout</a:t>
            </a:r>
            <a:r>
              <a:rPr lang="en-IN" sz="1800" i="1" dirty="0">
                <a:latin typeface="Corbel" panose="020B0503020204020204" pitchFamily="34" charset="0"/>
              </a:rPr>
              <a:t>, and Kevin Young. </a:t>
            </a:r>
            <a:r>
              <a:rPr lang="en-IN" sz="1800" i="1" dirty="0">
                <a:highlight>
                  <a:srgbClr val="FFFF00"/>
                </a:highlight>
                <a:latin typeface="Corbel" panose="020B0503020204020204" pitchFamily="34" charset="0"/>
              </a:rPr>
              <a:t>Scalable randomized benchmarking of quantum computers using mirror circuits</a:t>
            </a:r>
            <a:r>
              <a:rPr lang="en-IN" sz="1800" i="1" dirty="0">
                <a:latin typeface="Corbel" panose="020B0503020204020204" pitchFamily="34" charset="0"/>
              </a:rPr>
              <a:t>. In preparation</a:t>
            </a:r>
            <a:r>
              <a:rPr lang="en-IN" sz="1800" dirty="0">
                <a:latin typeface="Corbel" panose="020B0503020204020204" pitchFamily="34" charset="0"/>
              </a:rPr>
              <a:t>.) </a:t>
            </a:r>
            <a:r>
              <a:rPr lang="en-US" sz="1800" dirty="0">
                <a:latin typeface="Corbel" panose="020B0503020204020204" pitchFamily="34" charset="0"/>
              </a:rPr>
              <a:t>to predict the </a:t>
            </a:r>
            <a:r>
              <a:rPr lang="en-US" sz="1800" dirty="0">
                <a:solidFill>
                  <a:srgbClr val="C00000"/>
                </a:solidFill>
                <a:latin typeface="Corbel" panose="020B0503020204020204" pitchFamily="34" charset="0"/>
              </a:rPr>
              <a:t>behavior of circuits at various depths </a:t>
            </a:r>
            <a:r>
              <a:rPr lang="en-US" sz="1800" dirty="0">
                <a:latin typeface="Corbel" panose="020B0503020204020204" pitchFamily="34" charset="0"/>
              </a:rPr>
              <a:t>(number of sequential layers or gates</a:t>
            </a:r>
            <a:r>
              <a:rPr lang="en-US" sz="1800" dirty="0">
                <a:solidFill>
                  <a:srgbClr val="00B0F0"/>
                </a:solidFill>
                <a:latin typeface="Corbel" panose="020B0503020204020204" pitchFamily="34" charset="0"/>
              </a:rPr>
              <a:t>) beyond those explicitly tested</a:t>
            </a:r>
            <a:r>
              <a:rPr lang="en-US" sz="1800" dirty="0">
                <a:latin typeface="Corbel" panose="020B0503020204020204" pitchFamily="34" charset="0"/>
              </a:rPr>
              <a:t>.</a:t>
            </a:r>
          </a:p>
          <a:p>
            <a:pPr marL="342900" indent="-342900" algn="just">
              <a:buFont typeface="+mj-lt"/>
              <a:buAutoNum type="arabicPeriod"/>
            </a:pPr>
            <a:endParaRPr lang="en-IN" sz="1800" dirty="0">
              <a:latin typeface="Corbel" panose="020B0503020204020204" pitchFamily="34" charset="0"/>
            </a:endParaRPr>
          </a:p>
          <a:p>
            <a:pPr algn="just"/>
            <a:r>
              <a:rPr lang="en-US" sz="1800" dirty="0">
                <a:latin typeface="Corbel" panose="020B0503020204020204" pitchFamily="34" charset="0"/>
              </a:rPr>
              <a:t>This methodology essentially leverages the </a:t>
            </a:r>
            <a:r>
              <a:rPr lang="en-US" sz="1800" dirty="0">
                <a:solidFill>
                  <a:srgbClr val="00B050"/>
                </a:solidFill>
                <a:latin typeface="Corbel" panose="020B0503020204020204" pitchFamily="34" charset="0"/>
              </a:rPr>
              <a:t>average fidelity </a:t>
            </a:r>
            <a:r>
              <a:rPr lang="en-US" sz="1800" dirty="0">
                <a:latin typeface="Corbel" panose="020B0503020204020204" pitchFamily="34" charset="0"/>
              </a:rPr>
              <a:t>obtained from </a:t>
            </a:r>
            <a:r>
              <a:rPr lang="en-US" sz="1800" dirty="0">
                <a:solidFill>
                  <a:srgbClr val="C00000"/>
                </a:solidFill>
                <a:latin typeface="Corbel" panose="020B0503020204020204" pitchFamily="34" charset="0"/>
              </a:rPr>
              <a:t>randomized mirror circuits</a:t>
            </a:r>
            <a:r>
              <a:rPr lang="en-US" sz="1800" dirty="0">
                <a:latin typeface="Corbel" panose="020B0503020204020204" pitchFamily="34" charset="0"/>
              </a:rPr>
              <a:t> as </a:t>
            </a:r>
            <a:r>
              <a:rPr lang="en-US" sz="1800" dirty="0">
                <a:solidFill>
                  <a:srgbClr val="FF0000"/>
                </a:solidFill>
                <a:latin typeface="Corbel" panose="020B0503020204020204" pitchFamily="34" charset="0"/>
              </a:rPr>
              <a:t>a proxy or predictor </a:t>
            </a:r>
            <a:r>
              <a:rPr lang="en-US" sz="1800" dirty="0">
                <a:latin typeface="Corbel" panose="020B0503020204020204" pitchFamily="34" charset="0"/>
              </a:rPr>
              <a:t>for the </a:t>
            </a:r>
            <a:r>
              <a:rPr lang="en-US" sz="1800" dirty="0">
                <a:solidFill>
                  <a:srgbClr val="0070C0"/>
                </a:solidFill>
                <a:latin typeface="Corbel" panose="020B0503020204020204" pitchFamily="34" charset="0"/>
              </a:rPr>
              <a:t>performance of circuits with similar characteristics</a:t>
            </a:r>
            <a:r>
              <a:rPr lang="en-US" sz="1800" dirty="0">
                <a:latin typeface="Corbel" panose="020B0503020204020204" pitchFamily="34" charset="0"/>
              </a:rPr>
              <a:t>.</a:t>
            </a:r>
            <a:endParaRPr lang="en-IN" sz="1800" dirty="0">
              <a:latin typeface="Corbel" panose="020B0503020204020204" pitchFamily="34" charset="0"/>
            </a:endParaRPr>
          </a:p>
        </p:txBody>
      </p:sp>
    </p:spTree>
    <p:extLst>
      <p:ext uri="{BB962C8B-B14F-4D97-AF65-F5344CB8AC3E}">
        <p14:creationId xmlns:p14="http://schemas.microsoft.com/office/powerpoint/2010/main" val="2815556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5BC2B-250B-C43A-041C-274192614780}"/>
              </a:ext>
            </a:extLst>
          </p:cNvPr>
          <p:cNvSpPr>
            <a:spLocks noGrp="1"/>
          </p:cNvSpPr>
          <p:nvPr>
            <p:ph type="title"/>
          </p:nvPr>
        </p:nvSpPr>
        <p:spPr>
          <a:xfrm>
            <a:off x="1484280" y="685800"/>
            <a:ext cx="10018440" cy="640976"/>
          </a:xfrm>
        </p:spPr>
        <p:txBody>
          <a:bodyPr>
            <a:noAutofit/>
          </a:bodyPr>
          <a:lstStyle/>
          <a:p>
            <a:pPr>
              <a:lnSpc>
                <a:spcPct val="100000"/>
              </a:lnSpc>
            </a:pPr>
            <a:r>
              <a:rPr lang="en-US" sz="2400" b="1" u="sng" dirty="0">
                <a:latin typeface="Amiri" panose="00000500000000000000" pitchFamily="2" charset="-78"/>
                <a:ea typeface="Amiri" panose="00000500000000000000" pitchFamily="2" charset="-78"/>
                <a:cs typeface="Amiri" panose="00000500000000000000" pitchFamily="2" charset="-78"/>
              </a:rPr>
              <a:t>Fidelities obtained when running randomized mirror circuits on IBM Q Casablanca : (contd.)</a:t>
            </a:r>
            <a:endParaRPr lang="en-IN" sz="2400" b="1" u="sng" dirty="0">
              <a:latin typeface="Amiri" panose="00000500000000000000" pitchFamily="2" charset="-78"/>
              <a:ea typeface="Amiri" panose="00000500000000000000" pitchFamily="2" charset="-78"/>
              <a:cs typeface="Amiri" panose="00000500000000000000" pitchFamily="2" charset="-78"/>
            </a:endParaRPr>
          </a:p>
        </p:txBody>
      </p:sp>
      <p:sp>
        <p:nvSpPr>
          <p:cNvPr id="5" name="Content Placeholder 4">
            <a:extLst>
              <a:ext uri="{FF2B5EF4-FFF2-40B4-BE49-F238E27FC236}">
                <a16:creationId xmlns:a16="http://schemas.microsoft.com/office/drawing/2014/main" id="{64895A9B-4E0B-8B64-96B8-E3DEE267CF16}"/>
              </a:ext>
            </a:extLst>
          </p:cNvPr>
          <p:cNvSpPr>
            <a:spLocks noGrp="1"/>
          </p:cNvSpPr>
          <p:nvPr>
            <p:ph idx="1"/>
          </p:nvPr>
        </p:nvSpPr>
        <p:spPr>
          <a:xfrm>
            <a:off x="1484280" y="1520792"/>
            <a:ext cx="10345168" cy="4783755"/>
          </a:xfrm>
        </p:spPr>
        <p:txBody>
          <a:bodyPr>
            <a:normAutofit/>
          </a:bodyPr>
          <a:lstStyle/>
          <a:p>
            <a:pPr algn="just"/>
            <a:r>
              <a:rPr lang="en-US" sz="2000" dirty="0">
                <a:latin typeface="Corbel" panose="020B0503020204020204" pitchFamily="34" charset="0"/>
              </a:rPr>
              <a:t>This volumetric background is shown in previous Figure , alongside the average result fidelities of three of our application benchmarks: the </a:t>
            </a:r>
            <a:r>
              <a:rPr lang="en-US" sz="2000" dirty="0">
                <a:solidFill>
                  <a:srgbClr val="00B050"/>
                </a:solidFill>
                <a:latin typeface="Corbel" panose="020B0503020204020204" pitchFamily="34" charset="0"/>
              </a:rPr>
              <a:t>Bernstein-Vazirani(1) benchmark, the QFT(1) benchmark, and the Grover’s Search benchmark</a:t>
            </a:r>
            <a:r>
              <a:rPr lang="en-US" sz="2000" dirty="0">
                <a:latin typeface="Corbel" panose="020B0503020204020204" pitchFamily="34" charset="0"/>
              </a:rPr>
              <a:t>.</a:t>
            </a:r>
          </a:p>
          <a:p>
            <a:pPr algn="just"/>
            <a:endParaRPr lang="en-US" sz="2000" dirty="0">
              <a:latin typeface="Corbel" panose="020B0503020204020204" pitchFamily="34" charset="0"/>
            </a:endParaRPr>
          </a:p>
          <a:p>
            <a:pPr algn="just"/>
            <a:r>
              <a:rPr lang="en-US" sz="2000" dirty="0">
                <a:latin typeface="Corbel" panose="020B0503020204020204" pitchFamily="34" charset="0"/>
              </a:rPr>
              <a:t>To facilitate a more precise comparison to the results of the application oriented benchmarks, here we </a:t>
            </a:r>
          </a:p>
          <a:p>
            <a:pPr marL="914400" lvl="1" indent="-457200" algn="just">
              <a:buAutoNum type="arabicParenBoth"/>
            </a:pPr>
            <a:r>
              <a:rPr lang="en-US" sz="1600" dirty="0">
                <a:highlight>
                  <a:srgbClr val="FFFF00"/>
                </a:highlight>
                <a:latin typeface="Corbel" panose="020B0503020204020204" pitchFamily="34" charset="0"/>
              </a:rPr>
              <a:t>do not average together the results for application-oriented benchmarks with similar volumetric positions,</a:t>
            </a:r>
            <a:r>
              <a:rPr lang="en-US" sz="1600" dirty="0">
                <a:latin typeface="Corbel" panose="020B0503020204020204" pitchFamily="34" charset="0"/>
              </a:rPr>
              <a:t> and </a:t>
            </a:r>
          </a:p>
          <a:p>
            <a:pPr marL="914400" lvl="1" indent="-457200" algn="just">
              <a:buAutoNum type="arabicParenBoth"/>
            </a:pPr>
            <a:r>
              <a:rPr lang="en-US" sz="1600" dirty="0">
                <a:highlight>
                  <a:srgbClr val="FFFF00"/>
                </a:highlight>
                <a:latin typeface="Corbel" panose="020B0503020204020204" pitchFamily="34" charset="0"/>
              </a:rPr>
              <a:t>we use a color-scale volumetric background</a:t>
            </a:r>
            <a:r>
              <a:rPr lang="en-US" sz="1600" dirty="0">
                <a:latin typeface="Corbel" panose="020B0503020204020204" pitchFamily="34" charset="0"/>
              </a:rPr>
              <a:t>. </a:t>
            </a:r>
          </a:p>
          <a:p>
            <a:pPr marL="914400" lvl="1" indent="-457200" algn="just">
              <a:buAutoNum type="arabicParenBoth"/>
            </a:pPr>
            <a:endParaRPr lang="en-US" sz="1600" dirty="0">
              <a:latin typeface="Corbel" panose="020B0503020204020204" pitchFamily="34" charset="0"/>
            </a:endParaRPr>
          </a:p>
          <a:p>
            <a:pPr algn="just"/>
            <a:r>
              <a:rPr lang="en-US" sz="2000" dirty="0">
                <a:latin typeface="Corbel" panose="020B0503020204020204" pitchFamily="34" charset="0"/>
              </a:rPr>
              <a:t>The general trend of all three benchmarks and the volumetric background are unsurprisingly in agreement: </a:t>
            </a:r>
            <a:r>
              <a:rPr lang="en-US" sz="2000" dirty="0">
                <a:solidFill>
                  <a:srgbClr val="FF0000"/>
                </a:solidFill>
                <a:latin typeface="Corbel" panose="020B0503020204020204" pitchFamily="34" charset="0"/>
              </a:rPr>
              <a:t>result fidelity decreases with increasing circuit width and depth</a:t>
            </a:r>
            <a:r>
              <a:rPr lang="en-US" sz="2000" dirty="0">
                <a:latin typeface="Corbel" panose="020B0503020204020204" pitchFamily="34" charset="0"/>
              </a:rPr>
              <a:t>. </a:t>
            </a:r>
          </a:p>
          <a:p>
            <a:pPr algn="just"/>
            <a:endParaRPr lang="en-IN" sz="2000" dirty="0">
              <a:latin typeface="Corbel" panose="020B0503020204020204" pitchFamily="34" charset="0"/>
            </a:endParaRPr>
          </a:p>
          <a:p>
            <a:pPr algn="just"/>
            <a:r>
              <a:rPr lang="en-US" sz="2000" dirty="0">
                <a:latin typeface="Corbel" panose="020B0503020204020204" pitchFamily="34" charset="0"/>
              </a:rPr>
              <a:t>However, there are substantial </a:t>
            </a:r>
            <a:r>
              <a:rPr lang="en-US" sz="2000" dirty="0">
                <a:solidFill>
                  <a:srgbClr val="00B050"/>
                </a:solidFill>
                <a:latin typeface="Corbel" panose="020B0503020204020204" pitchFamily="34" charset="0"/>
              </a:rPr>
              <a:t>differences between the rates </a:t>
            </a:r>
            <a:r>
              <a:rPr lang="en-US" sz="2000" dirty="0">
                <a:latin typeface="Corbel" panose="020B0503020204020204" pitchFamily="34" charset="0"/>
              </a:rPr>
              <a:t>at which the </a:t>
            </a:r>
            <a:r>
              <a:rPr lang="en-US" sz="2000" dirty="0">
                <a:solidFill>
                  <a:srgbClr val="7030A0"/>
                </a:solidFill>
                <a:latin typeface="Corbel" panose="020B0503020204020204" pitchFamily="34" charset="0"/>
              </a:rPr>
              <a:t>performance of each type of circuit </a:t>
            </a:r>
            <a:r>
              <a:rPr lang="en-US" sz="2000" dirty="0">
                <a:latin typeface="Corbel" panose="020B0503020204020204" pitchFamily="34" charset="0"/>
              </a:rPr>
              <a:t>drops off </a:t>
            </a:r>
            <a:r>
              <a:rPr lang="en-US" sz="2000" dirty="0">
                <a:solidFill>
                  <a:srgbClr val="C00000"/>
                </a:solidFill>
                <a:latin typeface="Corbel" panose="020B0503020204020204" pitchFamily="34" charset="0"/>
              </a:rPr>
              <a:t>with increasing circuit size</a:t>
            </a:r>
            <a:r>
              <a:rPr lang="en-US" sz="2000" dirty="0">
                <a:latin typeface="Corbel" panose="020B0503020204020204" pitchFamily="34" charset="0"/>
              </a:rPr>
              <a:t>.</a:t>
            </a:r>
          </a:p>
        </p:txBody>
      </p:sp>
    </p:spTree>
    <p:extLst>
      <p:ext uri="{BB962C8B-B14F-4D97-AF65-F5344CB8AC3E}">
        <p14:creationId xmlns:p14="http://schemas.microsoft.com/office/powerpoint/2010/main" val="1085011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F34B-899F-B23B-D3F6-ACB281B4C5DA}"/>
              </a:ext>
            </a:extLst>
          </p:cNvPr>
          <p:cNvSpPr>
            <a:spLocks noGrp="1"/>
          </p:cNvSpPr>
          <p:nvPr>
            <p:ph type="title"/>
          </p:nvPr>
        </p:nvSpPr>
        <p:spPr>
          <a:xfrm>
            <a:off x="1645920" y="685800"/>
            <a:ext cx="9856800" cy="766482"/>
          </a:xfrm>
        </p:spPr>
        <p:txBody>
          <a:bodyPr>
            <a:normAutofit fontScale="90000"/>
          </a:bodyPr>
          <a:lstStyle/>
          <a:p>
            <a:r>
              <a:rPr lang="en-US" sz="2800" b="1" u="sng" dirty="0">
                <a:latin typeface="Amiri" panose="00000500000000000000" pitchFamily="2" charset="-78"/>
                <a:ea typeface="Amiri" panose="00000500000000000000" pitchFamily="2" charset="-78"/>
                <a:cs typeface="Amiri" panose="00000500000000000000" pitchFamily="2" charset="-78"/>
              </a:rPr>
              <a:t>Discrepancy between the result fidelity of randomized mirror circuits and algorithmic benchmarks :</a:t>
            </a:r>
            <a:endParaRPr lang="en-IN" sz="2800"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71002A20-2156-1C11-1827-0549B3C85609}"/>
              </a:ext>
            </a:extLst>
          </p:cNvPr>
          <p:cNvSpPr>
            <a:spLocks noGrp="1"/>
          </p:cNvSpPr>
          <p:nvPr>
            <p:ph idx="1"/>
          </p:nvPr>
        </p:nvSpPr>
        <p:spPr>
          <a:xfrm>
            <a:off x="1915427" y="1541929"/>
            <a:ext cx="9942896" cy="4791494"/>
          </a:xfrm>
        </p:spPr>
        <p:txBody>
          <a:bodyPr>
            <a:normAutofit fontScale="70000" lnSpcReduction="20000"/>
          </a:bodyPr>
          <a:lstStyle/>
          <a:p>
            <a:pPr algn="just">
              <a:lnSpc>
                <a:spcPct val="120000"/>
              </a:lnSpc>
            </a:pPr>
            <a:r>
              <a:rPr lang="en-US" sz="2000" dirty="0">
                <a:latin typeface="Corbel" panose="020B0503020204020204" pitchFamily="34" charset="0"/>
              </a:rPr>
              <a:t>There are multiple possible reasons for the observed discrepancy between the result fidelity of randomized mirror circuits and algorithmic benchmarks.</a:t>
            </a:r>
          </a:p>
          <a:p>
            <a:pPr algn="just">
              <a:lnSpc>
                <a:spcPct val="120000"/>
              </a:lnSpc>
            </a:pPr>
            <a:endParaRPr lang="en-US" sz="2000" dirty="0">
              <a:latin typeface="Corbel" panose="020B0503020204020204" pitchFamily="34" charset="0"/>
            </a:endParaRPr>
          </a:p>
          <a:p>
            <a:pPr marL="0" indent="0" algn="just">
              <a:lnSpc>
                <a:spcPct val="120000"/>
              </a:lnSpc>
              <a:buNone/>
            </a:pPr>
            <a:r>
              <a:rPr lang="en-US" sz="2000" dirty="0">
                <a:solidFill>
                  <a:srgbClr val="FF0000"/>
                </a:solidFill>
                <a:latin typeface="Corbel" panose="020B0503020204020204" pitchFamily="34" charset="0"/>
              </a:rPr>
              <a:t>Differing Gate Requirements: </a:t>
            </a:r>
            <a:r>
              <a:rPr lang="en-US" sz="2000" dirty="0">
                <a:latin typeface="Corbel" panose="020B0503020204020204" pitchFamily="34" charset="0"/>
              </a:rPr>
              <a:t>Each circuit family (the algorithms and randomized mirror circuits) </a:t>
            </a:r>
            <a:r>
              <a:rPr lang="en-US" sz="2000" dirty="0">
                <a:solidFill>
                  <a:srgbClr val="7030A0"/>
                </a:solidFill>
                <a:latin typeface="Corbel" panose="020B0503020204020204" pitchFamily="34" charset="0"/>
              </a:rPr>
              <a:t>might require a different number of physical two-qubit gates</a:t>
            </a:r>
            <a:r>
              <a:rPr lang="en-US" sz="2000" dirty="0">
                <a:latin typeface="Corbel" panose="020B0503020204020204" pitchFamily="34" charset="0"/>
              </a:rPr>
              <a:t> even at </a:t>
            </a:r>
            <a:r>
              <a:rPr lang="en-US" sz="2000" dirty="0">
                <a:solidFill>
                  <a:srgbClr val="C00000"/>
                </a:solidFill>
                <a:latin typeface="Corbel" panose="020B0503020204020204" pitchFamily="34" charset="0"/>
              </a:rPr>
              <a:t>a fixed normalized circuit depth</a:t>
            </a:r>
            <a:r>
              <a:rPr lang="en-US" sz="2000" dirty="0">
                <a:latin typeface="Corbel" panose="020B0503020204020204" pitchFamily="34" charset="0"/>
              </a:rPr>
              <a:t>. This discrepancy arises due to the </a:t>
            </a:r>
            <a:r>
              <a:rPr lang="en-US" sz="2000" dirty="0">
                <a:solidFill>
                  <a:srgbClr val="00B050"/>
                </a:solidFill>
                <a:latin typeface="Corbel" panose="020B0503020204020204" pitchFamily="34" charset="0"/>
              </a:rPr>
              <a:t>inherent structural differences</a:t>
            </a:r>
            <a:r>
              <a:rPr lang="en-US" sz="2000" dirty="0">
                <a:latin typeface="Corbel" panose="020B0503020204020204" pitchFamily="34" charset="0"/>
              </a:rPr>
              <a:t> in these circuits. For instance, one algorithm might involve more or fewer two-qubit gates compared to others, affecting the overall gate count.</a:t>
            </a:r>
          </a:p>
          <a:p>
            <a:pPr marL="0" indent="0" algn="just">
              <a:lnSpc>
                <a:spcPct val="120000"/>
              </a:lnSpc>
              <a:buNone/>
            </a:pPr>
            <a:endParaRPr lang="en-US" sz="2000" dirty="0">
              <a:latin typeface="Corbel" panose="020B0503020204020204" pitchFamily="34" charset="0"/>
            </a:endParaRPr>
          </a:p>
          <a:p>
            <a:pPr marL="0" indent="0" algn="just">
              <a:lnSpc>
                <a:spcPct val="120000"/>
              </a:lnSpc>
              <a:buNone/>
            </a:pPr>
            <a:r>
              <a:rPr lang="en-US" sz="2000" dirty="0">
                <a:solidFill>
                  <a:srgbClr val="FF0000"/>
                </a:solidFill>
                <a:latin typeface="Corbel" panose="020B0503020204020204" pitchFamily="34" charset="0"/>
              </a:rPr>
              <a:t>Standardized Gate Set and Connectivity: </a:t>
            </a:r>
            <a:r>
              <a:rPr lang="en-US" sz="2000" dirty="0">
                <a:latin typeface="Corbel" panose="020B0503020204020204" pitchFamily="34" charset="0"/>
              </a:rPr>
              <a:t>When these circuits are </a:t>
            </a:r>
            <a:r>
              <a:rPr lang="en-US" sz="2000" dirty="0">
                <a:solidFill>
                  <a:srgbClr val="0070C0"/>
                </a:solidFill>
                <a:latin typeface="Corbel" panose="020B0503020204020204" pitchFamily="34" charset="0"/>
              </a:rPr>
              <a:t>transpiled into a standardized gate set </a:t>
            </a:r>
            <a:r>
              <a:rPr lang="en-US" sz="2000" dirty="0">
                <a:latin typeface="Corbel" panose="020B0503020204020204" pitchFamily="34" charset="0"/>
              </a:rPr>
              <a:t>with </a:t>
            </a:r>
            <a:r>
              <a:rPr lang="en-US" sz="2000" dirty="0">
                <a:solidFill>
                  <a:srgbClr val="C00000"/>
                </a:solidFill>
                <a:latin typeface="Corbel" panose="020B0503020204020204" pitchFamily="34" charset="0"/>
              </a:rPr>
              <a:t>all-to-all connectivity </a:t>
            </a:r>
            <a:r>
              <a:rPr lang="en-US" sz="2000" dirty="0">
                <a:latin typeface="Corbel" panose="020B0503020204020204" pitchFamily="34" charset="0"/>
              </a:rPr>
              <a:t>(used to define </a:t>
            </a:r>
            <a:r>
              <a:rPr lang="en-US" sz="2000" dirty="0">
                <a:solidFill>
                  <a:srgbClr val="FFC000"/>
                </a:solidFill>
                <a:latin typeface="Corbel" panose="020B0503020204020204" pitchFamily="34" charset="0"/>
              </a:rPr>
              <a:t>normalized circuit depth</a:t>
            </a:r>
            <a:r>
              <a:rPr lang="en-US" sz="2000" dirty="0">
                <a:latin typeface="Corbel" panose="020B0503020204020204" pitchFamily="34" charset="0"/>
              </a:rPr>
              <a:t>), they might still use </a:t>
            </a:r>
            <a:r>
              <a:rPr lang="en-US" sz="2000" dirty="0">
                <a:solidFill>
                  <a:srgbClr val="00B050"/>
                </a:solidFill>
                <a:latin typeface="Corbel" panose="020B0503020204020204" pitchFamily="34" charset="0"/>
              </a:rPr>
              <a:t>different average numbers of two-qubit gates at a fixed depth</a:t>
            </a:r>
            <a:r>
              <a:rPr lang="en-US" sz="2000" dirty="0">
                <a:latin typeface="Corbel" panose="020B0503020204020204" pitchFamily="34" charset="0"/>
              </a:rPr>
              <a:t>. The use of </a:t>
            </a:r>
            <a:r>
              <a:rPr lang="en-US" sz="2000" dirty="0">
                <a:solidFill>
                  <a:srgbClr val="7030A0"/>
                </a:solidFill>
                <a:latin typeface="Corbel" panose="020B0503020204020204" pitchFamily="34" charset="0"/>
              </a:rPr>
              <a:t>different gate sets or connectivity constraints </a:t>
            </a:r>
            <a:r>
              <a:rPr lang="en-US" sz="2000" dirty="0">
                <a:latin typeface="Corbel" panose="020B0503020204020204" pitchFamily="34" charset="0"/>
              </a:rPr>
              <a:t>can impact the </a:t>
            </a:r>
            <a:r>
              <a:rPr lang="en-US" sz="2000" dirty="0">
                <a:solidFill>
                  <a:srgbClr val="00B0F0"/>
                </a:solidFill>
                <a:latin typeface="Corbel" panose="020B0503020204020204" pitchFamily="34" charset="0"/>
              </a:rPr>
              <a:t>gate count </a:t>
            </a:r>
            <a:r>
              <a:rPr lang="en-US" sz="2000" dirty="0">
                <a:latin typeface="Corbel" panose="020B0503020204020204" pitchFamily="34" charset="0"/>
              </a:rPr>
              <a:t>and the </a:t>
            </a:r>
            <a:r>
              <a:rPr lang="en-US" sz="2000" dirty="0">
                <a:solidFill>
                  <a:srgbClr val="00B0F0"/>
                </a:solidFill>
                <a:latin typeface="Corbel" panose="020B0503020204020204" pitchFamily="34" charset="0"/>
              </a:rPr>
              <a:t>overall structure </a:t>
            </a:r>
            <a:r>
              <a:rPr lang="en-US" sz="2000" dirty="0">
                <a:latin typeface="Corbel" panose="020B0503020204020204" pitchFamily="34" charset="0"/>
              </a:rPr>
              <a:t>of the circuit.</a:t>
            </a:r>
          </a:p>
          <a:p>
            <a:pPr marL="0" indent="0" algn="just">
              <a:lnSpc>
                <a:spcPct val="120000"/>
              </a:lnSpc>
              <a:buNone/>
            </a:pPr>
            <a:endParaRPr lang="en-US" sz="2000" dirty="0">
              <a:latin typeface="Corbel" panose="020B0503020204020204" pitchFamily="34" charset="0"/>
            </a:endParaRPr>
          </a:p>
          <a:p>
            <a:pPr marL="0" indent="0" algn="just">
              <a:lnSpc>
                <a:spcPct val="120000"/>
              </a:lnSpc>
              <a:buNone/>
            </a:pPr>
            <a:r>
              <a:rPr lang="en-US" sz="2000" dirty="0">
                <a:solidFill>
                  <a:srgbClr val="FF0000"/>
                </a:solidFill>
                <a:latin typeface="Corbel" panose="020B0503020204020204" pitchFamily="34" charset="0"/>
              </a:rPr>
              <a:t>Variation in Qubit Coupling and Connectivity Overhead: </a:t>
            </a:r>
            <a:r>
              <a:rPr lang="en-US" sz="2000" dirty="0">
                <a:latin typeface="Corbel" panose="020B0503020204020204" pitchFamily="34" charset="0"/>
              </a:rPr>
              <a:t>Each circuit family may have </a:t>
            </a:r>
            <a:r>
              <a:rPr lang="en-US" sz="2000" dirty="0">
                <a:solidFill>
                  <a:srgbClr val="7030A0"/>
                </a:solidFill>
                <a:latin typeface="Corbel" panose="020B0503020204020204" pitchFamily="34" charset="0"/>
              </a:rPr>
              <a:t>varying rates at which qubits are coupled or interact with each other</a:t>
            </a:r>
            <a:r>
              <a:rPr lang="en-US" sz="2000" dirty="0">
                <a:latin typeface="Corbel" panose="020B0503020204020204" pitchFamily="34" charset="0"/>
              </a:rPr>
              <a:t>. </a:t>
            </a:r>
            <a:r>
              <a:rPr lang="en-US" sz="2000" dirty="0">
                <a:solidFill>
                  <a:srgbClr val="C00000"/>
                </a:solidFill>
                <a:latin typeface="Corbel" panose="020B0503020204020204" pitchFamily="34" charset="0"/>
              </a:rPr>
              <a:t>When transpiling </a:t>
            </a:r>
            <a:r>
              <a:rPr lang="en-US" sz="2000" dirty="0">
                <a:latin typeface="Corbel" panose="020B0503020204020204" pitchFamily="34" charset="0"/>
              </a:rPr>
              <a:t>these circuits to </a:t>
            </a:r>
            <a:r>
              <a:rPr lang="en-US" sz="2000" dirty="0">
                <a:solidFill>
                  <a:srgbClr val="00B0F0"/>
                </a:solidFill>
                <a:latin typeface="Corbel" panose="020B0503020204020204" pitchFamily="34" charset="0"/>
              </a:rPr>
              <a:t>the physical gate set of a specific quantum device with limited connectivity</a:t>
            </a:r>
            <a:r>
              <a:rPr lang="en-US" sz="2000" dirty="0">
                <a:latin typeface="Corbel" panose="020B0503020204020204" pitchFamily="34" charset="0"/>
              </a:rPr>
              <a:t> (like IBM Q Casablanca), the </a:t>
            </a:r>
            <a:r>
              <a:rPr lang="en-US" sz="2000" dirty="0">
                <a:highlight>
                  <a:srgbClr val="FFFF00"/>
                </a:highlight>
                <a:latin typeface="Corbel" panose="020B0503020204020204" pitchFamily="34" charset="0"/>
              </a:rPr>
              <a:t>differing qubit couplings will result in different CNOT (Control-NOT) gate overheads</a:t>
            </a:r>
            <a:r>
              <a:rPr lang="en-US" sz="2000" dirty="0">
                <a:latin typeface="Corbel" panose="020B0503020204020204" pitchFamily="34" charset="0"/>
              </a:rPr>
              <a:t>. Limited connectivity requires </a:t>
            </a:r>
            <a:r>
              <a:rPr lang="en-US" sz="2000" dirty="0">
                <a:solidFill>
                  <a:srgbClr val="C00000"/>
                </a:solidFill>
                <a:latin typeface="Corbel" panose="020B0503020204020204" pitchFamily="34" charset="0"/>
              </a:rPr>
              <a:t>additional SWAP </a:t>
            </a:r>
            <a:r>
              <a:rPr lang="en-US" sz="2000" dirty="0">
                <a:latin typeface="Corbel" panose="020B0503020204020204" pitchFamily="34" charset="0"/>
              </a:rPr>
              <a:t>or </a:t>
            </a:r>
            <a:r>
              <a:rPr lang="en-US" sz="2000" dirty="0">
                <a:solidFill>
                  <a:srgbClr val="C00000"/>
                </a:solidFill>
                <a:latin typeface="Corbel" panose="020B0503020204020204" pitchFamily="34" charset="0"/>
              </a:rPr>
              <a:t>routing operations</a:t>
            </a:r>
            <a:r>
              <a:rPr lang="en-US" sz="2000" dirty="0">
                <a:latin typeface="Corbel" panose="020B0503020204020204" pitchFamily="34" charset="0"/>
              </a:rPr>
              <a:t>, </a:t>
            </a:r>
            <a:r>
              <a:rPr lang="en-US" sz="2000" dirty="0">
                <a:solidFill>
                  <a:srgbClr val="C00000"/>
                </a:solidFill>
                <a:latin typeface="Corbel" panose="020B0503020204020204" pitchFamily="34" charset="0"/>
              </a:rPr>
              <a:t>introducing additional gates and potentially impacting fidelity</a:t>
            </a:r>
            <a:r>
              <a:rPr lang="en-US" sz="2000" dirty="0">
                <a:latin typeface="Corbel" panose="020B0503020204020204" pitchFamily="34" charset="0"/>
              </a:rPr>
              <a:t>. </a:t>
            </a:r>
            <a:r>
              <a:rPr lang="en-IN" sz="2000" dirty="0">
                <a:latin typeface="Corbel" panose="020B0503020204020204" pitchFamily="34" charset="0"/>
              </a:rPr>
              <a:t>The </a:t>
            </a:r>
            <a:r>
              <a:rPr lang="en-IN" sz="2000" dirty="0">
                <a:solidFill>
                  <a:srgbClr val="FF0000"/>
                </a:solidFill>
                <a:latin typeface="Corbel" panose="020B0503020204020204" pitchFamily="34" charset="0"/>
              </a:rPr>
              <a:t>randomized mirror circuits</a:t>
            </a:r>
            <a:r>
              <a:rPr lang="en-US" sz="2000" dirty="0">
                <a:latin typeface="Corbel" panose="020B0503020204020204" pitchFamily="34" charset="0"/>
              </a:rPr>
              <a:t> incur </a:t>
            </a:r>
            <a:r>
              <a:rPr lang="en-US" sz="2000" dirty="0">
                <a:solidFill>
                  <a:srgbClr val="00B050"/>
                </a:solidFill>
                <a:latin typeface="Corbel" panose="020B0503020204020204" pitchFamily="34" charset="0"/>
              </a:rPr>
              <a:t>no CNOT overhead </a:t>
            </a:r>
            <a:r>
              <a:rPr lang="en-US" sz="2000" dirty="0">
                <a:latin typeface="Corbel" panose="020B0503020204020204" pitchFamily="34" charset="0"/>
              </a:rPr>
              <a:t>at </a:t>
            </a:r>
            <a:r>
              <a:rPr lang="en-US" sz="2000" dirty="0">
                <a:solidFill>
                  <a:srgbClr val="00B0F0"/>
                </a:solidFill>
                <a:latin typeface="Corbel" panose="020B0503020204020204" pitchFamily="34" charset="0"/>
              </a:rPr>
              <a:t>this transpilation stage</a:t>
            </a:r>
            <a:r>
              <a:rPr lang="en-US" sz="2000" dirty="0">
                <a:latin typeface="Corbel" panose="020B0503020204020204" pitchFamily="34" charset="0"/>
              </a:rPr>
              <a:t>, as they were designed to </a:t>
            </a:r>
            <a:r>
              <a:rPr lang="en-US" sz="2000" dirty="0">
                <a:solidFill>
                  <a:srgbClr val="0070C0"/>
                </a:solidFill>
                <a:latin typeface="Corbel" panose="020B0503020204020204" pitchFamily="34" charset="0"/>
              </a:rPr>
              <a:t>contain only CNOT gates between connected qubits</a:t>
            </a:r>
            <a:r>
              <a:rPr lang="en-US" sz="2000" dirty="0">
                <a:latin typeface="Corbel" panose="020B0503020204020204" pitchFamily="34" charset="0"/>
              </a:rPr>
              <a:t>.</a:t>
            </a:r>
            <a:endParaRPr lang="en-IN" sz="2000" dirty="0">
              <a:latin typeface="Corbel" panose="020B0503020204020204" pitchFamily="34" charset="0"/>
            </a:endParaRPr>
          </a:p>
        </p:txBody>
      </p:sp>
    </p:spTree>
    <p:extLst>
      <p:ext uri="{BB962C8B-B14F-4D97-AF65-F5344CB8AC3E}">
        <p14:creationId xmlns:p14="http://schemas.microsoft.com/office/powerpoint/2010/main" val="1237896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AA39-D816-73E6-F5CF-B47A543C2CF4}"/>
              </a:ext>
            </a:extLst>
          </p:cNvPr>
          <p:cNvSpPr>
            <a:spLocks noGrp="1"/>
          </p:cNvSpPr>
          <p:nvPr>
            <p:ph type="title"/>
          </p:nvPr>
        </p:nvSpPr>
        <p:spPr>
          <a:xfrm>
            <a:off x="1838424" y="685800"/>
            <a:ext cx="9664295" cy="614082"/>
          </a:xfrm>
        </p:spPr>
        <p:txBody>
          <a:bodyPr>
            <a:normAutofit fontScale="90000"/>
          </a:bodyPr>
          <a:lstStyle/>
          <a:p>
            <a:r>
              <a:rPr lang="en-US" sz="2800" b="1" u="sng" dirty="0">
                <a:latin typeface="Amiri" panose="00000500000000000000" pitchFamily="2" charset="-78"/>
                <a:ea typeface="Amiri" panose="00000500000000000000" pitchFamily="2" charset="-78"/>
                <a:cs typeface="Amiri" panose="00000500000000000000" pitchFamily="2" charset="-78"/>
              </a:rPr>
              <a:t>Discrepancy between the result fidelity of randomized mirror circuits and algorithmic benchmarks : (contd.)</a:t>
            </a:r>
            <a:endParaRPr lang="en-IN" sz="2800"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3851139B-6032-B717-D996-FAE2821AC6EF}"/>
              </a:ext>
            </a:extLst>
          </p:cNvPr>
          <p:cNvSpPr>
            <a:spLocks noGrp="1"/>
          </p:cNvSpPr>
          <p:nvPr>
            <p:ph idx="1"/>
          </p:nvPr>
        </p:nvSpPr>
        <p:spPr>
          <a:xfrm>
            <a:off x="1628659" y="1463511"/>
            <a:ext cx="10018440" cy="4872318"/>
          </a:xfrm>
        </p:spPr>
        <p:txBody>
          <a:bodyPr>
            <a:normAutofit/>
          </a:bodyPr>
          <a:lstStyle/>
          <a:p>
            <a:pPr algn="just"/>
            <a:r>
              <a:rPr lang="en-US" sz="1800" dirty="0">
                <a:latin typeface="Corbel" panose="020B0503020204020204" pitchFamily="34" charset="0"/>
              </a:rPr>
              <a:t>The physical </a:t>
            </a:r>
            <a:r>
              <a:rPr lang="en-US" sz="1800" dirty="0">
                <a:solidFill>
                  <a:srgbClr val="FF0000"/>
                </a:solidFill>
                <a:latin typeface="Corbel" panose="020B0503020204020204" pitchFamily="34" charset="0"/>
              </a:rPr>
              <a:t>CNOT count discrepancy </a:t>
            </a:r>
            <a:r>
              <a:rPr lang="en-US" sz="1800" dirty="0">
                <a:latin typeface="Corbel" panose="020B0503020204020204" pitchFamily="34" charset="0"/>
              </a:rPr>
              <a:t>will typically </a:t>
            </a:r>
            <a:r>
              <a:rPr lang="en-US" sz="1800" dirty="0">
                <a:solidFill>
                  <a:srgbClr val="00B050"/>
                </a:solidFill>
                <a:latin typeface="Corbel" panose="020B0503020204020204" pitchFamily="34" charset="0"/>
              </a:rPr>
              <a:t>increase with the number of qubits </a:t>
            </a:r>
            <a:r>
              <a:rPr lang="en-US" sz="1800" dirty="0">
                <a:latin typeface="Corbel" panose="020B0503020204020204" pitchFamily="34" charset="0"/>
              </a:rPr>
              <a:t>(i.e., circuit width), which explains the </a:t>
            </a:r>
            <a:r>
              <a:rPr lang="en-US" sz="1800" dirty="0">
                <a:solidFill>
                  <a:srgbClr val="7030A0"/>
                </a:solidFill>
                <a:latin typeface="Corbel" panose="020B0503020204020204" pitchFamily="34" charset="0"/>
              </a:rPr>
              <a:t>faster result fidelity decrease </a:t>
            </a:r>
            <a:r>
              <a:rPr lang="en-US" sz="1800" dirty="0">
                <a:latin typeface="Corbel" panose="020B0503020204020204" pitchFamily="34" charset="0"/>
              </a:rPr>
              <a:t>with circuit width that we observe for the </a:t>
            </a:r>
            <a:r>
              <a:rPr lang="en-US" sz="1800" dirty="0">
                <a:solidFill>
                  <a:srgbClr val="C00000"/>
                </a:solidFill>
                <a:latin typeface="Corbel" panose="020B0503020204020204" pitchFamily="34" charset="0"/>
              </a:rPr>
              <a:t>application benchmarks versus the randomized mirror circuit</a:t>
            </a:r>
            <a:r>
              <a:rPr lang="en-US" sz="1800" dirty="0">
                <a:latin typeface="Corbel" panose="020B0503020204020204" pitchFamily="34" charset="0"/>
              </a:rPr>
              <a:t>.</a:t>
            </a:r>
          </a:p>
          <a:p>
            <a:pPr algn="just"/>
            <a:endParaRPr lang="en-US" sz="1000" dirty="0">
              <a:latin typeface="Corbel" panose="020B0503020204020204" pitchFamily="34" charset="0"/>
            </a:endParaRPr>
          </a:p>
          <a:p>
            <a:pPr algn="just"/>
            <a:r>
              <a:rPr lang="en-US" sz="1800" dirty="0">
                <a:latin typeface="Corbel" panose="020B0503020204020204" pitchFamily="34" charset="0"/>
              </a:rPr>
              <a:t>It is possible </a:t>
            </a:r>
            <a:r>
              <a:rPr lang="en-US" sz="1800" dirty="0">
                <a:solidFill>
                  <a:srgbClr val="FF0000"/>
                </a:solidFill>
                <a:latin typeface="Corbel" panose="020B0503020204020204" pitchFamily="34" charset="0"/>
              </a:rPr>
              <a:t>to design randomized mirror circuits </a:t>
            </a:r>
            <a:r>
              <a:rPr lang="en-US" sz="1800" dirty="0">
                <a:latin typeface="Corbel" panose="020B0503020204020204" pitchFamily="34" charset="0"/>
              </a:rPr>
              <a:t>that use the </a:t>
            </a:r>
            <a:r>
              <a:rPr lang="en-US" sz="1800" dirty="0">
                <a:solidFill>
                  <a:srgbClr val="0070C0"/>
                </a:solidFill>
                <a:latin typeface="Corbel" panose="020B0503020204020204" pitchFamily="34" charset="0"/>
              </a:rPr>
              <a:t>same number of physical CNOT gates</a:t>
            </a:r>
            <a:r>
              <a:rPr lang="en-US" sz="1800" dirty="0">
                <a:latin typeface="Corbel" panose="020B0503020204020204" pitchFamily="34" charset="0"/>
              </a:rPr>
              <a:t> </a:t>
            </a:r>
            <a:r>
              <a:rPr lang="en-US" sz="1800" dirty="0">
                <a:solidFill>
                  <a:srgbClr val="0070C0"/>
                </a:solidFill>
                <a:latin typeface="Corbel" panose="020B0503020204020204" pitchFamily="34" charset="0"/>
              </a:rPr>
              <a:t>as any given application benchmark</a:t>
            </a:r>
            <a:r>
              <a:rPr lang="en-US" sz="1800" dirty="0">
                <a:latin typeface="Corbel" panose="020B0503020204020204" pitchFamily="34" charset="0"/>
              </a:rPr>
              <a:t> (on average and at a given depth d), but this </a:t>
            </a:r>
            <a:r>
              <a:rPr lang="en-US" sz="1800" dirty="0">
                <a:solidFill>
                  <a:srgbClr val="00B050"/>
                </a:solidFill>
                <a:latin typeface="Corbel" panose="020B0503020204020204" pitchFamily="34" charset="0"/>
              </a:rPr>
              <a:t>physical CNOT density </a:t>
            </a:r>
            <a:r>
              <a:rPr lang="en-US" sz="1800" dirty="0">
                <a:solidFill>
                  <a:srgbClr val="C00000"/>
                </a:solidFill>
                <a:latin typeface="Corbel" panose="020B0503020204020204" pitchFamily="34" charset="0"/>
              </a:rPr>
              <a:t>varies between algorithmic benchmarks</a:t>
            </a:r>
            <a:r>
              <a:rPr lang="en-US" sz="1800" dirty="0">
                <a:latin typeface="Corbel" panose="020B0503020204020204" pitchFamily="34" charset="0"/>
              </a:rPr>
              <a:t>—so any randomized benchmark that is designed to match this density is </a:t>
            </a:r>
            <a:r>
              <a:rPr lang="en-US" sz="1800" dirty="0">
                <a:solidFill>
                  <a:srgbClr val="002060"/>
                </a:solidFill>
                <a:latin typeface="Corbel" panose="020B0503020204020204" pitchFamily="34" charset="0"/>
              </a:rPr>
              <a:t>no longer algorithm agnostic</a:t>
            </a:r>
            <a:r>
              <a:rPr lang="en-US" sz="1800" dirty="0">
                <a:latin typeface="Corbel" panose="020B0503020204020204" pitchFamily="34" charset="0"/>
              </a:rPr>
              <a:t>.</a:t>
            </a:r>
          </a:p>
          <a:p>
            <a:pPr algn="just"/>
            <a:endParaRPr lang="en-US" sz="1000" dirty="0">
              <a:latin typeface="Corbel" panose="020B0503020204020204" pitchFamily="34" charset="0"/>
            </a:endParaRPr>
          </a:p>
          <a:p>
            <a:pPr algn="just"/>
            <a:r>
              <a:rPr lang="en-US" sz="1800" dirty="0">
                <a:latin typeface="Corbel" panose="020B0503020204020204" pitchFamily="34" charset="0"/>
              </a:rPr>
              <a:t>The discrepancies between the </a:t>
            </a:r>
            <a:r>
              <a:rPr lang="en-US" sz="1800" dirty="0">
                <a:solidFill>
                  <a:srgbClr val="FF0000"/>
                </a:solidFill>
                <a:latin typeface="Corbel" panose="020B0503020204020204" pitchFamily="34" charset="0"/>
              </a:rPr>
              <a:t>results of our application oriented benchmarks </a:t>
            </a:r>
            <a:r>
              <a:rPr lang="en-US" sz="1800" dirty="0">
                <a:latin typeface="Corbel" panose="020B0503020204020204" pitchFamily="34" charset="0"/>
              </a:rPr>
              <a:t>and both </a:t>
            </a:r>
            <a:r>
              <a:rPr lang="en-US" sz="1800" dirty="0">
                <a:solidFill>
                  <a:srgbClr val="FF0000"/>
                </a:solidFill>
                <a:latin typeface="Corbel" panose="020B0503020204020204" pitchFamily="34" charset="0"/>
              </a:rPr>
              <a:t>the volumetric backgrounds </a:t>
            </a:r>
            <a:r>
              <a:rPr lang="en-US" sz="1800" dirty="0">
                <a:latin typeface="Corbel" panose="020B0503020204020204" pitchFamily="34" charset="0"/>
              </a:rPr>
              <a:t>inferred </a:t>
            </a:r>
            <a:r>
              <a:rPr lang="en-US" sz="1800" dirty="0">
                <a:solidFill>
                  <a:srgbClr val="7030A0"/>
                </a:solidFill>
                <a:latin typeface="Corbel" panose="020B0503020204020204" pitchFamily="34" charset="0"/>
              </a:rPr>
              <a:t>from randomized mirror circuit data </a:t>
            </a:r>
            <a:r>
              <a:rPr lang="en-US" sz="1800" dirty="0">
                <a:latin typeface="Corbel" panose="020B0503020204020204" pitchFamily="34" charset="0"/>
              </a:rPr>
              <a:t>and </a:t>
            </a:r>
            <a:r>
              <a:rPr lang="en-US" sz="1800" dirty="0">
                <a:solidFill>
                  <a:srgbClr val="7030A0"/>
                </a:solidFill>
                <a:latin typeface="Corbel" panose="020B0503020204020204" pitchFamily="34" charset="0"/>
              </a:rPr>
              <a:t>from a device’s quantum volume </a:t>
            </a:r>
            <a:r>
              <a:rPr lang="en-US" sz="1800" dirty="0">
                <a:latin typeface="Corbel" panose="020B0503020204020204" pitchFamily="34" charset="0"/>
              </a:rPr>
              <a:t>are </a:t>
            </a:r>
            <a:r>
              <a:rPr lang="en-US" sz="1800" dirty="0">
                <a:solidFill>
                  <a:srgbClr val="00B050"/>
                </a:solidFill>
                <a:latin typeface="Corbel" panose="020B0503020204020204" pitchFamily="34" charset="0"/>
              </a:rPr>
              <a:t>indicative of the challenges associated </a:t>
            </a:r>
            <a:r>
              <a:rPr lang="en-US" sz="1800" dirty="0">
                <a:latin typeface="Corbel" panose="020B0503020204020204" pitchFamily="34" charset="0"/>
              </a:rPr>
              <a:t>with predicting algorithm performance from generic benchmarks. </a:t>
            </a:r>
          </a:p>
          <a:p>
            <a:pPr algn="just"/>
            <a:endParaRPr lang="en-US" sz="1000" dirty="0">
              <a:latin typeface="Corbel" panose="020B0503020204020204" pitchFamily="34" charset="0"/>
            </a:endParaRPr>
          </a:p>
          <a:p>
            <a:pPr algn="just"/>
            <a:r>
              <a:rPr lang="en-US" sz="1800" dirty="0">
                <a:latin typeface="Corbel" panose="020B0503020204020204" pitchFamily="34" charset="0"/>
              </a:rPr>
              <a:t>One way to potentially </a:t>
            </a:r>
            <a:r>
              <a:rPr lang="en-US" sz="1800" dirty="0">
                <a:solidFill>
                  <a:srgbClr val="7030A0"/>
                </a:solidFill>
                <a:latin typeface="Corbel" panose="020B0503020204020204" pitchFamily="34" charset="0"/>
              </a:rPr>
              <a:t>remove the discrepancy</a:t>
            </a:r>
            <a:r>
              <a:rPr lang="en-US" sz="1800" dirty="0">
                <a:latin typeface="Corbel" panose="020B0503020204020204" pitchFamily="34" charset="0"/>
              </a:rPr>
              <a:t> is to use </a:t>
            </a:r>
            <a:r>
              <a:rPr lang="en-US" sz="1800" dirty="0">
                <a:solidFill>
                  <a:srgbClr val="FF0000"/>
                </a:solidFill>
                <a:latin typeface="Corbel" panose="020B0503020204020204" pitchFamily="34" charset="0"/>
              </a:rPr>
              <a:t>physical depth </a:t>
            </a:r>
            <a:r>
              <a:rPr lang="en-US" sz="1800" dirty="0">
                <a:latin typeface="Corbel" panose="020B0503020204020204" pitchFamily="34" charset="0"/>
              </a:rPr>
              <a:t>to define a circuit’s </a:t>
            </a:r>
            <a:r>
              <a:rPr lang="en-US" sz="1800" dirty="0">
                <a:solidFill>
                  <a:srgbClr val="7030A0"/>
                </a:solidFill>
                <a:latin typeface="Corbel" panose="020B0503020204020204" pitchFamily="34" charset="0"/>
              </a:rPr>
              <a:t>volumetric position</a:t>
            </a:r>
            <a:r>
              <a:rPr lang="en-US" sz="1800" dirty="0">
                <a:latin typeface="Corbel" panose="020B0503020204020204" pitchFamily="34" charset="0"/>
              </a:rPr>
              <a:t>.</a:t>
            </a:r>
            <a:endParaRPr lang="en-IN" sz="1800" dirty="0">
              <a:latin typeface="Corbel" panose="020B0503020204020204" pitchFamily="34" charset="0"/>
            </a:endParaRPr>
          </a:p>
        </p:txBody>
      </p:sp>
    </p:spTree>
    <p:extLst>
      <p:ext uri="{BB962C8B-B14F-4D97-AF65-F5344CB8AC3E}">
        <p14:creationId xmlns:p14="http://schemas.microsoft.com/office/powerpoint/2010/main" val="201742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4136F-95E2-A8AF-E169-F8F38B006B77}"/>
              </a:ext>
            </a:extLst>
          </p:cNvPr>
          <p:cNvSpPr txBox="1"/>
          <p:nvPr/>
        </p:nvSpPr>
        <p:spPr>
          <a:xfrm>
            <a:off x="3666565" y="429416"/>
            <a:ext cx="6096000" cy="461665"/>
          </a:xfrm>
          <a:prstGeom prst="rect">
            <a:avLst/>
          </a:prstGeom>
          <a:noFill/>
        </p:spPr>
        <p:txBody>
          <a:bodyPr wrap="square">
            <a:spAutoFit/>
          </a:bodyPr>
          <a:lstStyle/>
          <a:p>
            <a:r>
              <a:rPr lang="en-US" sz="2400" u="sng" dirty="0">
                <a:latin typeface="Amiri" panose="00000500000000000000" pitchFamily="2" charset="-78"/>
                <a:ea typeface="Amiri" panose="00000500000000000000" pitchFamily="2" charset="-78"/>
                <a:cs typeface="Amiri" panose="00000500000000000000" pitchFamily="2" charset="-78"/>
              </a:rPr>
              <a:t>Impact of Compiler Optimization Techniques </a:t>
            </a:r>
            <a:endParaRPr lang="en-IN" sz="2400" u="sng" dirty="0">
              <a:latin typeface="Amiri" panose="00000500000000000000" pitchFamily="2" charset="-78"/>
              <a:ea typeface="Amiri" panose="00000500000000000000" pitchFamily="2" charset="-78"/>
              <a:cs typeface="Amiri" panose="00000500000000000000" pitchFamily="2" charset="-78"/>
            </a:endParaRPr>
          </a:p>
        </p:txBody>
      </p:sp>
      <p:sp>
        <p:nvSpPr>
          <p:cNvPr id="5" name="TextBox 4">
            <a:extLst>
              <a:ext uri="{FF2B5EF4-FFF2-40B4-BE49-F238E27FC236}">
                <a16:creationId xmlns:a16="http://schemas.microsoft.com/office/drawing/2014/main" id="{95FCD7D4-6AEE-70D3-B0C7-5E0CC25B3DE7}"/>
              </a:ext>
            </a:extLst>
          </p:cNvPr>
          <p:cNvSpPr txBox="1"/>
          <p:nvPr/>
        </p:nvSpPr>
        <p:spPr>
          <a:xfrm>
            <a:off x="1636059" y="1376152"/>
            <a:ext cx="10157012" cy="3970318"/>
          </a:xfrm>
          <a:prstGeom prst="rect">
            <a:avLst/>
          </a:prstGeom>
          <a:noFill/>
        </p:spPr>
        <p:txBody>
          <a:bodyPr wrap="square">
            <a:spAutoFit/>
          </a:bodyPr>
          <a:lstStyle/>
          <a:p>
            <a:pPr algn="just"/>
            <a:r>
              <a:rPr lang="en-US" b="0" i="0" dirty="0">
                <a:effectLst/>
                <a:latin typeface="Corbel" panose="020B0503020204020204" pitchFamily="34" charset="0"/>
              </a:rPr>
              <a:t>Let's delve into the influence of compiler optimization techniques on quantum computing experiments, with a particular emphasis on the </a:t>
            </a:r>
            <a:r>
              <a:rPr lang="en-US" b="1" i="0" dirty="0">
                <a:effectLst/>
                <a:latin typeface="Corbel" panose="020B0503020204020204" pitchFamily="34" charset="0"/>
              </a:rPr>
              <a:t>IBM Q Guadalupe </a:t>
            </a:r>
            <a:r>
              <a:rPr lang="en-US" b="0" i="0" dirty="0">
                <a:effectLst/>
                <a:latin typeface="Corbel" panose="020B0503020204020204" pitchFamily="34" charset="0"/>
              </a:rPr>
              <a:t>device as an illustrative example.</a:t>
            </a:r>
          </a:p>
          <a:p>
            <a:pPr algn="just"/>
            <a:endParaRPr lang="en-US" dirty="0">
              <a:latin typeface="Corbel" panose="020B0503020204020204" pitchFamily="34" charset="0"/>
            </a:endParaRPr>
          </a:p>
          <a:p>
            <a:pPr algn="just"/>
            <a:endParaRPr lang="en-US" dirty="0">
              <a:latin typeface="Corbel" panose="020B0503020204020204" pitchFamily="34" charset="0"/>
            </a:endParaRPr>
          </a:p>
          <a:p>
            <a:pPr algn="just"/>
            <a:r>
              <a:rPr lang="en-US" b="1" i="0" u="sng" dirty="0">
                <a:latin typeface="Corbel" panose="020B0503020204020204" pitchFamily="34" charset="0"/>
              </a:rPr>
              <a:t>Default Settings and User Interaction:</a:t>
            </a:r>
          </a:p>
          <a:p>
            <a:pPr algn="just"/>
            <a:endParaRPr lang="en-US" dirty="0">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The experiments were conducted using the default settings provided by the quantum computing hardware provider </a:t>
            </a:r>
            <a:r>
              <a:rPr lang="en-US" b="0" i="0" dirty="0">
                <a:solidFill>
                  <a:srgbClr val="00B050"/>
                </a:solidFill>
                <a:effectLst/>
                <a:latin typeface="Corbel" panose="020B0503020204020204" pitchFamily="34" charset="0"/>
              </a:rPr>
              <a:t>for transpilation and execution of circuits.</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Many quantum programming packages offer compilation options that </a:t>
            </a:r>
            <a:r>
              <a:rPr lang="en-US" b="0" i="0" dirty="0">
                <a:solidFill>
                  <a:srgbClr val="0070C0"/>
                </a:solidFill>
                <a:effectLst/>
                <a:latin typeface="Corbel" panose="020B0503020204020204" pitchFamily="34" charset="0"/>
              </a:rPr>
              <a:t>allow users to modify circuits </a:t>
            </a:r>
            <a:r>
              <a:rPr lang="en-US" b="0" i="0" dirty="0">
                <a:effectLst/>
                <a:latin typeface="Corbel" panose="020B0503020204020204" pitchFamily="34" charset="0"/>
              </a:rPr>
              <a:t>based on device characteristics, such as qubit connectivity or timing parameters.</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Users often </a:t>
            </a:r>
            <a:r>
              <a:rPr lang="en-US" b="0" i="0" dirty="0">
                <a:solidFill>
                  <a:srgbClr val="FF0000"/>
                </a:solidFill>
                <a:effectLst/>
                <a:latin typeface="Corbel" panose="020B0503020204020204" pitchFamily="34" charset="0"/>
              </a:rPr>
              <a:t>face challenges in determining</a:t>
            </a:r>
            <a:r>
              <a:rPr lang="en-US" b="0" i="0" dirty="0">
                <a:effectLst/>
                <a:latin typeface="Corbel" panose="020B0503020204020204" pitchFamily="34" charset="0"/>
              </a:rPr>
              <a:t> </a:t>
            </a:r>
            <a:r>
              <a:rPr lang="en-US" b="0" i="0" dirty="0">
                <a:solidFill>
                  <a:srgbClr val="FF0000"/>
                </a:solidFill>
                <a:effectLst/>
                <a:latin typeface="Corbel" panose="020B0503020204020204" pitchFamily="34" charset="0"/>
              </a:rPr>
              <a:t>the</a:t>
            </a:r>
            <a:r>
              <a:rPr lang="en-US" b="0" i="0" dirty="0">
                <a:effectLst/>
                <a:latin typeface="Corbel" panose="020B0503020204020204" pitchFamily="34" charset="0"/>
              </a:rPr>
              <a:t> </a:t>
            </a:r>
            <a:r>
              <a:rPr lang="en-US" b="0" i="0" dirty="0">
                <a:solidFill>
                  <a:srgbClr val="FF0000"/>
                </a:solidFill>
                <a:effectLst/>
                <a:latin typeface="Corbel" panose="020B0503020204020204" pitchFamily="34" charset="0"/>
              </a:rPr>
              <a:t>optimal parameters </a:t>
            </a:r>
            <a:r>
              <a:rPr lang="en-US" b="0" i="0" dirty="0">
                <a:effectLst/>
                <a:latin typeface="Corbel" panose="020B0503020204020204" pitchFamily="34" charset="0"/>
              </a:rPr>
              <a:t>for a target device, and </a:t>
            </a:r>
            <a:r>
              <a:rPr lang="en-US" b="0" i="0" dirty="0">
                <a:solidFill>
                  <a:srgbClr val="00B0F0"/>
                </a:solidFill>
                <a:effectLst/>
                <a:latin typeface="Corbel" panose="020B0503020204020204" pitchFamily="34" charset="0"/>
              </a:rPr>
              <a:t>providers may exclude automatic optimization techniques </a:t>
            </a:r>
            <a:r>
              <a:rPr lang="en-US" b="0" i="0" dirty="0">
                <a:effectLst/>
                <a:latin typeface="Corbel" panose="020B0503020204020204" pitchFamily="34" charset="0"/>
              </a:rPr>
              <a:t>to avoid interfering with user customizations.</a:t>
            </a:r>
          </a:p>
        </p:txBody>
      </p:sp>
    </p:spTree>
    <p:extLst>
      <p:ext uri="{BB962C8B-B14F-4D97-AF65-F5344CB8AC3E}">
        <p14:creationId xmlns:p14="http://schemas.microsoft.com/office/powerpoint/2010/main" val="2545735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2684D8-E45C-FDDD-8ED6-4ADA64229A46}"/>
              </a:ext>
            </a:extLst>
          </p:cNvPr>
          <p:cNvSpPr txBox="1"/>
          <p:nvPr/>
        </p:nvSpPr>
        <p:spPr>
          <a:xfrm>
            <a:off x="1703672" y="955784"/>
            <a:ext cx="10004894" cy="3970318"/>
          </a:xfrm>
          <a:prstGeom prst="rect">
            <a:avLst/>
          </a:prstGeom>
          <a:noFill/>
        </p:spPr>
        <p:txBody>
          <a:bodyPr wrap="square">
            <a:spAutoFit/>
          </a:bodyPr>
          <a:lstStyle/>
          <a:p>
            <a:pPr algn="just"/>
            <a:r>
              <a:rPr lang="en-US" b="1" i="0" u="sng" dirty="0">
                <a:effectLst/>
                <a:latin typeface="Corbel" panose="020B0503020204020204" pitchFamily="34" charset="0"/>
              </a:rPr>
              <a:t>Compiler Optimization Impact on Fidelity:</a:t>
            </a:r>
            <a:endParaRPr lang="en-US" b="0" i="0" u="sng" dirty="0">
              <a:effectLst/>
              <a:latin typeface="Corbel" panose="020B0503020204020204" pitchFamily="34" charset="0"/>
            </a:endParaRPr>
          </a:p>
          <a:p>
            <a:pPr algn="just"/>
            <a:endParaRPr lang="en-US" b="0" i="0" u="sng"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Figure (in the next slide) illustrates the impact of a compiler optimization and layout strategy on the IBM Q Guadalupe device.</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The optimization, in this case, </a:t>
            </a:r>
            <a:r>
              <a:rPr lang="en-US" b="0" i="0" dirty="0">
                <a:solidFill>
                  <a:schemeClr val="accent1"/>
                </a:solidFill>
                <a:effectLst/>
                <a:latin typeface="Corbel" panose="020B0503020204020204" pitchFamily="34" charset="0"/>
              </a:rPr>
              <a:t>improves the fidelity significantly for wide and shallow circuits</a:t>
            </a:r>
            <a:r>
              <a:rPr lang="en-US" b="0" i="0" dirty="0">
                <a:effectLst/>
                <a:latin typeface="Corbel" panose="020B0503020204020204" pitchFamily="34" charset="0"/>
              </a:rPr>
              <a:t> by optimizing the layout based on qubit connectivity.</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err="1">
                <a:effectLst/>
                <a:latin typeface="Corbel" panose="020B0503020204020204" pitchFamily="34" charset="0"/>
              </a:rPr>
              <a:t>Qiskit</a:t>
            </a:r>
            <a:r>
              <a:rPr lang="en-US" b="0" i="0" dirty="0">
                <a:effectLst/>
                <a:latin typeface="Corbel" panose="020B0503020204020204" pitchFamily="34" charset="0"/>
              </a:rPr>
              <a:t> execution method was configured with </a:t>
            </a:r>
            <a:r>
              <a:rPr lang="en-US" b="0" i="1" dirty="0" err="1">
                <a:effectLst/>
                <a:latin typeface="Corbel" panose="020B0503020204020204" pitchFamily="34" charset="0"/>
              </a:rPr>
              <a:t>optimization_level</a:t>
            </a:r>
            <a:r>
              <a:rPr lang="en-US" b="0" i="1" dirty="0">
                <a:effectLst/>
                <a:latin typeface="Corbel" panose="020B0503020204020204" pitchFamily="34" charset="0"/>
              </a:rPr>
              <a:t> = 3</a:t>
            </a:r>
            <a:r>
              <a:rPr lang="en-US" b="0" i="0" dirty="0">
                <a:effectLst/>
                <a:latin typeface="Corbel" panose="020B0503020204020204" pitchFamily="34" charset="0"/>
              </a:rPr>
              <a:t>, providing high circuit optimization, albeit with a longer execution time for the classical circuit optimizer.</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Additional configuration </a:t>
            </a:r>
            <a:r>
              <a:rPr lang="en-US" b="0" i="1" dirty="0">
                <a:effectLst/>
                <a:latin typeface="Corbel" panose="020B0503020204020204" pitchFamily="34" charset="0"/>
              </a:rPr>
              <a:t>included </a:t>
            </a:r>
            <a:r>
              <a:rPr lang="en-US" b="0" i="1" dirty="0" err="1">
                <a:effectLst/>
                <a:latin typeface="Corbel" panose="020B0503020204020204" pitchFamily="34" charset="0"/>
              </a:rPr>
              <a:t>layout_method</a:t>
            </a:r>
            <a:r>
              <a:rPr lang="en-US" b="0" i="1" dirty="0">
                <a:effectLst/>
                <a:latin typeface="Corbel" panose="020B0503020204020204" pitchFamily="34" charset="0"/>
              </a:rPr>
              <a:t> = '</a:t>
            </a:r>
            <a:r>
              <a:rPr lang="en-US" b="0" i="1" dirty="0" err="1">
                <a:effectLst/>
                <a:latin typeface="Corbel" panose="020B0503020204020204" pitchFamily="34" charset="0"/>
              </a:rPr>
              <a:t>sabre</a:t>
            </a:r>
            <a:r>
              <a:rPr lang="en-US" b="0" i="1" dirty="0">
                <a:effectLst/>
                <a:latin typeface="Corbel" panose="020B0503020204020204" pitchFamily="34" charset="0"/>
              </a:rPr>
              <a:t>' </a:t>
            </a:r>
            <a:r>
              <a:rPr lang="en-US" b="0" dirty="0">
                <a:effectLst/>
                <a:latin typeface="Corbel" panose="020B0503020204020204" pitchFamily="34" charset="0"/>
              </a:rPr>
              <a:t>and </a:t>
            </a:r>
            <a:r>
              <a:rPr lang="en-US" b="0" i="1" dirty="0" err="1">
                <a:effectLst/>
                <a:latin typeface="Corbel" panose="020B0503020204020204" pitchFamily="34" charset="0"/>
              </a:rPr>
              <a:t>routing_method</a:t>
            </a:r>
            <a:r>
              <a:rPr lang="en-US" b="0" i="1" dirty="0">
                <a:effectLst/>
                <a:latin typeface="Corbel" panose="020B0503020204020204" pitchFamily="34" charset="0"/>
              </a:rPr>
              <a:t> = '</a:t>
            </a:r>
            <a:r>
              <a:rPr lang="en-US" b="0" i="1" dirty="0" err="1">
                <a:effectLst/>
                <a:latin typeface="Corbel" panose="020B0503020204020204" pitchFamily="34" charset="0"/>
              </a:rPr>
              <a:t>sabre</a:t>
            </a:r>
            <a:r>
              <a:rPr lang="en-US" b="0" i="1" dirty="0">
                <a:effectLst/>
                <a:latin typeface="Corbel" panose="020B0503020204020204" pitchFamily="34" charset="0"/>
              </a:rPr>
              <a:t>', </a:t>
            </a:r>
            <a:r>
              <a:rPr lang="en-US" b="0" i="0" dirty="0">
                <a:effectLst/>
                <a:latin typeface="Corbel" panose="020B0503020204020204" pitchFamily="34" charset="0"/>
              </a:rPr>
              <a:t>utilizing information about the connectivity of the target device for optimal circuit layout and routing interactions between qubits.</a:t>
            </a:r>
          </a:p>
        </p:txBody>
      </p:sp>
    </p:spTree>
    <p:extLst>
      <p:ext uri="{BB962C8B-B14F-4D97-AF65-F5344CB8AC3E}">
        <p14:creationId xmlns:p14="http://schemas.microsoft.com/office/powerpoint/2010/main" val="3954694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73328-9900-700D-B898-24FE47D90861}"/>
              </a:ext>
            </a:extLst>
          </p:cNvPr>
          <p:cNvPicPr>
            <a:picLocks noChangeAspect="1"/>
          </p:cNvPicPr>
          <p:nvPr/>
        </p:nvPicPr>
        <p:blipFill>
          <a:blip r:embed="rId2"/>
          <a:stretch>
            <a:fillRect/>
          </a:stretch>
        </p:blipFill>
        <p:spPr>
          <a:xfrm>
            <a:off x="2700933" y="0"/>
            <a:ext cx="4423451" cy="6858000"/>
          </a:xfrm>
          <a:prstGeom prst="rect">
            <a:avLst/>
          </a:prstGeom>
        </p:spPr>
      </p:pic>
      <p:sp>
        <p:nvSpPr>
          <p:cNvPr id="5" name="TextBox 4">
            <a:extLst>
              <a:ext uri="{FF2B5EF4-FFF2-40B4-BE49-F238E27FC236}">
                <a16:creationId xmlns:a16="http://schemas.microsoft.com/office/drawing/2014/main" id="{EB8730D3-0151-842B-C1E6-B5CD5F453523}"/>
              </a:ext>
            </a:extLst>
          </p:cNvPr>
          <p:cNvSpPr txBox="1"/>
          <p:nvPr/>
        </p:nvSpPr>
        <p:spPr>
          <a:xfrm>
            <a:off x="7124384" y="5257562"/>
            <a:ext cx="5067616" cy="1600438"/>
          </a:xfrm>
          <a:prstGeom prst="rect">
            <a:avLst/>
          </a:prstGeom>
          <a:noFill/>
        </p:spPr>
        <p:txBody>
          <a:bodyPr wrap="square">
            <a:spAutoFit/>
          </a:bodyPr>
          <a:lstStyle/>
          <a:p>
            <a:pPr algn="just"/>
            <a:r>
              <a:rPr lang="en-US" sz="1400" b="1" dirty="0"/>
              <a:t>Figure: </a:t>
            </a:r>
            <a:r>
              <a:rPr lang="en-US" sz="1400" i="1" dirty="0"/>
              <a:t>Benchmarking results on </a:t>
            </a:r>
            <a:r>
              <a:rPr lang="en-US" sz="1400" b="1" i="1" dirty="0"/>
              <a:t>IBM Q Casablanca </a:t>
            </a:r>
            <a:r>
              <a:rPr lang="en-US" sz="1400" i="1" dirty="0"/>
              <a:t>and </a:t>
            </a:r>
            <a:r>
              <a:rPr lang="en-US" sz="1400" b="1" i="1" dirty="0"/>
              <a:t>Guadalupe</a:t>
            </a:r>
            <a:r>
              <a:rPr lang="en-US" sz="1400" i="1" dirty="0"/>
              <a:t> with compiler optimizations. The result fidelities obtained when running a subset of our benchmarking suite on the IBM Q Casablanca and Guadalupe systems using the compiler optimization strategy defined in the text. There is an improvement in result fidelity for wide circuits, as compared with the results shown in Figure for IBM Quantum.</a:t>
            </a:r>
            <a:endParaRPr lang="en-IN" sz="1400" i="1" dirty="0"/>
          </a:p>
        </p:txBody>
      </p:sp>
    </p:spTree>
    <p:extLst>
      <p:ext uri="{BB962C8B-B14F-4D97-AF65-F5344CB8AC3E}">
        <p14:creationId xmlns:p14="http://schemas.microsoft.com/office/powerpoint/2010/main" val="2148223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295EB0-4BA5-2D27-61DF-068E3CE2872A}"/>
              </a:ext>
            </a:extLst>
          </p:cNvPr>
          <p:cNvSpPr txBox="1"/>
          <p:nvPr/>
        </p:nvSpPr>
        <p:spPr>
          <a:xfrm>
            <a:off x="1783975" y="698862"/>
            <a:ext cx="10040471" cy="5078313"/>
          </a:xfrm>
          <a:prstGeom prst="rect">
            <a:avLst/>
          </a:prstGeom>
          <a:noFill/>
        </p:spPr>
        <p:txBody>
          <a:bodyPr wrap="square">
            <a:spAutoFit/>
          </a:bodyPr>
          <a:lstStyle/>
          <a:p>
            <a:pPr algn="just"/>
            <a:r>
              <a:rPr lang="en-US" b="1" i="0" u="sng" dirty="0">
                <a:effectLst/>
                <a:latin typeface="Corbel" panose="020B0503020204020204" pitchFamily="34" charset="0"/>
              </a:rPr>
              <a:t>Arbitrary Angle Two-Qubit Gates:</a:t>
            </a:r>
          </a:p>
          <a:p>
            <a:pPr algn="just"/>
            <a:endParaRPr lang="en-US" b="0" i="0" u="sng"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In the </a:t>
            </a:r>
            <a:r>
              <a:rPr lang="en-US" b="0" i="0" dirty="0">
                <a:solidFill>
                  <a:schemeClr val="accent1"/>
                </a:solidFill>
                <a:effectLst/>
                <a:latin typeface="Corbel" panose="020B0503020204020204" pitchFamily="34" charset="0"/>
              </a:rPr>
              <a:t>H1.1</a:t>
            </a:r>
            <a:r>
              <a:rPr lang="en-US" b="0" i="0" dirty="0">
                <a:effectLst/>
                <a:latin typeface="Corbel" panose="020B0503020204020204" pitchFamily="34" charset="0"/>
              </a:rPr>
              <a:t> system, arbitrary angle two-qubit gates were used to implement the QFT(1) and QFT(2) benchmarks.</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Trapped-ion systems typically implement two-qubit gates using the </a:t>
            </a:r>
            <a:r>
              <a:rPr lang="en-US" b="1" i="0" dirty="0" err="1">
                <a:solidFill>
                  <a:srgbClr val="00B050"/>
                </a:solidFill>
                <a:effectLst/>
                <a:latin typeface="Corbel" panose="020B0503020204020204" pitchFamily="34" charset="0"/>
              </a:rPr>
              <a:t>Mølmer-Sørenson</a:t>
            </a:r>
            <a:r>
              <a:rPr lang="en-US" b="1" i="0" dirty="0">
                <a:solidFill>
                  <a:srgbClr val="00B050"/>
                </a:solidFill>
                <a:effectLst/>
                <a:latin typeface="Corbel" panose="020B0503020204020204" pitchFamily="34" charset="0"/>
              </a:rPr>
              <a:t> interaction </a:t>
            </a:r>
            <a:r>
              <a:rPr lang="en-US" b="0" i="0" dirty="0">
                <a:effectLst/>
                <a:latin typeface="Corbel" panose="020B0503020204020204" pitchFamily="34" charset="0"/>
              </a:rPr>
              <a:t>with a fixed laser power, resulting in a specific unitary</a:t>
            </a:r>
            <a:r>
              <a:rPr lang="en-US" dirty="0">
                <a:latin typeface="Corbel" panose="020B0503020204020204" pitchFamily="34" charset="0"/>
              </a:rPr>
              <a:t> </a:t>
            </a:r>
            <a:r>
              <a:rPr lang="en-US" b="1" i="1" dirty="0">
                <a:latin typeface="Corbel" panose="020B0503020204020204" pitchFamily="34" charset="0"/>
              </a:rPr>
              <a:t>exp[−</a:t>
            </a:r>
            <a:r>
              <a:rPr lang="en-US" b="1" i="1" dirty="0" err="1">
                <a:latin typeface="Corbel" panose="020B0503020204020204" pitchFamily="34" charset="0"/>
              </a:rPr>
              <a:t>i</a:t>
            </a:r>
            <a:r>
              <a:rPr lang="en-US" b="1" i="1" dirty="0">
                <a:latin typeface="Corbel" panose="020B0503020204020204" pitchFamily="34" charset="0"/>
              </a:rPr>
              <a:t>(π/4)XX]</a:t>
            </a:r>
            <a:r>
              <a:rPr lang="en-US" dirty="0">
                <a:latin typeface="Corbel" panose="020B0503020204020204" pitchFamily="34" charset="0"/>
              </a:rPr>
              <a:t>,</a:t>
            </a:r>
            <a:r>
              <a:rPr lang="en-US" b="1" i="1" dirty="0">
                <a:latin typeface="Corbel" panose="020B0503020204020204" pitchFamily="34" charset="0"/>
              </a:rPr>
              <a:t> </a:t>
            </a:r>
            <a:r>
              <a:rPr lang="en-US" dirty="0">
                <a:latin typeface="Corbel" panose="020B0503020204020204" pitchFamily="34" charset="0"/>
              </a:rPr>
              <a:t>which is equivalent to CNOT up to local unitary.</a:t>
            </a:r>
            <a:endParaRPr lang="en-US" b="0" i="0" dirty="0">
              <a:effectLst/>
              <a:latin typeface="Corbel" panose="020B0503020204020204" pitchFamily="34" charset="0"/>
            </a:endParaRP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solidFill>
                  <a:srgbClr val="00B0F0"/>
                </a:solidFill>
                <a:effectLst/>
                <a:latin typeface="Corbel" panose="020B0503020204020204" pitchFamily="34" charset="0"/>
              </a:rPr>
              <a:t>The use of arbitrary angle gates</a:t>
            </a:r>
            <a:r>
              <a:rPr lang="en-US" b="0" i="0" dirty="0">
                <a:effectLst/>
                <a:latin typeface="Corbel" panose="020B0503020204020204" pitchFamily="34" charset="0"/>
              </a:rPr>
              <a:t>, achieved by varying the laser power, allows for a controlled-Z(θ) operation with potential benefits, such as reducing the number of two-qubit interactions and decreasing errors.</a:t>
            </a:r>
          </a:p>
          <a:p>
            <a:pPr algn="just">
              <a:buFont typeface="Arial" panose="020B0604020202020204" pitchFamily="34" charset="0"/>
              <a:buChar char="•"/>
            </a:pPr>
            <a:endParaRPr lang="en-US" b="0" i="0" dirty="0">
              <a:effectLst/>
              <a:latin typeface="Corbel" panose="020B0503020204020204" pitchFamily="34" charset="0"/>
            </a:endParaRPr>
          </a:p>
          <a:p>
            <a:pPr algn="just">
              <a:buFont typeface="Arial" panose="020B0604020202020204" pitchFamily="34" charset="0"/>
              <a:buChar char="•"/>
            </a:pPr>
            <a:r>
              <a:rPr lang="en-US" b="0" i="0" dirty="0">
                <a:effectLst/>
                <a:latin typeface="Corbel" panose="020B0503020204020204" pitchFamily="34" charset="0"/>
              </a:rPr>
              <a:t>The QFT(1) and QFT(2) benchmarks show a </a:t>
            </a:r>
            <a:r>
              <a:rPr lang="en-US" b="0" i="0" dirty="0">
                <a:solidFill>
                  <a:srgbClr val="FF0000"/>
                </a:solidFill>
                <a:effectLst/>
                <a:latin typeface="Corbel" panose="020B0503020204020204" pitchFamily="34" charset="0"/>
              </a:rPr>
              <a:t>significant improvement in fidelity </a:t>
            </a:r>
            <a:r>
              <a:rPr lang="en-US" b="0" i="0" dirty="0">
                <a:effectLst/>
                <a:latin typeface="Corbel" panose="020B0503020204020204" pitchFamily="34" charset="0"/>
              </a:rPr>
              <a:t>when using arbitrary angle gates.</a:t>
            </a:r>
          </a:p>
          <a:p>
            <a:pPr algn="just">
              <a:buFont typeface="Arial" panose="020B0604020202020204" pitchFamily="34" charset="0"/>
              <a:buChar char="•"/>
            </a:pPr>
            <a:endParaRPr lang="en-US" dirty="0">
              <a:latin typeface="Corbel" panose="020B0503020204020204" pitchFamily="34" charset="0"/>
            </a:endParaRPr>
          </a:p>
          <a:p>
            <a:pPr algn="just">
              <a:buFont typeface="Arial" panose="020B0604020202020204" pitchFamily="34" charset="0"/>
              <a:buChar char="•"/>
            </a:pPr>
            <a:r>
              <a:rPr lang="en-US" dirty="0">
                <a:latin typeface="Corbel" panose="020B0503020204020204" pitchFamily="34" charset="0"/>
              </a:rPr>
              <a:t>For example, for QFT(1) </a:t>
            </a:r>
            <a:r>
              <a:rPr lang="en-US" dirty="0">
                <a:solidFill>
                  <a:srgbClr val="FF0000"/>
                </a:solidFill>
                <a:latin typeface="Corbel" panose="020B0503020204020204" pitchFamily="34" charset="0"/>
              </a:rPr>
              <a:t>without arbitrary angle gates </a:t>
            </a:r>
            <a:r>
              <a:rPr lang="en-US" dirty="0">
                <a:latin typeface="Corbel" panose="020B0503020204020204" pitchFamily="34" charset="0"/>
              </a:rPr>
              <a:t>the fidelity for n = 12 qubits was </a:t>
            </a:r>
            <a:r>
              <a:rPr lang="en-US" dirty="0">
                <a:solidFill>
                  <a:srgbClr val="FF0000"/>
                </a:solidFill>
                <a:latin typeface="Corbel" panose="020B0503020204020204" pitchFamily="34" charset="0"/>
              </a:rPr>
              <a:t>0.07 </a:t>
            </a:r>
            <a:r>
              <a:rPr lang="en-US" dirty="0">
                <a:latin typeface="Corbel" panose="020B0503020204020204" pitchFamily="34" charset="0"/>
              </a:rPr>
              <a:t>but </a:t>
            </a:r>
            <a:r>
              <a:rPr lang="en-US" dirty="0">
                <a:solidFill>
                  <a:srgbClr val="00B050"/>
                </a:solidFill>
                <a:latin typeface="Corbel" panose="020B0503020204020204" pitchFamily="34" charset="0"/>
              </a:rPr>
              <a:t>with the arbitrary angle gates</a:t>
            </a:r>
            <a:r>
              <a:rPr lang="en-US" dirty="0">
                <a:latin typeface="Corbel" panose="020B0503020204020204" pitchFamily="34" charset="0"/>
              </a:rPr>
              <a:t> it had a 3× improvement to </a:t>
            </a:r>
            <a:r>
              <a:rPr lang="en-US" dirty="0">
                <a:solidFill>
                  <a:srgbClr val="00B050"/>
                </a:solidFill>
                <a:latin typeface="Corbel" panose="020B0503020204020204" pitchFamily="34" charset="0"/>
              </a:rPr>
              <a:t>0.216</a:t>
            </a:r>
            <a:r>
              <a:rPr lang="en-US" dirty="0">
                <a:latin typeface="Corbel" panose="020B0503020204020204" pitchFamily="34" charset="0"/>
              </a:rPr>
              <a:t>.</a:t>
            </a:r>
            <a:endParaRPr lang="en-US" b="0" i="0" dirty="0">
              <a:effectLst/>
              <a:latin typeface="Corbel" panose="020B0503020204020204" pitchFamily="34" charset="0"/>
            </a:endParaRPr>
          </a:p>
        </p:txBody>
      </p:sp>
    </p:spTree>
    <p:extLst>
      <p:ext uri="{BB962C8B-B14F-4D97-AF65-F5344CB8AC3E}">
        <p14:creationId xmlns:p14="http://schemas.microsoft.com/office/powerpoint/2010/main" val="4280739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53189-ED61-A0E9-10F8-2063CF9C59EB}"/>
              </a:ext>
            </a:extLst>
          </p:cNvPr>
          <p:cNvPicPr>
            <a:picLocks noChangeAspect="1"/>
          </p:cNvPicPr>
          <p:nvPr/>
        </p:nvPicPr>
        <p:blipFill rotWithShape="1">
          <a:blip r:embed="rId2"/>
          <a:srcRect l="1625" t="3457" r="2248" b="3457"/>
          <a:stretch/>
        </p:blipFill>
        <p:spPr>
          <a:xfrm>
            <a:off x="3487270" y="582706"/>
            <a:ext cx="5540189" cy="4096871"/>
          </a:xfrm>
          <a:prstGeom prst="rect">
            <a:avLst/>
          </a:prstGeom>
        </p:spPr>
      </p:pic>
      <p:sp>
        <p:nvSpPr>
          <p:cNvPr id="5" name="TextBox 4">
            <a:extLst>
              <a:ext uri="{FF2B5EF4-FFF2-40B4-BE49-F238E27FC236}">
                <a16:creationId xmlns:a16="http://schemas.microsoft.com/office/drawing/2014/main" id="{9EABADA6-FD34-D04E-C51F-267AF8CF010A}"/>
              </a:ext>
            </a:extLst>
          </p:cNvPr>
          <p:cNvSpPr txBox="1"/>
          <p:nvPr/>
        </p:nvSpPr>
        <p:spPr>
          <a:xfrm>
            <a:off x="1967752" y="4849907"/>
            <a:ext cx="8579224" cy="1200329"/>
          </a:xfrm>
          <a:prstGeom prst="rect">
            <a:avLst/>
          </a:prstGeom>
          <a:noFill/>
        </p:spPr>
        <p:txBody>
          <a:bodyPr wrap="square">
            <a:spAutoFit/>
          </a:bodyPr>
          <a:lstStyle/>
          <a:p>
            <a:pPr algn="just"/>
            <a:r>
              <a:rPr lang="en-US" b="1" dirty="0">
                <a:latin typeface="Corbel" panose="020B0503020204020204" pitchFamily="34" charset="0"/>
              </a:rPr>
              <a:t>Figure:</a:t>
            </a:r>
            <a:r>
              <a:rPr lang="en-US" i="1" dirty="0">
                <a:latin typeface="Corbel" panose="020B0503020204020204" pitchFamily="34" charset="0"/>
              </a:rPr>
              <a:t> Benchmarking results on </a:t>
            </a:r>
            <a:r>
              <a:rPr lang="en-US" i="1" dirty="0" err="1">
                <a:latin typeface="Corbel" panose="020B0503020204020204" pitchFamily="34" charset="0"/>
              </a:rPr>
              <a:t>Quantinuum’s</a:t>
            </a:r>
            <a:r>
              <a:rPr lang="en-US" i="1" dirty="0">
                <a:latin typeface="Corbel" panose="020B0503020204020204" pitchFamily="34" charset="0"/>
              </a:rPr>
              <a:t> H1.1 with compiler optimizations. The result fidelities obtained when running a subset of our benchmarking suite on H1.1 using arbitrary angles. For both QFT-based benchmarks the number of two-qubit interactions is roughly cut in half and the errors are further reduced by decreasing the angle of two-qubit rotations</a:t>
            </a:r>
            <a:endParaRPr lang="en-IN" i="1" dirty="0">
              <a:latin typeface="Corbel" panose="020B0503020204020204" pitchFamily="34" charset="0"/>
            </a:endParaRPr>
          </a:p>
        </p:txBody>
      </p:sp>
    </p:spTree>
    <p:extLst>
      <p:ext uri="{BB962C8B-B14F-4D97-AF65-F5344CB8AC3E}">
        <p14:creationId xmlns:p14="http://schemas.microsoft.com/office/powerpoint/2010/main" val="10441461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39EC-8C46-49A1-F89C-962093BCEC24}"/>
              </a:ext>
            </a:extLst>
          </p:cNvPr>
          <p:cNvSpPr>
            <a:spLocks noGrp="1"/>
          </p:cNvSpPr>
          <p:nvPr>
            <p:ph type="title"/>
          </p:nvPr>
        </p:nvSpPr>
        <p:spPr>
          <a:xfrm>
            <a:off x="1761423" y="685800"/>
            <a:ext cx="9741601" cy="677333"/>
          </a:xfrm>
        </p:spPr>
        <p:txBody>
          <a:bodyPr>
            <a:normAutofit fontScale="90000"/>
          </a:bodyPr>
          <a:lstStyle/>
          <a:p>
            <a:r>
              <a:rPr lang="en-US" b="1" u="sng" dirty="0">
                <a:latin typeface="Amiri" panose="00000500000000000000" pitchFamily="2" charset="-78"/>
                <a:ea typeface="Amiri" panose="00000500000000000000" pitchFamily="2" charset="-78"/>
                <a:cs typeface="Amiri" panose="00000500000000000000" pitchFamily="2" charset="-78"/>
              </a:rPr>
              <a:t>Measuring Execution Time :</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D071FC21-F578-D446-EBF0-974AB0B5BAA5}"/>
              </a:ext>
            </a:extLst>
          </p:cNvPr>
          <p:cNvSpPr>
            <a:spLocks noGrp="1"/>
          </p:cNvSpPr>
          <p:nvPr>
            <p:ph idx="1"/>
          </p:nvPr>
        </p:nvSpPr>
        <p:spPr>
          <a:xfrm>
            <a:off x="1761423" y="1703048"/>
            <a:ext cx="9933273" cy="4309533"/>
          </a:xfrm>
        </p:spPr>
        <p:txBody>
          <a:bodyPr>
            <a:normAutofit fontScale="92500" lnSpcReduction="10000"/>
          </a:bodyPr>
          <a:lstStyle/>
          <a:p>
            <a:pPr algn="just"/>
            <a:r>
              <a:rPr lang="en-US" dirty="0">
                <a:latin typeface="Corbel" panose="020B0503020204020204" pitchFamily="34" charset="0"/>
              </a:rPr>
              <a:t>Most existing quantum computing benchmarks focus on measuring </a:t>
            </a:r>
            <a:r>
              <a:rPr lang="en-US" dirty="0">
                <a:solidFill>
                  <a:srgbClr val="FF0000"/>
                </a:solidFill>
                <a:latin typeface="Corbel" panose="020B0503020204020204" pitchFamily="34" charset="0"/>
              </a:rPr>
              <a:t>result quality</a:t>
            </a:r>
            <a:r>
              <a:rPr lang="en-US" dirty="0">
                <a:latin typeface="Corbel" panose="020B0503020204020204" pitchFamily="34" charset="0"/>
              </a:rPr>
              <a:t>, but the </a:t>
            </a:r>
            <a:r>
              <a:rPr lang="en-US" dirty="0">
                <a:solidFill>
                  <a:srgbClr val="00B050"/>
                </a:solidFill>
                <a:latin typeface="Corbel" panose="020B0503020204020204" pitchFamily="34" charset="0"/>
              </a:rPr>
              <a:t>time taken to run an application</a:t>
            </a:r>
            <a:r>
              <a:rPr lang="en-US" dirty="0">
                <a:latin typeface="Corbel" panose="020B0503020204020204" pitchFamily="34" charset="0"/>
              </a:rPr>
              <a:t> is also an </a:t>
            </a:r>
            <a:r>
              <a:rPr lang="en-US" dirty="0">
                <a:solidFill>
                  <a:srgbClr val="C00000"/>
                </a:solidFill>
                <a:latin typeface="Corbel" panose="020B0503020204020204" pitchFamily="34" charset="0"/>
              </a:rPr>
              <a:t>important metric of performance </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US" dirty="0">
                <a:latin typeface="Corbel" panose="020B0503020204020204" pitchFamily="34" charset="0"/>
              </a:rPr>
              <a:t>In particular, the </a:t>
            </a:r>
            <a:r>
              <a:rPr lang="en-US" dirty="0">
                <a:solidFill>
                  <a:srgbClr val="00B0F0"/>
                </a:solidFill>
                <a:latin typeface="Corbel" panose="020B0503020204020204" pitchFamily="34" charset="0"/>
              </a:rPr>
              <a:t>time to solution </a:t>
            </a:r>
            <a:r>
              <a:rPr lang="en-US" dirty="0">
                <a:latin typeface="Corbel" panose="020B0503020204020204" pitchFamily="34" charset="0"/>
              </a:rPr>
              <a:t>is a crucial metric when comparing quantum and classical computations, e.g., comparing quantum and classical compute times was central to recent demonstrations of quantum advantage.</a:t>
            </a:r>
          </a:p>
          <a:p>
            <a:pPr algn="just"/>
            <a:endParaRPr lang="en-US" dirty="0">
              <a:latin typeface="Corbel" panose="020B0503020204020204" pitchFamily="34" charset="0"/>
            </a:endParaRPr>
          </a:p>
          <a:p>
            <a:pPr algn="just"/>
            <a:r>
              <a:rPr lang="en-US" dirty="0">
                <a:highlight>
                  <a:srgbClr val="FFFF00"/>
                </a:highlight>
                <a:latin typeface="Corbel" panose="020B0503020204020204" pitchFamily="34" charset="0"/>
              </a:rPr>
              <a:t>This benchmarking suite is designed to quantify various aspects of the time to solution</a:t>
            </a:r>
            <a:r>
              <a:rPr lang="en-US" dirty="0">
                <a:latin typeface="Corbel" panose="020B0503020204020204" pitchFamily="34" charset="0"/>
              </a:rPr>
              <a:t>.</a:t>
            </a:r>
            <a:endParaRPr lang="en-IN" dirty="0">
              <a:latin typeface="Corbel" panose="020B0503020204020204" pitchFamily="34" charset="0"/>
            </a:endParaRPr>
          </a:p>
        </p:txBody>
      </p:sp>
    </p:spTree>
    <p:extLst>
      <p:ext uri="{BB962C8B-B14F-4D97-AF65-F5344CB8AC3E}">
        <p14:creationId xmlns:p14="http://schemas.microsoft.com/office/powerpoint/2010/main" val="139244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484280" y="685800"/>
            <a:ext cx="10018440" cy="651600"/>
          </a:xfrm>
          <a:prstGeom prst="rect">
            <a:avLst/>
          </a:prstGeom>
          <a:noFill/>
          <a:ln w="0">
            <a:noFill/>
          </a:ln>
        </p:spPr>
        <p:txBody>
          <a:bodyPr anchor="ctr">
            <a:normAutofit fontScale="91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Understanding the Benchmarking Plots:</a:t>
            </a:r>
          </a:p>
        </p:txBody>
      </p:sp>
      <p:sp>
        <p:nvSpPr>
          <p:cNvPr id="266" name="Picture 3"/>
          <p:cNvSpPr/>
          <p:nvPr/>
        </p:nvSpPr>
        <p:spPr>
          <a:xfrm>
            <a:off x="1650960" y="1933200"/>
            <a:ext cx="9583920" cy="3408840"/>
          </a:xfrm>
          <a:prstGeom prst="roundRect">
            <a:avLst>
              <a:gd name="adj" fmla="val 8594"/>
            </a:avLst>
          </a:prstGeom>
          <a:blipFill rotWithShape="0">
            <a:blip r:embed="rId2"/>
            <a:srcRect/>
            <a:stretch/>
          </a:blip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E55C-33DA-DF4B-ED40-D25938E26E66}"/>
              </a:ext>
            </a:extLst>
          </p:cNvPr>
          <p:cNvSpPr>
            <a:spLocks noGrp="1"/>
          </p:cNvSpPr>
          <p:nvPr>
            <p:ph type="title"/>
          </p:nvPr>
        </p:nvSpPr>
        <p:spPr>
          <a:xfrm>
            <a:off x="1790299" y="685800"/>
            <a:ext cx="9712725" cy="541867"/>
          </a:xfrm>
        </p:spPr>
        <p:txBody>
          <a:bodyPr>
            <a:normAutofit fontScale="90000"/>
          </a:bodyPr>
          <a:lstStyle/>
          <a:p>
            <a:r>
              <a:rPr lang="en-US" b="1" u="sng" dirty="0">
                <a:latin typeface="Amiri" panose="00000500000000000000" pitchFamily="2" charset="-78"/>
                <a:ea typeface="Amiri" panose="00000500000000000000" pitchFamily="2" charset="-78"/>
                <a:cs typeface="Amiri" panose="00000500000000000000" pitchFamily="2" charset="-78"/>
              </a:rPr>
              <a:t>Total Execution time :</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11096CB0-AC98-3F98-305D-95DCC255EA70}"/>
              </a:ext>
            </a:extLst>
          </p:cNvPr>
          <p:cNvSpPr>
            <a:spLocks noGrp="1"/>
          </p:cNvSpPr>
          <p:nvPr>
            <p:ph idx="1"/>
          </p:nvPr>
        </p:nvSpPr>
        <p:spPr>
          <a:xfrm>
            <a:off x="1674795" y="1532912"/>
            <a:ext cx="10145028" cy="4819762"/>
          </a:xfrm>
        </p:spPr>
        <p:txBody>
          <a:bodyPr>
            <a:normAutofit fontScale="92500" lnSpcReduction="20000"/>
          </a:bodyPr>
          <a:lstStyle/>
          <a:p>
            <a:pPr algn="just"/>
            <a:r>
              <a:rPr lang="en-US" sz="2400" dirty="0">
                <a:highlight>
                  <a:srgbClr val="FFFF00"/>
                </a:highlight>
                <a:latin typeface="Corbel" panose="020B0503020204020204" pitchFamily="34" charset="0"/>
              </a:rPr>
              <a:t>The total time required to execute a complete quantum application is called Total execution time</a:t>
            </a:r>
            <a:r>
              <a:rPr lang="en-US" sz="2400" dirty="0">
                <a:latin typeface="Corbel" panose="020B0503020204020204" pitchFamily="34" charset="0"/>
              </a:rPr>
              <a:t>. It is a critical aspect of a quantum computer’s performance.</a:t>
            </a:r>
          </a:p>
          <a:p>
            <a:pPr algn="just"/>
            <a:endParaRPr lang="en-US" sz="2400" dirty="0">
              <a:latin typeface="Corbel" panose="020B0503020204020204" pitchFamily="34" charset="0"/>
            </a:endParaRPr>
          </a:p>
          <a:p>
            <a:pPr algn="just"/>
            <a:r>
              <a:rPr lang="en-US" sz="2400" dirty="0">
                <a:latin typeface="Corbel" panose="020B0503020204020204" pitchFamily="34" charset="0"/>
              </a:rPr>
              <a:t>To get </a:t>
            </a:r>
            <a:r>
              <a:rPr lang="en-US" sz="2400" dirty="0">
                <a:solidFill>
                  <a:srgbClr val="00B050"/>
                </a:solidFill>
                <a:latin typeface="Corbel" panose="020B0503020204020204" pitchFamily="34" charset="0"/>
              </a:rPr>
              <a:t>detailed understating of the performance</a:t>
            </a:r>
            <a:r>
              <a:rPr lang="en-US" sz="2400" dirty="0">
                <a:latin typeface="Corbel" panose="020B0503020204020204" pitchFamily="34" charset="0"/>
              </a:rPr>
              <a:t>, </a:t>
            </a:r>
            <a:r>
              <a:rPr lang="en-US" sz="2400" dirty="0">
                <a:solidFill>
                  <a:srgbClr val="FF0000"/>
                </a:solidFill>
                <a:latin typeface="Corbel" panose="020B0503020204020204" pitchFamily="34" charset="0"/>
              </a:rPr>
              <a:t>total execution time is divided into times taken for sub-tasks</a:t>
            </a:r>
            <a:r>
              <a:rPr lang="en-US" sz="2400" dirty="0">
                <a:latin typeface="Corbel" panose="020B0503020204020204" pitchFamily="34" charset="0"/>
              </a:rPr>
              <a:t> (ex: Circuit Compilation). Ideal benchmarking suite will measure each of these.</a:t>
            </a:r>
          </a:p>
          <a:p>
            <a:pPr algn="just"/>
            <a:endParaRPr lang="en-US" sz="2400" dirty="0">
              <a:latin typeface="Corbel" panose="020B0503020204020204" pitchFamily="34" charset="0"/>
            </a:endParaRPr>
          </a:p>
          <a:p>
            <a:pPr algn="just"/>
            <a:r>
              <a:rPr lang="en-US" sz="2400" dirty="0">
                <a:latin typeface="Corbel" panose="020B0503020204020204" pitchFamily="34" charset="0"/>
              </a:rPr>
              <a:t> In general, a quantum application is </a:t>
            </a:r>
            <a:r>
              <a:rPr lang="en-US" sz="2400" dirty="0">
                <a:solidFill>
                  <a:srgbClr val="00B050"/>
                </a:solidFill>
                <a:latin typeface="Corbel" panose="020B0503020204020204" pitchFamily="34" charset="0"/>
              </a:rPr>
              <a:t>a hybrid quantum-classical computation</a:t>
            </a:r>
            <a:r>
              <a:rPr lang="en-US" sz="2400" dirty="0">
                <a:latin typeface="Corbel" panose="020B0503020204020204" pitchFamily="34" charset="0"/>
              </a:rPr>
              <a:t> consisting of </a:t>
            </a:r>
            <a:r>
              <a:rPr lang="en-US" sz="2400" dirty="0">
                <a:solidFill>
                  <a:srgbClr val="7030A0"/>
                </a:solidFill>
                <a:latin typeface="Corbel" panose="020B0503020204020204" pitchFamily="34" charset="0"/>
              </a:rPr>
              <a:t>running one or more quantum circuits interleaved with classical processing</a:t>
            </a:r>
            <a:r>
              <a:rPr lang="en-US" sz="2400" dirty="0">
                <a:latin typeface="Corbel" panose="020B0503020204020204" pitchFamily="34" charset="0"/>
              </a:rPr>
              <a:t>.</a:t>
            </a:r>
          </a:p>
          <a:p>
            <a:pPr algn="just"/>
            <a:endParaRPr lang="en-US" sz="2400" dirty="0">
              <a:latin typeface="Corbel" panose="020B0503020204020204" pitchFamily="34" charset="0"/>
            </a:endParaRPr>
          </a:p>
          <a:p>
            <a:pPr algn="just"/>
            <a:r>
              <a:rPr lang="en-US" sz="2400" dirty="0">
                <a:latin typeface="Corbel" panose="020B0503020204020204" pitchFamily="34" charset="0"/>
              </a:rPr>
              <a:t>So there are some computational times that are needed to be considered.</a:t>
            </a:r>
          </a:p>
          <a:p>
            <a:pPr marL="914400" lvl="1" indent="-457200" algn="just">
              <a:buAutoNum type="arabicPeriod"/>
            </a:pPr>
            <a:r>
              <a:rPr lang="en-US" dirty="0">
                <a:highlight>
                  <a:srgbClr val="00FFFF"/>
                </a:highlight>
                <a:latin typeface="Corbel" panose="020B0503020204020204" pitchFamily="34" charset="0"/>
              </a:rPr>
              <a:t>Compilation Time</a:t>
            </a:r>
          </a:p>
          <a:p>
            <a:pPr marL="914400" lvl="1" indent="-457200" algn="just">
              <a:buAutoNum type="arabicPeriod"/>
            </a:pPr>
            <a:r>
              <a:rPr lang="en-US" dirty="0">
                <a:highlight>
                  <a:srgbClr val="00FFFF"/>
                </a:highlight>
                <a:latin typeface="Corbel" panose="020B0503020204020204" pitchFamily="34" charset="0"/>
              </a:rPr>
              <a:t>Classical Computation Time</a:t>
            </a:r>
          </a:p>
          <a:p>
            <a:pPr marL="914400" lvl="1" indent="-457200" algn="just">
              <a:buAutoNum type="arabicPeriod"/>
            </a:pPr>
            <a:r>
              <a:rPr lang="en-US" dirty="0">
                <a:highlight>
                  <a:srgbClr val="00FFFF"/>
                </a:highlight>
                <a:latin typeface="Corbel" panose="020B0503020204020204" pitchFamily="34" charset="0"/>
              </a:rPr>
              <a:t>Quantum Execution Time</a:t>
            </a:r>
            <a:endParaRPr lang="en-IN" dirty="0">
              <a:highlight>
                <a:srgbClr val="00FFFF"/>
              </a:highlight>
              <a:latin typeface="Corbel" panose="020B0503020204020204" pitchFamily="34" charset="0"/>
            </a:endParaRPr>
          </a:p>
        </p:txBody>
      </p:sp>
    </p:spTree>
    <p:extLst>
      <p:ext uri="{BB962C8B-B14F-4D97-AF65-F5344CB8AC3E}">
        <p14:creationId xmlns:p14="http://schemas.microsoft.com/office/powerpoint/2010/main" val="3430122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40A1-F6D2-DCFF-8666-49633450BB48}"/>
              </a:ext>
            </a:extLst>
          </p:cNvPr>
          <p:cNvSpPr>
            <a:spLocks noGrp="1"/>
          </p:cNvSpPr>
          <p:nvPr>
            <p:ph type="title"/>
          </p:nvPr>
        </p:nvSpPr>
        <p:spPr>
          <a:xfrm>
            <a:off x="1742173" y="577516"/>
            <a:ext cx="9760851" cy="573951"/>
          </a:xfrm>
        </p:spPr>
        <p:txBody>
          <a:bodyPr>
            <a:normAutofit fontScale="90000"/>
          </a:bodyPr>
          <a:lstStyle/>
          <a:p>
            <a:r>
              <a:rPr lang="en-US" b="1" u="sng" dirty="0">
                <a:latin typeface="Amiri" panose="00000500000000000000" pitchFamily="2" charset="-78"/>
                <a:ea typeface="Amiri" panose="00000500000000000000" pitchFamily="2" charset="-78"/>
                <a:cs typeface="Amiri" panose="00000500000000000000" pitchFamily="2" charset="-78"/>
              </a:rPr>
              <a:t>Compute times associated with Total time :</a:t>
            </a:r>
            <a:endParaRPr lang="en-IN" b="1"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75DA46-1DC3-ED96-59C4-8B15D9C56584}"/>
                  </a:ext>
                </a:extLst>
              </p:cNvPr>
              <p:cNvSpPr txBox="1"/>
              <p:nvPr/>
            </p:nvSpPr>
            <p:spPr>
              <a:xfrm>
                <a:off x="1597793" y="1486109"/>
                <a:ext cx="10231655" cy="4870757"/>
              </a:xfrm>
              <a:prstGeom prst="rect">
                <a:avLst/>
              </a:prstGeom>
              <a:noFill/>
            </p:spPr>
            <p:txBody>
              <a:bodyPr wrap="square">
                <a:spAutoFit/>
              </a:bodyPr>
              <a:lstStyle/>
              <a:p>
                <a:pPr marL="457200" indent="-457200" algn="just">
                  <a:lnSpc>
                    <a:spcPct val="100000"/>
                  </a:lnSpc>
                  <a:buFont typeface="+mj-lt"/>
                  <a:buAutoNum type="arabicPeriod"/>
                </a:pPr>
                <a:r>
                  <a:rPr lang="en-US" sz="1400" b="1" dirty="0">
                    <a:solidFill>
                      <a:srgbClr val="FF0000"/>
                    </a:solidFill>
                    <a:latin typeface="Corbel" panose="020B0503020204020204" pitchFamily="34" charset="0"/>
                  </a:rPr>
                  <a:t>Compilation Time </a:t>
                </a:r>
                <a:r>
                  <a:rPr lang="en-US" sz="1400" dirty="0">
                    <a:latin typeface="Corbel" panose="020B0503020204020204" pitchFamily="34" charset="0"/>
                  </a:rPr>
                  <a:t>{</a:t>
                </a:r>
                <a14:m>
                  <m:oMath xmlns:m="http://schemas.openxmlformats.org/officeDocument/2006/math">
                    <m:sSub>
                      <m:sSubPr>
                        <m:ctrlPr>
                          <a:rPr lang="en-US" sz="1400" b="1" i="1" smtClean="0">
                            <a:solidFill>
                              <a:schemeClr val="accent1">
                                <a:lumMod val="60000"/>
                                <a:lumOff val="40000"/>
                              </a:schemeClr>
                            </a:solidFill>
                            <a:latin typeface="Cambria Math" panose="02040503050406030204" pitchFamily="18" charset="0"/>
                          </a:rPr>
                        </m:ctrlPr>
                      </m:sSubPr>
                      <m:e>
                        <m:r>
                          <a:rPr lang="en-US" sz="1400" b="1" i="1" smtClean="0">
                            <a:solidFill>
                              <a:schemeClr val="accent1">
                                <a:lumMod val="60000"/>
                                <a:lumOff val="40000"/>
                              </a:schemeClr>
                            </a:solidFill>
                            <a:latin typeface="Cambria Math" panose="02040503050406030204" pitchFamily="18" charset="0"/>
                          </a:rPr>
                          <m:t>𝒕</m:t>
                        </m:r>
                      </m:e>
                      <m:sub>
                        <m:r>
                          <a:rPr lang="en-US" sz="1400" b="1" i="1" smtClean="0">
                            <a:solidFill>
                              <a:schemeClr val="accent1">
                                <a:lumMod val="60000"/>
                                <a:lumOff val="40000"/>
                              </a:schemeClr>
                            </a:solidFill>
                            <a:latin typeface="Cambria Math" panose="02040503050406030204" pitchFamily="18" charset="0"/>
                          </a:rPr>
                          <m:t>𝒄𝒐𝒎𝒑𝒊𝒍𝒆</m:t>
                        </m:r>
                      </m:sub>
                    </m:sSub>
                  </m:oMath>
                </a14:m>
                <a:r>
                  <a:rPr lang="en-IN" sz="1400" dirty="0">
                    <a:latin typeface="Corbel" panose="020B0503020204020204" pitchFamily="34" charset="0"/>
                  </a:rPr>
                  <a:t>}: </a:t>
                </a:r>
                <a:r>
                  <a:rPr lang="en-US" sz="1400" dirty="0">
                    <a:latin typeface="Corbel" panose="020B0503020204020204" pitchFamily="34" charset="0"/>
                  </a:rPr>
                  <a:t>The </a:t>
                </a:r>
                <a:r>
                  <a:rPr lang="en-US" sz="1400" dirty="0">
                    <a:solidFill>
                      <a:srgbClr val="00B050"/>
                    </a:solidFill>
                    <a:latin typeface="Corbel" panose="020B0503020204020204" pitchFamily="34" charset="0"/>
                  </a:rPr>
                  <a:t>time spent compiling an application’s circuits</a:t>
                </a:r>
                <a:r>
                  <a:rPr lang="en-US" sz="1400" dirty="0">
                    <a:latin typeface="Corbel" panose="020B0503020204020204" pitchFamily="34" charset="0"/>
                  </a:rPr>
                  <a:t>, written in a </a:t>
                </a:r>
                <a:r>
                  <a:rPr lang="en-US" sz="1400" dirty="0">
                    <a:solidFill>
                      <a:srgbClr val="0070C0"/>
                    </a:solidFill>
                    <a:latin typeface="Corbel" panose="020B0503020204020204" pitchFamily="34" charset="0"/>
                  </a:rPr>
                  <a:t>high-level language </a:t>
                </a:r>
                <a:r>
                  <a:rPr lang="en-US" sz="1400" dirty="0">
                    <a:latin typeface="Corbel" panose="020B0503020204020204" pitchFamily="34" charset="0"/>
                  </a:rPr>
                  <a:t>(e.g., Q# or Qiskit), into the </a:t>
                </a:r>
                <a:r>
                  <a:rPr lang="en-US" sz="1400" dirty="0">
                    <a:solidFill>
                      <a:srgbClr val="0070C0"/>
                    </a:solidFill>
                    <a:latin typeface="Corbel" panose="020B0503020204020204" pitchFamily="34" charset="0"/>
                  </a:rPr>
                  <a:t>hardware’s native operations </a:t>
                </a:r>
                <a:r>
                  <a:rPr lang="en-US" sz="1400" dirty="0">
                    <a:latin typeface="Corbel" panose="020B0503020204020204" pitchFamily="34" charset="0"/>
                  </a:rPr>
                  <a:t>and language (low-level). </a:t>
                </a:r>
              </a:p>
              <a:p>
                <a:pPr marL="457200" indent="-457200" algn="just">
                  <a:lnSpc>
                    <a:spcPct val="100000"/>
                  </a:lnSpc>
                  <a:buFont typeface="+mj-lt"/>
                  <a:buAutoNum type="arabicPeriod"/>
                </a:pPr>
                <a:endParaRPr lang="en-US" sz="1400" dirty="0">
                  <a:latin typeface="Corbel" panose="020B0503020204020204" pitchFamily="34" charset="0"/>
                </a:endParaRPr>
              </a:p>
              <a:p>
                <a:pPr marL="457200" lvl="1" indent="0" algn="just">
                  <a:lnSpc>
                    <a:spcPct val="100000"/>
                  </a:lnSpc>
                  <a:buNone/>
                </a:pPr>
                <a:r>
                  <a:rPr lang="en-US" sz="1400" dirty="0">
                    <a:latin typeface="Corbel" panose="020B0503020204020204" pitchFamily="34" charset="0"/>
                  </a:rPr>
                  <a:t>Ex: OpenQASM, or perhaps the pulse level description of the circuit. It involves mapping the high-level quantum instructions into the hardware's </a:t>
                </a:r>
                <a:r>
                  <a:rPr lang="en-US" sz="1400" dirty="0">
                    <a:solidFill>
                      <a:srgbClr val="7030A0"/>
                    </a:solidFill>
                    <a:latin typeface="Corbel" panose="020B0503020204020204" pitchFamily="34" charset="0"/>
                  </a:rPr>
                  <a:t>available set of gates </a:t>
                </a:r>
                <a:r>
                  <a:rPr lang="en-US" sz="1400" dirty="0">
                    <a:latin typeface="Corbel" panose="020B0503020204020204" pitchFamily="34" charset="0"/>
                  </a:rPr>
                  <a:t>and respecting the </a:t>
                </a:r>
                <a:r>
                  <a:rPr lang="en-US" sz="1400" dirty="0">
                    <a:solidFill>
                      <a:srgbClr val="C00000"/>
                    </a:solidFill>
                    <a:latin typeface="Corbel" panose="020B0503020204020204" pitchFamily="34" charset="0"/>
                  </a:rPr>
                  <a:t>device's connectivity </a:t>
                </a:r>
                <a:r>
                  <a:rPr lang="en-US" sz="1400" dirty="0">
                    <a:latin typeface="Corbel" panose="020B0503020204020204" pitchFamily="34" charset="0"/>
                  </a:rPr>
                  <a:t>and </a:t>
                </a:r>
                <a:r>
                  <a:rPr lang="en-US" sz="1400" dirty="0">
                    <a:solidFill>
                      <a:srgbClr val="00B0F0"/>
                    </a:solidFill>
                    <a:latin typeface="Corbel" panose="020B0503020204020204" pitchFamily="34" charset="0"/>
                  </a:rPr>
                  <a:t>constraints</a:t>
                </a:r>
                <a:r>
                  <a:rPr lang="en-US" sz="1400" dirty="0">
                    <a:latin typeface="Corbel" panose="020B0503020204020204" pitchFamily="34" charset="0"/>
                  </a:rPr>
                  <a:t>.</a:t>
                </a:r>
              </a:p>
              <a:p>
                <a:pPr marL="457200" lvl="1" indent="0" algn="just">
                  <a:lnSpc>
                    <a:spcPct val="100000"/>
                  </a:lnSpc>
                  <a:buNone/>
                </a:pPr>
                <a:endParaRPr lang="en-US" sz="1400" dirty="0">
                  <a:latin typeface="Corbel" panose="020B0503020204020204" pitchFamily="34" charset="0"/>
                </a:endParaRPr>
              </a:p>
              <a:p>
                <a:pPr marL="457200" indent="-457200" algn="just">
                  <a:lnSpc>
                    <a:spcPct val="100000"/>
                  </a:lnSpc>
                  <a:buFont typeface="+mj-lt"/>
                  <a:buAutoNum type="arabicPeriod"/>
                </a:pPr>
                <a:r>
                  <a:rPr lang="en-US" sz="1400" b="1" dirty="0">
                    <a:solidFill>
                      <a:srgbClr val="FF0000"/>
                    </a:solidFill>
                    <a:latin typeface="Corbel" panose="020B0503020204020204" pitchFamily="34" charset="0"/>
                  </a:rPr>
                  <a:t>Classical Computation Time </a:t>
                </a:r>
                <a:r>
                  <a:rPr lang="en-US" sz="1400" dirty="0">
                    <a:latin typeface="Corbel" panose="020B0503020204020204" pitchFamily="34" charset="0"/>
                  </a:rPr>
                  <a:t>{</a:t>
                </a:r>
                <a14:m>
                  <m:oMath xmlns:m="http://schemas.openxmlformats.org/officeDocument/2006/math">
                    <m:sSub>
                      <m:sSubPr>
                        <m:ctrlPr>
                          <a:rPr lang="en-US" sz="1400" b="1" i="1" smtClean="0">
                            <a:solidFill>
                              <a:schemeClr val="accent1">
                                <a:lumMod val="60000"/>
                                <a:lumOff val="40000"/>
                              </a:schemeClr>
                            </a:solidFill>
                            <a:latin typeface="Cambria Math" panose="02040503050406030204" pitchFamily="18" charset="0"/>
                          </a:rPr>
                        </m:ctrlPr>
                      </m:sSubPr>
                      <m:e>
                        <m:r>
                          <a:rPr lang="en-US" sz="1400" b="1" i="1" smtClean="0">
                            <a:solidFill>
                              <a:schemeClr val="accent1">
                                <a:lumMod val="60000"/>
                                <a:lumOff val="40000"/>
                              </a:schemeClr>
                            </a:solidFill>
                            <a:latin typeface="Cambria Math" panose="02040503050406030204" pitchFamily="18" charset="0"/>
                          </a:rPr>
                          <m:t>𝒕</m:t>
                        </m:r>
                      </m:e>
                      <m:sub>
                        <m:r>
                          <a:rPr lang="en-US" sz="1400" b="1" i="1" smtClean="0">
                            <a:solidFill>
                              <a:schemeClr val="accent1">
                                <a:lumMod val="60000"/>
                                <a:lumOff val="40000"/>
                              </a:schemeClr>
                            </a:solidFill>
                            <a:latin typeface="Cambria Math" panose="02040503050406030204" pitchFamily="18" charset="0"/>
                          </a:rPr>
                          <m:t>𝒄𝒍𝒂𝒔𝒔𝒊𝒄𝒂𝒍</m:t>
                        </m:r>
                      </m:sub>
                    </m:sSub>
                  </m:oMath>
                </a14:m>
                <a:r>
                  <a:rPr lang="en-IN" sz="1400" dirty="0">
                    <a:latin typeface="Corbel" panose="020B0503020204020204" pitchFamily="34" charset="0"/>
                  </a:rPr>
                  <a:t>}: T</a:t>
                </a:r>
                <a:r>
                  <a:rPr lang="en-US" sz="1400" dirty="0">
                    <a:latin typeface="Corbel" panose="020B0503020204020204" pitchFamily="34" charset="0"/>
                  </a:rPr>
                  <a:t>his represents the </a:t>
                </a:r>
                <a:r>
                  <a:rPr lang="en-US" sz="1400" dirty="0">
                    <a:solidFill>
                      <a:srgbClr val="00B050"/>
                    </a:solidFill>
                    <a:latin typeface="Corbel" panose="020B0503020204020204" pitchFamily="34" charset="0"/>
                  </a:rPr>
                  <a:t>time spent on classical computations that accompany quantum computing tasks</a:t>
                </a:r>
                <a:r>
                  <a:rPr lang="en-US" sz="1400" dirty="0">
                    <a:latin typeface="Corbel" panose="020B0503020204020204" pitchFamily="34" charset="0"/>
                  </a:rPr>
                  <a:t>. </a:t>
                </a:r>
              </a:p>
              <a:p>
                <a:pPr marL="457200" indent="-457200" algn="just">
                  <a:lnSpc>
                    <a:spcPct val="100000"/>
                  </a:lnSpc>
                  <a:buFont typeface="+mj-lt"/>
                  <a:buAutoNum type="arabicPeriod"/>
                </a:pPr>
                <a:endParaRPr lang="en-US" sz="1400" dirty="0">
                  <a:latin typeface="Corbel" panose="020B0503020204020204" pitchFamily="34" charset="0"/>
                </a:endParaRPr>
              </a:p>
              <a:p>
                <a:pPr marL="742950" lvl="1" indent="-285750" algn="just">
                  <a:lnSpc>
                    <a:spcPct val="100000"/>
                  </a:lnSpc>
                  <a:buFont typeface="Arial" panose="020B0604020202020204" pitchFamily="34" charset="0"/>
                  <a:buChar char="•"/>
                </a:pPr>
                <a:r>
                  <a:rPr lang="en-US" sz="1400" dirty="0">
                    <a:latin typeface="Corbel" panose="020B0503020204020204" pitchFamily="34" charset="0"/>
                  </a:rPr>
                  <a:t>It could involve </a:t>
                </a:r>
                <a:r>
                  <a:rPr lang="en-US" sz="1400" dirty="0">
                    <a:solidFill>
                      <a:srgbClr val="0070C0"/>
                    </a:solidFill>
                    <a:latin typeface="Corbel" panose="020B0503020204020204" pitchFamily="34" charset="0"/>
                  </a:rPr>
                  <a:t>processing data</a:t>
                </a:r>
                <a:r>
                  <a:rPr lang="en-US" sz="1400" dirty="0">
                    <a:latin typeface="Corbel" panose="020B0503020204020204" pitchFamily="34" charset="0"/>
                  </a:rPr>
                  <a:t> obtained from </a:t>
                </a:r>
                <a:r>
                  <a:rPr lang="en-US" sz="1400" dirty="0">
                    <a:solidFill>
                      <a:srgbClr val="0070C0"/>
                    </a:solidFill>
                    <a:latin typeface="Corbel" panose="020B0503020204020204" pitchFamily="34" charset="0"/>
                  </a:rPr>
                  <a:t>quantum circuits that have already been executed</a:t>
                </a:r>
                <a:r>
                  <a:rPr lang="en-US" sz="1400" dirty="0">
                    <a:latin typeface="Corbel" panose="020B0503020204020204" pitchFamily="34" charset="0"/>
                  </a:rPr>
                  <a:t>. </a:t>
                </a:r>
              </a:p>
              <a:p>
                <a:pPr marL="742950" lvl="1" indent="-285750" algn="just">
                  <a:lnSpc>
                    <a:spcPct val="100000"/>
                  </a:lnSpc>
                  <a:buFont typeface="Arial" panose="020B0604020202020204" pitchFamily="34" charset="0"/>
                  <a:buChar char="•"/>
                </a:pPr>
                <a:endParaRPr lang="en-US" sz="1400" dirty="0">
                  <a:latin typeface="Corbel" panose="020B0503020204020204" pitchFamily="34" charset="0"/>
                </a:endParaRPr>
              </a:p>
              <a:p>
                <a:pPr marL="742950" lvl="1" indent="-285750" algn="just">
                  <a:lnSpc>
                    <a:spcPct val="100000"/>
                  </a:lnSpc>
                  <a:buFont typeface="Arial" panose="020B0604020202020204" pitchFamily="34" charset="0"/>
                  <a:buChar char="•"/>
                </a:pPr>
                <a:r>
                  <a:rPr lang="en-US" sz="1400" dirty="0">
                    <a:latin typeface="Corbel" panose="020B0503020204020204" pitchFamily="34" charset="0"/>
                  </a:rPr>
                  <a:t>For instance, in </a:t>
                </a:r>
                <a:r>
                  <a:rPr lang="en-US" sz="1400" dirty="0">
                    <a:solidFill>
                      <a:srgbClr val="00B0F0"/>
                    </a:solidFill>
                    <a:latin typeface="Corbel" panose="020B0503020204020204" pitchFamily="34" charset="0"/>
                  </a:rPr>
                  <a:t>variational algorithms</a:t>
                </a:r>
                <a:r>
                  <a:rPr lang="en-US" sz="1400" dirty="0">
                    <a:latin typeface="Corbel" panose="020B0503020204020204" pitchFamily="34" charset="0"/>
                  </a:rPr>
                  <a:t>, </a:t>
                </a:r>
                <a:r>
                  <a:rPr lang="en-US" sz="1400" dirty="0">
                    <a:solidFill>
                      <a:srgbClr val="7030A0"/>
                    </a:solidFill>
                    <a:latin typeface="Corbel" panose="020B0503020204020204" pitchFamily="34" charset="0"/>
                  </a:rPr>
                  <a:t>classical computations are used to optimize certain parameters based on the outcomes of quantum measurements</a:t>
                </a:r>
                <a:r>
                  <a:rPr lang="en-US" sz="1400" dirty="0">
                    <a:latin typeface="Corbel" panose="020B0503020204020204" pitchFamily="34" charset="0"/>
                  </a:rPr>
                  <a:t>. These classical computations are necessary for refining and interpreting the results obtained from quantum circuits.</a:t>
                </a:r>
              </a:p>
              <a:p>
                <a:pPr lvl="1" algn="just">
                  <a:lnSpc>
                    <a:spcPct val="100000"/>
                  </a:lnSpc>
                </a:pPr>
                <a:endParaRPr lang="en-US" sz="1400" dirty="0">
                  <a:latin typeface="Corbel" panose="020B0503020204020204" pitchFamily="34" charset="0"/>
                </a:endParaRPr>
              </a:p>
              <a:p>
                <a:pPr marL="457200" indent="-457200" algn="just">
                  <a:lnSpc>
                    <a:spcPct val="100000"/>
                  </a:lnSpc>
                  <a:buFont typeface="+mj-lt"/>
                  <a:buAutoNum type="arabicPeriod"/>
                </a:pPr>
                <a:r>
                  <a:rPr lang="en-US" sz="1400" b="1" dirty="0">
                    <a:solidFill>
                      <a:srgbClr val="FF0000"/>
                    </a:solidFill>
                    <a:latin typeface="Corbel" panose="020B0503020204020204" pitchFamily="34" charset="0"/>
                  </a:rPr>
                  <a:t>Quantum Execution Time</a:t>
                </a:r>
                <a:r>
                  <a:rPr lang="en-US" sz="1400" dirty="0">
                    <a:latin typeface="Corbel" panose="020B0503020204020204" pitchFamily="34" charset="0"/>
                  </a:rPr>
                  <a:t> {</a:t>
                </a:r>
                <a14:m>
                  <m:oMath xmlns:m="http://schemas.openxmlformats.org/officeDocument/2006/math">
                    <m:sSub>
                      <m:sSubPr>
                        <m:ctrlPr>
                          <a:rPr lang="en-US" sz="1400" b="1" i="1" smtClean="0">
                            <a:solidFill>
                              <a:schemeClr val="accent1">
                                <a:lumMod val="60000"/>
                                <a:lumOff val="40000"/>
                              </a:schemeClr>
                            </a:solidFill>
                            <a:latin typeface="Cambria Math" panose="02040503050406030204" pitchFamily="18" charset="0"/>
                          </a:rPr>
                        </m:ctrlPr>
                      </m:sSubPr>
                      <m:e>
                        <m:r>
                          <a:rPr lang="en-US" sz="1400" b="1" i="1" smtClean="0">
                            <a:solidFill>
                              <a:schemeClr val="accent1">
                                <a:lumMod val="60000"/>
                                <a:lumOff val="40000"/>
                              </a:schemeClr>
                            </a:solidFill>
                            <a:latin typeface="Cambria Math" panose="02040503050406030204" pitchFamily="18" charset="0"/>
                          </a:rPr>
                          <m:t>𝒕</m:t>
                        </m:r>
                      </m:e>
                      <m:sub>
                        <m:r>
                          <a:rPr lang="en-US" sz="1400" b="1" i="1" smtClean="0">
                            <a:solidFill>
                              <a:schemeClr val="accent1">
                                <a:lumMod val="60000"/>
                                <a:lumOff val="40000"/>
                              </a:schemeClr>
                            </a:solidFill>
                            <a:latin typeface="Cambria Math" panose="02040503050406030204" pitchFamily="18" charset="0"/>
                          </a:rPr>
                          <m:t>𝒒𝒖𝒂𝒏𝒕𝒖𝒎</m:t>
                        </m:r>
                      </m:sub>
                    </m:sSub>
                  </m:oMath>
                </a14:m>
                <a:r>
                  <a:rPr lang="en-IN" sz="1400" dirty="0">
                    <a:latin typeface="Corbel" panose="020B0503020204020204" pitchFamily="34" charset="0"/>
                  </a:rPr>
                  <a:t>}: </a:t>
                </a:r>
                <a:r>
                  <a:rPr lang="en-US" sz="1400" dirty="0">
                    <a:latin typeface="Corbel" panose="020B0503020204020204" pitchFamily="34" charset="0"/>
                  </a:rPr>
                  <a:t>This </a:t>
                </a:r>
                <a:r>
                  <a:rPr lang="en-US" sz="1400" dirty="0">
                    <a:solidFill>
                      <a:srgbClr val="00B050"/>
                    </a:solidFill>
                    <a:latin typeface="Corbel" panose="020B0503020204020204" pitchFamily="34" charset="0"/>
                  </a:rPr>
                  <a:t>measures the time required to execute a quantum circuit for a specific number of shots (N shots)</a:t>
                </a:r>
                <a:r>
                  <a:rPr lang="en-US" sz="1400" dirty="0">
                    <a:latin typeface="Corbel" panose="020B0503020204020204" pitchFamily="34" charset="0"/>
                  </a:rPr>
                  <a:t>. </a:t>
                </a:r>
              </a:p>
              <a:p>
                <a:pPr marL="457200" indent="-457200" algn="just">
                  <a:lnSpc>
                    <a:spcPct val="100000"/>
                  </a:lnSpc>
                  <a:buFont typeface="+mj-lt"/>
                  <a:buAutoNum type="arabicPeriod"/>
                </a:pPr>
                <a:endParaRPr lang="en-US" sz="1400" dirty="0">
                  <a:latin typeface="Corbel" panose="020B0503020204020204" pitchFamily="34" charset="0"/>
                </a:endParaRPr>
              </a:p>
              <a:p>
                <a:pPr marL="742950" lvl="1" indent="-285750" algn="just">
                  <a:lnSpc>
                    <a:spcPct val="100000"/>
                  </a:lnSpc>
                  <a:buFont typeface="Arial" panose="020B0604020202020204" pitchFamily="34" charset="0"/>
                  <a:buChar char="•"/>
                </a:pPr>
                <a:r>
                  <a:rPr lang="en-US" sz="1400" dirty="0">
                    <a:latin typeface="Corbel" panose="020B0503020204020204" pitchFamily="34" charset="0"/>
                  </a:rPr>
                  <a:t>In quantum computing, experiments are often </a:t>
                </a:r>
                <a:r>
                  <a:rPr lang="en-US" sz="1400" dirty="0">
                    <a:solidFill>
                      <a:srgbClr val="0070C0"/>
                    </a:solidFill>
                    <a:latin typeface="Corbel" panose="020B0503020204020204" pitchFamily="34" charset="0"/>
                  </a:rPr>
                  <a:t>repeated multiple times (shots) </a:t>
                </a:r>
                <a:r>
                  <a:rPr lang="en-US" sz="1400" dirty="0">
                    <a:latin typeface="Corbel" panose="020B0503020204020204" pitchFamily="34" charset="0"/>
                  </a:rPr>
                  <a:t>to gather </a:t>
                </a:r>
                <a:r>
                  <a:rPr lang="en-US" sz="1400" dirty="0">
                    <a:solidFill>
                      <a:srgbClr val="C00000"/>
                    </a:solidFill>
                    <a:latin typeface="Corbel" panose="020B0503020204020204" pitchFamily="34" charset="0"/>
                  </a:rPr>
                  <a:t>statistical information about the quantum states measured in the circuit</a:t>
                </a:r>
                <a:r>
                  <a:rPr lang="en-US" sz="1400" dirty="0">
                    <a:latin typeface="Corbel" panose="020B0503020204020204" pitchFamily="34" charset="0"/>
                  </a:rPr>
                  <a:t>. </a:t>
                </a:r>
              </a:p>
              <a:p>
                <a:pPr marL="742950" lvl="1" indent="-285750" algn="just">
                  <a:lnSpc>
                    <a:spcPct val="100000"/>
                  </a:lnSpc>
                  <a:buFont typeface="Arial" panose="020B0604020202020204" pitchFamily="34" charset="0"/>
                  <a:buChar char="•"/>
                </a:pPr>
                <a:endParaRPr lang="en-US" sz="1400" dirty="0">
                  <a:latin typeface="Corbel" panose="020B0503020204020204" pitchFamily="34" charset="0"/>
                </a:endParaRPr>
              </a:p>
              <a:p>
                <a:pPr marL="742950" lvl="1" indent="-285750" algn="just">
                  <a:lnSpc>
                    <a:spcPct val="100000"/>
                  </a:lnSpc>
                  <a:buFont typeface="Arial" panose="020B0604020202020204" pitchFamily="34" charset="0"/>
                  <a:buChar char="•"/>
                </a:pPr>
                <a:r>
                  <a:rPr lang="en-US" sz="1400" dirty="0">
                    <a:latin typeface="Corbel" panose="020B0503020204020204" pitchFamily="34" charset="0"/>
                  </a:rPr>
                  <a:t>This time represents the </a:t>
                </a:r>
                <a:r>
                  <a:rPr lang="en-US" sz="1400" dirty="0">
                    <a:solidFill>
                      <a:srgbClr val="7030A0"/>
                    </a:solidFill>
                    <a:latin typeface="Corbel" panose="020B0503020204020204" pitchFamily="34" charset="0"/>
                  </a:rPr>
                  <a:t>actual execution time on the quantum hardware for these repetitions</a:t>
                </a:r>
                <a:r>
                  <a:rPr lang="en-US" sz="1400" dirty="0">
                    <a:latin typeface="Corbel" panose="020B0503020204020204" pitchFamily="34" charset="0"/>
                  </a:rPr>
                  <a:t>.</a:t>
                </a:r>
                <a:endParaRPr lang="en-IN" sz="1400" dirty="0">
                  <a:latin typeface="Corbel" panose="020B0503020204020204" pitchFamily="34" charset="0"/>
                </a:endParaRPr>
              </a:p>
            </p:txBody>
          </p:sp>
        </mc:Choice>
        <mc:Fallback>
          <p:sp>
            <p:nvSpPr>
              <p:cNvPr id="5" name="TextBox 4">
                <a:extLst>
                  <a:ext uri="{FF2B5EF4-FFF2-40B4-BE49-F238E27FC236}">
                    <a16:creationId xmlns:a16="http://schemas.microsoft.com/office/drawing/2014/main" id="{AB75DA46-1DC3-ED96-59C4-8B15D9C56584}"/>
                  </a:ext>
                </a:extLst>
              </p:cNvPr>
              <p:cNvSpPr txBox="1">
                <a:spLocks noRot="1" noChangeAspect="1" noMove="1" noResize="1" noEditPoints="1" noAdjustHandles="1" noChangeArrowheads="1" noChangeShapeType="1" noTextEdit="1"/>
              </p:cNvSpPr>
              <p:nvPr/>
            </p:nvSpPr>
            <p:spPr>
              <a:xfrm>
                <a:off x="1597793" y="1486109"/>
                <a:ext cx="10231655" cy="4870757"/>
              </a:xfrm>
              <a:prstGeom prst="rect">
                <a:avLst/>
              </a:prstGeom>
              <a:blipFill>
                <a:blip r:embed="rId2"/>
                <a:stretch>
                  <a:fillRect l="-179" t="-250" r="-119" b="-375"/>
                </a:stretch>
              </a:blipFill>
            </p:spPr>
            <p:txBody>
              <a:bodyPr/>
              <a:lstStyle/>
              <a:p>
                <a:r>
                  <a:rPr lang="en-IN">
                    <a:noFill/>
                  </a:rPr>
                  <a:t> </a:t>
                </a:r>
              </a:p>
            </p:txBody>
          </p:sp>
        </mc:Fallback>
      </mc:AlternateContent>
    </p:spTree>
    <p:extLst>
      <p:ext uri="{BB962C8B-B14F-4D97-AF65-F5344CB8AC3E}">
        <p14:creationId xmlns:p14="http://schemas.microsoft.com/office/powerpoint/2010/main" val="740009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4A2E-AC0D-6402-9FF6-570CE668C46E}"/>
              </a:ext>
            </a:extLst>
          </p:cNvPr>
          <p:cNvSpPr>
            <a:spLocks noGrp="1"/>
          </p:cNvSpPr>
          <p:nvPr>
            <p:ph type="title"/>
          </p:nvPr>
        </p:nvSpPr>
        <p:spPr>
          <a:xfrm>
            <a:off x="1771048" y="596154"/>
            <a:ext cx="9731975" cy="685800"/>
          </a:xfrm>
        </p:spPr>
        <p:txBody>
          <a:bodyPr>
            <a:normAutofit fontScale="90000"/>
          </a:bodyPr>
          <a:lstStyle/>
          <a:p>
            <a:r>
              <a:rPr lang="en-US" b="1" u="sng" dirty="0">
                <a:latin typeface="Amiri" panose="00000500000000000000" pitchFamily="2" charset="-78"/>
                <a:ea typeface="Amiri" panose="00000500000000000000" pitchFamily="2" charset="-78"/>
                <a:cs typeface="Amiri" panose="00000500000000000000" pitchFamily="2" charset="-78"/>
              </a:rPr>
              <a:t>Total Execution Time: (contd.)</a:t>
            </a:r>
            <a:endParaRPr lang="en-IN" b="1" u="sng" dirty="0">
              <a:latin typeface="Amiri" panose="00000500000000000000" pitchFamily="2" charset="-78"/>
              <a:ea typeface="Amiri" panose="00000500000000000000" pitchFamily="2" charset="-78"/>
              <a:cs typeface="Amiri" panose="00000500000000000000" pitchFamily="2" charset="-78"/>
            </a:endParaRPr>
          </a:p>
        </p:txBody>
      </p:sp>
      <p:sp>
        <p:nvSpPr>
          <p:cNvPr id="3" name="Content Placeholder 2">
            <a:extLst>
              <a:ext uri="{FF2B5EF4-FFF2-40B4-BE49-F238E27FC236}">
                <a16:creationId xmlns:a16="http://schemas.microsoft.com/office/drawing/2014/main" id="{1F127D48-FA8D-B02F-3786-5D199D14623C}"/>
              </a:ext>
            </a:extLst>
          </p:cNvPr>
          <p:cNvSpPr>
            <a:spLocks noGrp="1"/>
          </p:cNvSpPr>
          <p:nvPr>
            <p:ph idx="1"/>
          </p:nvPr>
        </p:nvSpPr>
        <p:spPr>
          <a:xfrm>
            <a:off x="1771048" y="1447801"/>
            <a:ext cx="10077651" cy="4343400"/>
          </a:xfrm>
        </p:spPr>
        <p:txBody>
          <a:bodyPr>
            <a:normAutofit fontScale="92500" lnSpcReduction="10000"/>
          </a:bodyPr>
          <a:lstStyle/>
          <a:p>
            <a:pPr algn="just"/>
            <a:r>
              <a:rPr lang="en-US" dirty="0">
                <a:latin typeface="Corbel" panose="020B0503020204020204" pitchFamily="34" charset="0"/>
              </a:rPr>
              <a:t>An </a:t>
            </a:r>
            <a:r>
              <a:rPr lang="en-US" dirty="0">
                <a:solidFill>
                  <a:srgbClr val="C00000"/>
                </a:solidFill>
                <a:latin typeface="Corbel" panose="020B0503020204020204" pitchFamily="34" charset="0"/>
              </a:rPr>
              <a:t>additional component </a:t>
            </a:r>
            <a:r>
              <a:rPr lang="en-US" dirty="0">
                <a:latin typeface="Corbel" panose="020B0503020204020204" pitchFamily="34" charset="0"/>
              </a:rPr>
              <a:t>in the total execution time when using shared-usage cloud-access quantum hardware is the </a:t>
            </a:r>
            <a:r>
              <a:rPr lang="en-US" dirty="0">
                <a:solidFill>
                  <a:srgbClr val="FF0000"/>
                </a:solidFill>
                <a:latin typeface="Corbel" panose="020B0503020204020204" pitchFamily="34" charset="0"/>
              </a:rPr>
              <a:t>queuing time</a:t>
            </a:r>
            <a:r>
              <a:rPr lang="en-US" dirty="0">
                <a:latin typeface="Corbel" panose="020B0503020204020204" pitchFamily="34" charset="0"/>
              </a:rPr>
              <a:t>, i.e., </a:t>
            </a:r>
            <a:r>
              <a:rPr lang="en-US" dirty="0">
                <a:solidFill>
                  <a:srgbClr val="00B050"/>
                </a:solidFill>
                <a:latin typeface="Corbel" panose="020B0503020204020204" pitchFamily="34" charset="0"/>
              </a:rPr>
              <a:t>the time that circuits spend in a queue waiting to be executed</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US" dirty="0">
                <a:solidFill>
                  <a:srgbClr val="00B0F0"/>
                </a:solidFill>
                <a:latin typeface="Corbel" panose="020B0503020204020204" pitchFamily="34" charset="0"/>
              </a:rPr>
              <a:t>To illustrate the potential utility of measuring different components of total execution time</a:t>
            </a:r>
            <a:r>
              <a:rPr lang="en-US" dirty="0">
                <a:latin typeface="Corbel" panose="020B0503020204020204" pitchFamily="34" charset="0"/>
              </a:rPr>
              <a:t>, we consider one aspect of running </a:t>
            </a:r>
            <a:r>
              <a:rPr lang="en-US" dirty="0">
                <a:solidFill>
                  <a:srgbClr val="7030A0"/>
                </a:solidFill>
                <a:latin typeface="Corbel" panose="020B0503020204020204" pitchFamily="34" charset="0"/>
              </a:rPr>
              <a:t>variational quantum algorithms</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US" dirty="0">
                <a:latin typeface="Corbel" panose="020B0503020204020204" pitchFamily="34" charset="0"/>
              </a:rPr>
              <a:t>These algorithms involve </a:t>
            </a:r>
            <a:r>
              <a:rPr lang="en-US" dirty="0">
                <a:solidFill>
                  <a:srgbClr val="0070C0"/>
                </a:solidFill>
                <a:latin typeface="Corbel" panose="020B0503020204020204" pitchFamily="34" charset="0"/>
              </a:rPr>
              <a:t>repeated execution of a parameterized circuit for different parameter values</a:t>
            </a:r>
            <a:r>
              <a:rPr lang="en-US" dirty="0">
                <a:latin typeface="Corbel" panose="020B0503020204020204" pitchFamily="34" charset="0"/>
              </a:rPr>
              <a:t>. But this execution can be performed in </a:t>
            </a:r>
            <a:r>
              <a:rPr lang="en-US" dirty="0">
                <a:solidFill>
                  <a:srgbClr val="FF0000"/>
                </a:solidFill>
                <a:latin typeface="Corbel" panose="020B0503020204020204" pitchFamily="34" charset="0"/>
              </a:rPr>
              <a:t>two</a:t>
            </a:r>
            <a:r>
              <a:rPr lang="en-US" dirty="0">
                <a:latin typeface="Corbel" panose="020B0503020204020204" pitchFamily="34" charset="0"/>
              </a:rPr>
              <a:t> ways.</a:t>
            </a:r>
          </a:p>
        </p:txBody>
      </p:sp>
    </p:spTree>
    <p:extLst>
      <p:ext uri="{BB962C8B-B14F-4D97-AF65-F5344CB8AC3E}">
        <p14:creationId xmlns:p14="http://schemas.microsoft.com/office/powerpoint/2010/main" val="3543610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6821-11D7-5262-F743-119E3AC26923}"/>
              </a:ext>
            </a:extLst>
          </p:cNvPr>
          <p:cNvSpPr>
            <a:spLocks noGrp="1"/>
          </p:cNvSpPr>
          <p:nvPr>
            <p:ph type="title"/>
          </p:nvPr>
        </p:nvSpPr>
        <p:spPr>
          <a:xfrm>
            <a:off x="1771048" y="0"/>
            <a:ext cx="10018712" cy="1046659"/>
          </a:xfrm>
        </p:spPr>
        <p:txBody>
          <a:bodyPr>
            <a:noAutofit/>
          </a:bodyPr>
          <a:lstStyle/>
          <a:p>
            <a:r>
              <a:rPr lang="en-US" sz="2800" b="1" u="sng" dirty="0">
                <a:latin typeface="Amiri" panose="00000500000000000000" pitchFamily="2" charset="-78"/>
                <a:ea typeface="Amiri" panose="00000500000000000000" pitchFamily="2" charset="-78"/>
                <a:cs typeface="Amiri" panose="00000500000000000000" pitchFamily="2" charset="-78"/>
              </a:rPr>
              <a:t>Two ways of executing circuits with varying parameters:</a:t>
            </a:r>
            <a:endParaRPr lang="en-IN" sz="2800" b="1"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7F8AD-F303-02BF-877A-7512FD17DB96}"/>
                  </a:ext>
                </a:extLst>
              </p:cNvPr>
              <p:cNvSpPr>
                <a:spLocks noGrp="1"/>
              </p:cNvSpPr>
              <p:nvPr>
                <p:ph idx="1"/>
              </p:nvPr>
            </p:nvSpPr>
            <p:spPr>
              <a:xfrm>
                <a:off x="1771048" y="1248789"/>
                <a:ext cx="10202779" cy="5161635"/>
              </a:xfrm>
            </p:spPr>
            <p:txBody>
              <a:bodyPr>
                <a:normAutofit fontScale="92500" lnSpcReduction="10000"/>
              </a:bodyPr>
              <a:lstStyle/>
              <a:p>
                <a:pPr algn="just"/>
                <a:r>
                  <a:rPr lang="en-US" sz="1800" dirty="0">
                    <a:latin typeface="Corbel" panose="020B0503020204020204" pitchFamily="34" charset="0"/>
                  </a:rPr>
                  <a:t>There are </a:t>
                </a:r>
                <a:r>
                  <a:rPr lang="en-US" sz="1800" dirty="0">
                    <a:solidFill>
                      <a:srgbClr val="C00000"/>
                    </a:solidFill>
                    <a:latin typeface="Corbel" panose="020B0503020204020204" pitchFamily="34" charset="0"/>
                  </a:rPr>
                  <a:t>two distinct ways </a:t>
                </a:r>
                <a:r>
                  <a:rPr lang="en-US" sz="1800" dirty="0">
                    <a:latin typeface="Corbel" panose="020B0503020204020204" pitchFamily="34" charset="0"/>
                  </a:rPr>
                  <a:t>in which these circuits, that </a:t>
                </a:r>
                <a:r>
                  <a:rPr lang="en-US" sz="1800" dirty="0">
                    <a:solidFill>
                      <a:srgbClr val="0070C0"/>
                    </a:solidFill>
                    <a:latin typeface="Corbel" panose="020B0503020204020204" pitchFamily="34" charset="0"/>
                  </a:rPr>
                  <a:t>differ only in the parameter values</a:t>
                </a:r>
                <a:r>
                  <a:rPr lang="en-US" sz="1800" dirty="0">
                    <a:latin typeface="Corbel" panose="020B0503020204020204" pitchFamily="34" charset="0"/>
                  </a:rPr>
                  <a:t>, can be implemented. </a:t>
                </a:r>
              </a:p>
              <a:p>
                <a:pPr algn="just"/>
                <a:endParaRPr lang="en-US" sz="1800" dirty="0">
                  <a:latin typeface="Corbel" panose="020B0503020204020204" pitchFamily="34" charset="0"/>
                </a:endParaRPr>
              </a:p>
              <a:p>
                <a:pPr marL="914400" lvl="1" indent="-457200" algn="just">
                  <a:buFont typeface="+mj-lt"/>
                  <a:buAutoNum type="arabicPeriod"/>
                </a:pPr>
                <a:r>
                  <a:rPr lang="en-US" sz="1800" b="1" dirty="0">
                    <a:solidFill>
                      <a:srgbClr val="FF0000"/>
                    </a:solidFill>
                    <a:latin typeface="Corbel" panose="020B0503020204020204" pitchFamily="34" charset="0"/>
                  </a:rPr>
                  <a:t>Recompiling each circuit</a:t>
                </a:r>
                <a:r>
                  <a:rPr lang="en-US" sz="1800" dirty="0">
                    <a:latin typeface="Corbel" panose="020B0503020204020204" pitchFamily="34" charset="0"/>
                  </a:rPr>
                  <a:t>: </a:t>
                </a:r>
                <a:r>
                  <a:rPr lang="en-US" sz="1800" dirty="0">
                    <a:solidFill>
                      <a:srgbClr val="7030A0"/>
                    </a:solidFill>
                    <a:latin typeface="Corbel" panose="020B0503020204020204" pitchFamily="34" charset="0"/>
                  </a:rPr>
                  <a:t>For every set of parameter values</a:t>
                </a:r>
                <a:r>
                  <a:rPr lang="en-US" sz="1800" dirty="0">
                    <a:latin typeface="Corbel" panose="020B0503020204020204" pitchFamily="34" charset="0"/>
                  </a:rPr>
                  <a:t>, a </a:t>
                </a:r>
                <a:r>
                  <a:rPr lang="en-US" sz="1800" dirty="0">
                    <a:solidFill>
                      <a:srgbClr val="7030A0"/>
                    </a:solidFill>
                    <a:latin typeface="Corbel" panose="020B0503020204020204" pitchFamily="34" charset="0"/>
                  </a:rPr>
                  <a:t>distinct</a:t>
                </a:r>
                <a:r>
                  <a:rPr lang="en-US" sz="1800" dirty="0">
                    <a:latin typeface="Corbel" panose="020B0503020204020204" pitchFamily="34" charset="0"/>
                  </a:rPr>
                  <a:t> parameterized quantum </a:t>
                </a:r>
                <a:r>
                  <a:rPr lang="en-US" sz="1800" dirty="0">
                    <a:solidFill>
                      <a:srgbClr val="7030A0"/>
                    </a:solidFill>
                    <a:latin typeface="Corbel" panose="020B0503020204020204" pitchFamily="34" charset="0"/>
                  </a:rPr>
                  <a:t>circuit</a:t>
                </a:r>
                <a:r>
                  <a:rPr lang="en-US" sz="1800" dirty="0">
                    <a:latin typeface="Corbel" panose="020B0503020204020204" pitchFamily="34" charset="0"/>
                  </a:rPr>
                  <a:t> </a:t>
                </a:r>
                <a:r>
                  <a:rPr lang="en-US" sz="1800" dirty="0">
                    <a:solidFill>
                      <a:srgbClr val="7030A0"/>
                    </a:solidFill>
                    <a:latin typeface="Corbel" panose="020B0503020204020204" pitchFamily="34" charset="0"/>
                  </a:rPr>
                  <a:t>is compiled separately </a:t>
                </a:r>
                <a:r>
                  <a:rPr lang="en-US" sz="1800" dirty="0">
                    <a:latin typeface="Corbel" panose="020B0503020204020204" pitchFamily="34" charset="0"/>
                  </a:rPr>
                  <a:t>from its high-level language description (Q# or Qiskit, for instance). Each compilation incurs a certain time cost (</a:t>
                </a:r>
                <a14:m>
                  <m:oMath xmlns:m="http://schemas.openxmlformats.org/officeDocument/2006/math">
                    <m:sSub>
                      <m:sSubPr>
                        <m:ctrlPr>
                          <a:rPr lang="en-US" sz="1800" b="1" i="1" smtClean="0">
                            <a:solidFill>
                              <a:schemeClr val="accent1">
                                <a:lumMod val="60000"/>
                                <a:lumOff val="40000"/>
                              </a:schemeClr>
                            </a:solidFill>
                            <a:latin typeface="Cambria Math" panose="02040503050406030204" pitchFamily="18" charset="0"/>
                          </a:rPr>
                        </m:ctrlPr>
                      </m:sSubPr>
                      <m:e>
                        <m:r>
                          <a:rPr lang="en-US" sz="1800" b="1" i="1" smtClean="0">
                            <a:solidFill>
                              <a:schemeClr val="accent1">
                                <a:lumMod val="60000"/>
                                <a:lumOff val="40000"/>
                              </a:schemeClr>
                            </a:solidFill>
                            <a:latin typeface="Cambria Math" panose="02040503050406030204" pitchFamily="18" charset="0"/>
                          </a:rPr>
                          <m:t>𝒕</m:t>
                        </m:r>
                      </m:e>
                      <m:sub>
                        <m:r>
                          <a:rPr lang="en-US" sz="1800" b="1" i="1" smtClean="0">
                            <a:solidFill>
                              <a:schemeClr val="accent1">
                                <a:lumMod val="60000"/>
                                <a:lumOff val="40000"/>
                              </a:schemeClr>
                            </a:solidFill>
                            <a:latin typeface="Cambria Math" panose="02040503050406030204" pitchFamily="18" charset="0"/>
                          </a:rPr>
                          <m:t>𝒄𝒐𝒎𝒑𝒊𝒍𝒆</m:t>
                        </m:r>
                      </m:sub>
                    </m:sSub>
                  </m:oMath>
                </a14:m>
                <a:r>
                  <a:rPr lang="en-US" sz="1800" dirty="0">
                    <a:latin typeface="Corbel" panose="020B0503020204020204" pitchFamily="34" charset="0"/>
                  </a:rPr>
                  <a:t>), as mentioned earlier. This means that </a:t>
                </a:r>
                <a:r>
                  <a:rPr lang="en-US" sz="1800" dirty="0">
                    <a:solidFill>
                      <a:srgbClr val="00B050"/>
                    </a:solidFill>
                    <a:latin typeface="Corbel" panose="020B0503020204020204" pitchFamily="34" charset="0"/>
                  </a:rPr>
                  <a:t>for every different parameter value set, the circuit is translated into the hardware's native operations or low-level representations</a:t>
                </a:r>
                <a:r>
                  <a:rPr lang="en-US" sz="1800" dirty="0">
                    <a:latin typeface="Corbel" panose="020B0503020204020204" pitchFamily="34" charset="0"/>
                  </a:rPr>
                  <a:t>.</a:t>
                </a:r>
              </a:p>
              <a:p>
                <a:pPr marL="914400" lvl="1" indent="-457200" algn="just">
                  <a:buFont typeface="+mj-lt"/>
                  <a:buAutoNum type="arabicPeriod"/>
                </a:pPr>
                <a:endParaRPr lang="en-US" sz="1800" dirty="0">
                  <a:latin typeface="Corbel" panose="020B0503020204020204" pitchFamily="34" charset="0"/>
                </a:endParaRPr>
              </a:p>
              <a:p>
                <a:pPr marL="914400" lvl="1" indent="-457200" algn="just">
                  <a:buFont typeface="+mj-lt"/>
                  <a:buAutoNum type="arabicPeriod"/>
                </a:pPr>
                <a:r>
                  <a:rPr lang="en-US" sz="1800" b="1" dirty="0">
                    <a:solidFill>
                      <a:srgbClr val="FF0000"/>
                    </a:solidFill>
                    <a:latin typeface="Corbel" panose="020B0503020204020204" pitchFamily="34" charset="0"/>
                  </a:rPr>
                  <a:t>Single compiled circuit with parameter updates</a:t>
                </a:r>
                <a:r>
                  <a:rPr lang="en-US" sz="1800" dirty="0">
                    <a:latin typeface="Corbel" panose="020B0503020204020204" pitchFamily="34" charset="0"/>
                  </a:rPr>
                  <a:t>: Alternatively, a </a:t>
                </a:r>
                <a:r>
                  <a:rPr lang="en-US" sz="1800" dirty="0">
                    <a:solidFill>
                      <a:srgbClr val="00B0F0"/>
                    </a:solidFill>
                    <a:latin typeface="Corbel" panose="020B0503020204020204" pitchFamily="34" charset="0"/>
                  </a:rPr>
                  <a:t>single</a:t>
                </a:r>
                <a:r>
                  <a:rPr lang="en-US" sz="1800" dirty="0">
                    <a:latin typeface="Corbel" panose="020B0503020204020204" pitchFamily="34" charset="0"/>
                  </a:rPr>
                  <a:t> parameterized quantum </a:t>
                </a:r>
                <a:r>
                  <a:rPr lang="en-US" sz="1800" dirty="0">
                    <a:solidFill>
                      <a:srgbClr val="00B0F0"/>
                    </a:solidFill>
                    <a:latin typeface="Corbel" panose="020B0503020204020204" pitchFamily="34" charset="0"/>
                  </a:rPr>
                  <a:t>circuit</a:t>
                </a:r>
                <a:r>
                  <a:rPr lang="en-US" sz="1800" dirty="0">
                    <a:latin typeface="Corbel" panose="020B0503020204020204" pitchFamily="34" charset="0"/>
                  </a:rPr>
                  <a:t> can be </a:t>
                </a:r>
                <a:r>
                  <a:rPr lang="en-US" sz="1800" dirty="0">
                    <a:solidFill>
                      <a:srgbClr val="00B0F0"/>
                    </a:solidFill>
                    <a:latin typeface="Corbel" panose="020B0503020204020204" pitchFamily="34" charset="0"/>
                  </a:rPr>
                  <a:t>compiled once</a:t>
                </a:r>
                <a:r>
                  <a:rPr lang="en-US" sz="1800" dirty="0">
                    <a:latin typeface="Corbel" panose="020B0503020204020204" pitchFamily="34" charset="0"/>
                  </a:rPr>
                  <a:t>, </a:t>
                </a:r>
                <a:r>
                  <a:rPr lang="en-US" sz="1800" dirty="0">
                    <a:solidFill>
                      <a:srgbClr val="00B0F0"/>
                    </a:solidFill>
                    <a:latin typeface="Corbel" panose="020B0503020204020204" pitchFamily="34" charset="0"/>
                  </a:rPr>
                  <a:t>initially</a:t>
                </a:r>
                <a:r>
                  <a:rPr lang="en-US" sz="1800" dirty="0">
                    <a:latin typeface="Corbel" panose="020B0503020204020204" pitchFamily="34" charset="0"/>
                  </a:rPr>
                  <a:t>, </a:t>
                </a:r>
                <a:r>
                  <a:rPr lang="en-US" sz="1800" dirty="0">
                    <a:solidFill>
                      <a:srgbClr val="00B0F0"/>
                    </a:solidFill>
                    <a:latin typeface="Corbel" panose="020B0503020204020204" pitchFamily="34" charset="0"/>
                  </a:rPr>
                  <a:t>with placeholders for parameters</a:t>
                </a:r>
                <a:r>
                  <a:rPr lang="en-US" sz="1800" dirty="0">
                    <a:latin typeface="Corbel" panose="020B0503020204020204" pitchFamily="34" charset="0"/>
                  </a:rPr>
                  <a:t>. Then, rather than recompiling the entire circuit for each parameter set, the </a:t>
                </a:r>
                <a:r>
                  <a:rPr lang="en-US" sz="1800" dirty="0">
                    <a:solidFill>
                      <a:srgbClr val="00B050"/>
                    </a:solidFill>
                    <a:latin typeface="Corbel" panose="020B0503020204020204" pitchFamily="34" charset="0"/>
                  </a:rPr>
                  <a:t>parameters are updated or set dynamically using low-level classical controls</a:t>
                </a:r>
                <a:r>
                  <a:rPr lang="en-US" sz="1800" dirty="0">
                    <a:latin typeface="Corbel" panose="020B0503020204020204" pitchFamily="34" charset="0"/>
                  </a:rPr>
                  <a:t>. This method </a:t>
                </a:r>
                <a:r>
                  <a:rPr lang="en-US" sz="1800" dirty="0">
                    <a:solidFill>
                      <a:srgbClr val="7030A0"/>
                    </a:solidFill>
                    <a:latin typeface="Corbel" panose="020B0503020204020204" pitchFamily="34" charset="0"/>
                  </a:rPr>
                  <a:t>eliminates the need for recompilation</a:t>
                </a:r>
                <a:r>
                  <a:rPr lang="en-US" sz="1800" dirty="0">
                    <a:latin typeface="Corbel" panose="020B0503020204020204" pitchFamily="34" charset="0"/>
                  </a:rPr>
                  <a:t> for each new parameter set, </a:t>
                </a:r>
                <a:r>
                  <a:rPr lang="en-US" sz="1800" dirty="0">
                    <a:solidFill>
                      <a:srgbClr val="002060"/>
                    </a:solidFill>
                    <a:latin typeface="Corbel" panose="020B0503020204020204" pitchFamily="34" charset="0"/>
                  </a:rPr>
                  <a:t>saving the time required for high-level compilation </a:t>
                </a:r>
                <a:r>
                  <a:rPr lang="en-US" sz="1800" dirty="0">
                    <a:latin typeface="Corbel" panose="020B0503020204020204" pitchFamily="34" charset="0"/>
                  </a:rPr>
                  <a:t>(</a:t>
                </a:r>
                <a14:m>
                  <m:oMath xmlns:m="http://schemas.openxmlformats.org/officeDocument/2006/math">
                    <m:sSub>
                      <m:sSubPr>
                        <m:ctrlPr>
                          <a:rPr lang="en-US" sz="1800" b="1" i="1" smtClean="0">
                            <a:solidFill>
                              <a:schemeClr val="accent1">
                                <a:lumMod val="60000"/>
                                <a:lumOff val="40000"/>
                              </a:schemeClr>
                            </a:solidFill>
                            <a:latin typeface="Cambria Math" panose="02040503050406030204" pitchFamily="18" charset="0"/>
                          </a:rPr>
                        </m:ctrlPr>
                      </m:sSubPr>
                      <m:e>
                        <m:r>
                          <a:rPr lang="en-US" sz="1800" b="1" i="1" smtClean="0">
                            <a:solidFill>
                              <a:schemeClr val="accent1">
                                <a:lumMod val="60000"/>
                                <a:lumOff val="40000"/>
                              </a:schemeClr>
                            </a:solidFill>
                            <a:latin typeface="Cambria Math" panose="02040503050406030204" pitchFamily="18" charset="0"/>
                          </a:rPr>
                          <m:t>𝒕</m:t>
                        </m:r>
                      </m:e>
                      <m:sub>
                        <m:r>
                          <a:rPr lang="en-US" sz="1800" b="1" i="1" smtClean="0">
                            <a:solidFill>
                              <a:schemeClr val="accent1">
                                <a:lumMod val="60000"/>
                                <a:lumOff val="40000"/>
                              </a:schemeClr>
                            </a:solidFill>
                            <a:latin typeface="Cambria Math" panose="02040503050406030204" pitchFamily="18" charset="0"/>
                          </a:rPr>
                          <m:t>𝒄𝒐𝒎𝒑𝒊𝒍𝒆</m:t>
                        </m:r>
                      </m:sub>
                    </m:sSub>
                  </m:oMath>
                </a14:m>
                <a:r>
                  <a:rPr lang="en-US" sz="1800" dirty="0">
                    <a:latin typeface="Corbel" panose="020B0503020204020204" pitchFamily="34" charset="0"/>
                  </a:rPr>
                  <a:t>).</a:t>
                </a:r>
              </a:p>
              <a:p>
                <a:pPr marL="914400" lvl="1" indent="-457200" algn="just">
                  <a:buFont typeface="+mj-lt"/>
                  <a:buAutoNum type="arabicPeriod"/>
                </a:pPr>
                <a:endParaRPr lang="en-US" sz="1800" dirty="0">
                  <a:latin typeface="Corbel" panose="020B0503020204020204" pitchFamily="34" charset="0"/>
                </a:endParaRPr>
              </a:p>
              <a:p>
                <a:pPr algn="just"/>
                <a:r>
                  <a:rPr lang="en-US" sz="1800" dirty="0">
                    <a:latin typeface="Corbel" panose="020B0503020204020204" pitchFamily="34" charset="0"/>
                  </a:rPr>
                  <a:t>These two methods for running parameterized circuits will result in different compute times, and avoiding recompilation could potentially result in </a:t>
                </a:r>
                <a:r>
                  <a:rPr lang="en-US" sz="1800" dirty="0">
                    <a:highlight>
                      <a:srgbClr val="FFFF00"/>
                    </a:highlight>
                    <a:latin typeface="Corbel" panose="020B0503020204020204" pitchFamily="34" charset="0"/>
                  </a:rPr>
                  <a:t>substantial compute time savings</a:t>
                </a:r>
                <a:r>
                  <a:rPr lang="en-US" sz="1800" dirty="0">
                    <a:latin typeface="Corbel" panose="020B0503020204020204" pitchFamily="34" charset="0"/>
                  </a:rPr>
                  <a:t>.</a:t>
                </a:r>
              </a:p>
              <a:p>
                <a:pPr algn="just"/>
                <a:endParaRPr lang="en-US" sz="1800" dirty="0">
                  <a:latin typeface="Corbel" panose="020B0503020204020204" pitchFamily="34" charset="0"/>
                </a:endParaRPr>
              </a:p>
              <a:p>
                <a:pPr algn="just"/>
                <a:r>
                  <a:rPr lang="en-US" sz="1800" dirty="0">
                    <a:solidFill>
                      <a:srgbClr val="002060"/>
                    </a:solidFill>
                    <a:latin typeface="Corbel" panose="020B0503020204020204" pitchFamily="34" charset="0"/>
                  </a:rPr>
                  <a:t>Variational Quantum Eigen-solver</a:t>
                </a:r>
                <a:r>
                  <a:rPr lang="en-US" sz="1800" dirty="0">
                    <a:latin typeface="Corbel" panose="020B0503020204020204" pitchFamily="34" charset="0"/>
                  </a:rPr>
                  <a:t> benchmark has been designed to enable this comparison, by </a:t>
                </a:r>
                <a:r>
                  <a:rPr lang="en-US" sz="1800" dirty="0">
                    <a:solidFill>
                      <a:srgbClr val="0070C0"/>
                    </a:solidFill>
                    <a:latin typeface="Corbel" panose="020B0503020204020204" pitchFamily="34" charset="0"/>
                  </a:rPr>
                  <a:t>looping over multiple instances of a circuit with differing parameter values</a:t>
                </a:r>
                <a:r>
                  <a:rPr lang="en-US" sz="1800" dirty="0">
                    <a:latin typeface="Corbel" panose="020B0503020204020204" pitchFamily="34" charset="0"/>
                  </a:rPr>
                  <a:t>.</a:t>
                </a:r>
              </a:p>
            </p:txBody>
          </p:sp>
        </mc:Choice>
        <mc:Fallback>
          <p:sp>
            <p:nvSpPr>
              <p:cNvPr id="3" name="Content Placeholder 2">
                <a:extLst>
                  <a:ext uri="{FF2B5EF4-FFF2-40B4-BE49-F238E27FC236}">
                    <a16:creationId xmlns:a16="http://schemas.microsoft.com/office/drawing/2014/main" id="{67A7F8AD-F303-02BF-877A-7512FD17DB96}"/>
                  </a:ext>
                </a:extLst>
              </p:cNvPr>
              <p:cNvSpPr>
                <a:spLocks noGrp="1" noRot="1" noChangeAspect="1" noMove="1" noResize="1" noEditPoints="1" noAdjustHandles="1" noChangeArrowheads="1" noChangeShapeType="1" noTextEdit="1"/>
              </p:cNvSpPr>
              <p:nvPr>
                <p:ph idx="1"/>
              </p:nvPr>
            </p:nvSpPr>
            <p:spPr>
              <a:xfrm>
                <a:off x="1771048" y="1248789"/>
                <a:ext cx="10202779" cy="5161635"/>
              </a:xfrm>
              <a:blipFill>
                <a:blip r:embed="rId2"/>
                <a:stretch>
                  <a:fillRect l="-299" t="-118" r="-359" b="-472"/>
                </a:stretch>
              </a:blipFill>
            </p:spPr>
            <p:txBody>
              <a:bodyPr/>
              <a:lstStyle/>
              <a:p>
                <a:r>
                  <a:rPr lang="en-IN">
                    <a:noFill/>
                  </a:rPr>
                  <a:t> </a:t>
                </a:r>
              </a:p>
            </p:txBody>
          </p:sp>
        </mc:Fallback>
      </mc:AlternateContent>
    </p:spTree>
    <p:extLst>
      <p:ext uri="{BB962C8B-B14F-4D97-AF65-F5344CB8AC3E}">
        <p14:creationId xmlns:p14="http://schemas.microsoft.com/office/powerpoint/2010/main" val="4103423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26D7-1D9C-899B-21F8-6E0F222AF2CB}"/>
              </a:ext>
            </a:extLst>
          </p:cNvPr>
          <p:cNvSpPr>
            <a:spLocks noGrp="1"/>
          </p:cNvSpPr>
          <p:nvPr>
            <p:ph type="title"/>
          </p:nvPr>
        </p:nvSpPr>
        <p:spPr>
          <a:xfrm>
            <a:off x="1876926" y="685801"/>
            <a:ext cx="9626098" cy="660400"/>
          </a:xfrm>
        </p:spPr>
        <p:txBody>
          <a:bodyPr>
            <a:normAutofit fontScale="90000"/>
          </a:bodyPr>
          <a:lstStyle/>
          <a:p>
            <a:r>
              <a:rPr lang="en-US" b="1" u="sng" dirty="0">
                <a:latin typeface="Amiri" panose="00000500000000000000" pitchFamily="2" charset="-78"/>
                <a:ea typeface="Amiri" panose="00000500000000000000" pitchFamily="2" charset="-78"/>
                <a:cs typeface="Amiri" panose="00000500000000000000" pitchFamily="2" charset="-78"/>
              </a:rPr>
              <a:t>Quantum Execution Time :</a:t>
            </a:r>
            <a:endParaRPr lang="en-IN" b="1" u="sng" dirty="0">
              <a:latin typeface="Amiri" panose="00000500000000000000" pitchFamily="2" charset="-78"/>
              <a:ea typeface="Amiri" panose="00000500000000000000" pitchFamily="2" charset="-78"/>
              <a:cs typeface="Amiri" panose="000005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F052B3-C776-9728-5F41-CA5552E156F6}"/>
                  </a:ext>
                </a:extLst>
              </p:cNvPr>
              <p:cNvSpPr>
                <a:spLocks noGrp="1"/>
              </p:cNvSpPr>
              <p:nvPr>
                <p:ph idx="1"/>
              </p:nvPr>
            </p:nvSpPr>
            <p:spPr>
              <a:xfrm>
                <a:off x="1876926" y="1346201"/>
                <a:ext cx="9952522" cy="5064224"/>
              </a:xfrm>
            </p:spPr>
            <p:txBody>
              <a:bodyPr>
                <a:normAutofit fontScale="70000" lnSpcReduction="20000"/>
              </a:bodyPr>
              <a:lstStyle/>
              <a:p>
                <a:pPr algn="just"/>
                <a:r>
                  <a:rPr lang="en-US" dirty="0">
                    <a:latin typeface="Corbel" panose="020B0503020204020204" pitchFamily="34" charset="0"/>
                  </a:rPr>
                  <a:t>This is the </a:t>
                </a:r>
                <a:r>
                  <a:rPr lang="en-US" dirty="0">
                    <a:solidFill>
                      <a:srgbClr val="FF0000"/>
                    </a:solidFill>
                    <a:latin typeface="Corbel" panose="020B0503020204020204" pitchFamily="34" charset="0"/>
                  </a:rPr>
                  <a:t>time taken to run N ‘shots’ of a quantum circuit </a:t>
                </a:r>
                <a:r>
                  <a:rPr lang="en-US" dirty="0">
                    <a:latin typeface="Corbel" panose="020B0503020204020204" pitchFamily="34" charset="0"/>
                  </a:rPr>
                  <a:t>(as the </a:t>
                </a:r>
                <a:r>
                  <a:rPr lang="en-US" dirty="0">
                    <a:solidFill>
                      <a:srgbClr val="00B0F0"/>
                    </a:solidFill>
                    <a:latin typeface="Corbel" panose="020B0503020204020204" pitchFamily="34" charset="0"/>
                  </a:rPr>
                  <a:t>results</a:t>
                </a:r>
                <a:r>
                  <a:rPr lang="en-US" dirty="0">
                    <a:latin typeface="Corbel" panose="020B0503020204020204" pitchFamily="34" charset="0"/>
                  </a:rPr>
                  <a:t> from quantum circuits are </a:t>
                </a:r>
                <a:r>
                  <a:rPr lang="en-US" dirty="0">
                    <a:solidFill>
                      <a:srgbClr val="00B0F0"/>
                    </a:solidFill>
                    <a:latin typeface="Corbel" panose="020B0503020204020204" pitchFamily="34" charset="0"/>
                  </a:rPr>
                  <a:t>probabilistic in nature</a:t>
                </a:r>
                <a:r>
                  <a:rPr lang="en-US" dirty="0">
                    <a:latin typeface="Corbel" panose="020B0503020204020204" pitchFamily="34" charset="0"/>
                  </a:rPr>
                  <a:t>, they are each typically run many times, with an </a:t>
                </a:r>
                <a:r>
                  <a:rPr lang="en-US" dirty="0">
                    <a:solidFill>
                      <a:srgbClr val="00B0F0"/>
                    </a:solidFill>
                    <a:latin typeface="Corbel" panose="020B0503020204020204" pitchFamily="34" charset="0"/>
                  </a:rPr>
                  <a:t>individual circuit execution referred to as a ‘shot’</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IN" dirty="0">
                    <a:latin typeface="Corbel" panose="020B0503020204020204" pitchFamily="34" charset="0"/>
                  </a:rPr>
                  <a:t>The </a:t>
                </a:r>
                <a:r>
                  <a:rPr lang="en-IN" dirty="0">
                    <a:solidFill>
                      <a:srgbClr val="C00000"/>
                    </a:solidFill>
                    <a:latin typeface="Corbel" panose="020B0503020204020204" pitchFamily="34" charset="0"/>
                  </a:rPr>
                  <a:t>quantum execution time</a:t>
                </a:r>
                <a:r>
                  <a:rPr lang="en-US" dirty="0">
                    <a:solidFill>
                      <a:srgbClr val="C00000"/>
                    </a:solidFill>
                    <a:latin typeface="Corbel" panose="020B0503020204020204" pitchFamily="34" charset="0"/>
                  </a:rPr>
                  <a:t> depends on </a:t>
                </a:r>
                <a:r>
                  <a:rPr lang="en-US" dirty="0">
                    <a:latin typeface="Corbel" panose="020B0503020204020204" pitchFamily="34" charset="0"/>
                  </a:rPr>
                  <a:t>both </a:t>
                </a:r>
                <a:r>
                  <a:rPr lang="en-US" dirty="0">
                    <a:solidFill>
                      <a:srgbClr val="00B050"/>
                    </a:solidFill>
                    <a:latin typeface="Corbel" panose="020B0503020204020204" pitchFamily="34" charset="0"/>
                  </a:rPr>
                  <a:t>the circuit </a:t>
                </a:r>
                <a:r>
                  <a:rPr lang="en-US" dirty="0">
                    <a:latin typeface="Corbel" panose="020B0503020204020204" pitchFamily="34" charset="0"/>
                  </a:rPr>
                  <a:t>(e.g., it will increase with the circuit depth), and on the </a:t>
                </a:r>
                <a:r>
                  <a:rPr lang="en-US" dirty="0">
                    <a:solidFill>
                      <a:srgbClr val="00B050"/>
                    </a:solidFill>
                    <a:latin typeface="Corbel" panose="020B0503020204020204" pitchFamily="34" charset="0"/>
                  </a:rPr>
                  <a:t>number of shots N</a:t>
                </a:r>
                <a:r>
                  <a:rPr lang="en-US" dirty="0">
                    <a:latin typeface="Corbel" panose="020B0503020204020204" pitchFamily="34" charset="0"/>
                  </a:rPr>
                  <a:t>. In our experiments we use </a:t>
                </a:r>
                <a:r>
                  <a:rPr lang="en-US" dirty="0">
                    <a:solidFill>
                      <a:srgbClr val="7030A0"/>
                    </a:solidFill>
                    <a:latin typeface="Corbel" panose="020B0503020204020204" pitchFamily="34" charset="0"/>
                  </a:rPr>
                  <a:t>N = 1000</a:t>
                </a:r>
                <a:r>
                  <a:rPr lang="en-US" dirty="0">
                    <a:latin typeface="Corbel" panose="020B0503020204020204" pitchFamily="34" charset="0"/>
                  </a:rPr>
                  <a:t>.</a:t>
                </a:r>
              </a:p>
              <a:p>
                <a:pPr algn="just"/>
                <a:endParaRPr lang="en-US" dirty="0">
                  <a:latin typeface="Corbel" panose="020B0503020204020204" pitchFamily="34" charset="0"/>
                </a:endParaRPr>
              </a:p>
              <a:p>
                <a:pPr algn="just"/>
                <a:r>
                  <a:rPr lang="en-US" dirty="0">
                    <a:latin typeface="Corbel" panose="020B0503020204020204" pitchFamily="34" charset="0"/>
                  </a:rPr>
                  <a:t>The quantum execution time is not </a:t>
                </a:r>
                <a:r>
                  <a:rPr lang="en-US" dirty="0">
                    <a:solidFill>
                      <a:srgbClr val="00B050"/>
                    </a:solidFill>
                    <a:latin typeface="Corbel" panose="020B0503020204020204" pitchFamily="34" charset="0"/>
                  </a:rPr>
                  <a:t>directly accessible to a quantum computer user</a:t>
                </a:r>
                <a:r>
                  <a:rPr lang="en-US" dirty="0">
                    <a:latin typeface="Corbel" panose="020B0503020204020204" pitchFamily="34" charset="0"/>
                  </a:rPr>
                  <a:t>, but </a:t>
                </a:r>
                <a:r>
                  <a:rPr lang="en-US" dirty="0">
                    <a:solidFill>
                      <a:srgbClr val="C00000"/>
                    </a:solidFill>
                    <a:latin typeface="Corbel" panose="020B0503020204020204" pitchFamily="34" charset="0"/>
                  </a:rPr>
                  <a:t>cloud quantum computers typically return a quantity that is analogous to </a:t>
                </a:r>
                <a14:m>
                  <m:oMath xmlns:m="http://schemas.openxmlformats.org/officeDocument/2006/math">
                    <m:sSub>
                      <m:sSubPr>
                        <m:ctrlPr>
                          <a:rPr lang="en-US" b="1" i="1" smtClean="0">
                            <a:solidFill>
                              <a:schemeClr val="accent1">
                                <a:lumMod val="60000"/>
                                <a:lumOff val="40000"/>
                              </a:schemeClr>
                            </a:solidFill>
                            <a:latin typeface="Cambria Math" panose="02040503050406030204" pitchFamily="18" charset="0"/>
                          </a:rPr>
                        </m:ctrlPr>
                      </m:sSubPr>
                      <m:e>
                        <m:r>
                          <a:rPr lang="en-US" b="1" i="1" smtClean="0">
                            <a:solidFill>
                              <a:schemeClr val="accent1">
                                <a:lumMod val="60000"/>
                                <a:lumOff val="40000"/>
                              </a:schemeClr>
                            </a:solidFill>
                            <a:latin typeface="Cambria Math" panose="02040503050406030204" pitchFamily="18" charset="0"/>
                          </a:rPr>
                          <m:t>𝒕</m:t>
                        </m:r>
                      </m:e>
                      <m:sub>
                        <m:r>
                          <a:rPr lang="en-US" b="1" i="1" smtClean="0">
                            <a:solidFill>
                              <a:schemeClr val="accent1">
                                <a:lumMod val="60000"/>
                                <a:lumOff val="40000"/>
                              </a:schemeClr>
                            </a:solidFill>
                            <a:latin typeface="Cambria Math" panose="02040503050406030204" pitchFamily="18" charset="0"/>
                          </a:rPr>
                          <m:t>𝒒𝒖𝒂𝒏𝒕𝒖𝒎</m:t>
                        </m:r>
                      </m:sub>
                    </m:sSub>
                    <m:r>
                      <a:rPr lang="en-US" b="1" i="1" smtClean="0">
                        <a:solidFill>
                          <a:schemeClr val="accent1">
                            <a:lumMod val="60000"/>
                            <a:lumOff val="40000"/>
                          </a:schemeClr>
                        </a:solidFill>
                        <a:latin typeface="Cambria Math" panose="02040503050406030204" pitchFamily="18" charset="0"/>
                      </a:rPr>
                      <m:t>(</m:t>
                    </m:r>
                    <m:r>
                      <a:rPr lang="en-US" b="1" i="1" smtClean="0">
                        <a:solidFill>
                          <a:schemeClr val="accent1">
                            <a:lumMod val="60000"/>
                            <a:lumOff val="40000"/>
                          </a:schemeClr>
                        </a:solidFill>
                        <a:latin typeface="Cambria Math" panose="02040503050406030204" pitchFamily="18" charset="0"/>
                      </a:rPr>
                      <m:t>𝑵</m:t>
                    </m:r>
                    <m:r>
                      <a:rPr lang="en-US" b="1" i="1" smtClean="0">
                        <a:solidFill>
                          <a:schemeClr val="accent1">
                            <a:lumMod val="60000"/>
                            <a:lumOff val="40000"/>
                          </a:schemeClr>
                        </a:solidFill>
                        <a:latin typeface="Cambria Math" panose="02040503050406030204" pitchFamily="18" charset="0"/>
                      </a:rPr>
                      <m:t>)</m:t>
                    </m:r>
                  </m:oMath>
                </a14:m>
                <a:r>
                  <a:rPr lang="en-US" dirty="0">
                    <a:solidFill>
                      <a:srgbClr val="C00000"/>
                    </a:solidFill>
                    <a:latin typeface="Corbel" panose="020B0503020204020204" pitchFamily="34" charset="0"/>
                  </a:rPr>
                  <a:t>,</a:t>
                </a:r>
                <a:r>
                  <a:rPr lang="en-US" dirty="0">
                    <a:solidFill>
                      <a:schemeClr val="accent1">
                        <a:lumMod val="60000"/>
                        <a:lumOff val="40000"/>
                      </a:schemeClr>
                    </a:solidFill>
                    <a:latin typeface="Corbel" panose="020B0503020204020204" pitchFamily="34" charset="0"/>
                  </a:rPr>
                  <a:t> </a:t>
                </a:r>
                <a:r>
                  <a:rPr lang="en-US" dirty="0">
                    <a:solidFill>
                      <a:srgbClr val="C00000"/>
                    </a:solidFill>
                    <a:latin typeface="Corbel" panose="020B0503020204020204" pitchFamily="34" charset="0"/>
                  </a:rPr>
                  <a:t>following the execution of the quantum circuit</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solidFill>
                      <a:srgbClr val="00B050"/>
                    </a:solidFill>
                    <a:latin typeface="Corbel" panose="020B0503020204020204" pitchFamily="34" charset="0"/>
                  </a:rPr>
                  <a:t>This time is recorded by the benchmarking suite, and it is what we report</a:t>
                </a:r>
                <a:r>
                  <a:rPr lang="en-US" dirty="0">
                    <a:latin typeface="Corbel" panose="020B0503020204020204" pitchFamily="34" charset="0"/>
                  </a:rPr>
                  <a:t>. </a:t>
                </a:r>
              </a:p>
              <a:p>
                <a:pPr algn="just"/>
                <a:endParaRPr lang="en-US" dirty="0">
                  <a:latin typeface="Corbel" panose="020B0503020204020204" pitchFamily="34" charset="0"/>
                </a:endParaRPr>
              </a:p>
              <a:p>
                <a:pPr algn="just"/>
                <a:r>
                  <a:rPr lang="en-US" dirty="0">
                    <a:solidFill>
                      <a:srgbClr val="FF0000"/>
                    </a:solidFill>
                    <a:latin typeface="Corbel" panose="020B0503020204020204" pitchFamily="34" charset="0"/>
                  </a:rPr>
                  <a:t>Note:</a:t>
                </a:r>
                <a:r>
                  <a:rPr lang="en-US" dirty="0">
                    <a:latin typeface="Corbel" panose="020B0503020204020204" pitchFamily="34" charset="0"/>
                  </a:rPr>
                  <a:t>  however, that the precise meaning of the timing information returned by a provider’s API is </a:t>
                </a:r>
                <a:r>
                  <a:rPr lang="en-US" dirty="0">
                    <a:solidFill>
                      <a:srgbClr val="FFFF00"/>
                    </a:solidFill>
                    <a:latin typeface="Corbel" panose="020B0503020204020204" pitchFamily="34" charset="0"/>
                  </a:rPr>
                  <a:t>not always clear to the end user </a:t>
                </a:r>
                <a:r>
                  <a:rPr lang="en-US" dirty="0">
                    <a:latin typeface="Corbel" panose="020B0503020204020204" pitchFamily="34" charset="0"/>
                  </a:rPr>
                  <a:t>(and is possibly different for different providers).</a:t>
                </a:r>
                <a:endParaRPr lang="en-IN"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29F052B3-C776-9728-5F41-CA5552E156F6}"/>
                  </a:ext>
                </a:extLst>
              </p:cNvPr>
              <p:cNvSpPr>
                <a:spLocks noGrp="1" noRot="1" noChangeAspect="1" noMove="1" noResize="1" noEditPoints="1" noAdjustHandles="1" noChangeArrowheads="1" noChangeShapeType="1" noTextEdit="1"/>
              </p:cNvSpPr>
              <p:nvPr>
                <p:ph idx="1"/>
              </p:nvPr>
            </p:nvSpPr>
            <p:spPr>
              <a:xfrm>
                <a:off x="1876926" y="1346201"/>
                <a:ext cx="9952522" cy="5064224"/>
              </a:xfrm>
              <a:blipFill>
                <a:blip r:embed="rId2"/>
                <a:stretch>
                  <a:fillRect l="-551" r="-612"/>
                </a:stretch>
              </a:blipFill>
            </p:spPr>
            <p:txBody>
              <a:bodyPr/>
              <a:lstStyle/>
              <a:p>
                <a:r>
                  <a:rPr lang="en-IN">
                    <a:noFill/>
                  </a:rPr>
                  <a:t> </a:t>
                </a:r>
              </a:p>
            </p:txBody>
          </p:sp>
        </mc:Fallback>
      </mc:AlternateContent>
    </p:spTree>
    <p:extLst>
      <p:ext uri="{BB962C8B-B14F-4D97-AF65-F5344CB8AC3E}">
        <p14:creationId xmlns:p14="http://schemas.microsoft.com/office/powerpoint/2010/main" val="2911716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41D8-5D21-D6F0-829E-8E22C4065964}"/>
              </a:ext>
            </a:extLst>
          </p:cNvPr>
          <p:cNvSpPr>
            <a:spLocks noGrp="1"/>
          </p:cNvSpPr>
          <p:nvPr>
            <p:ph type="title"/>
          </p:nvPr>
        </p:nvSpPr>
        <p:spPr>
          <a:xfrm>
            <a:off x="1611312" y="685800"/>
            <a:ext cx="5059389" cy="618067"/>
          </a:xfrm>
        </p:spPr>
        <p:txBody>
          <a:bodyPr>
            <a:normAutofit fontScale="90000"/>
          </a:bodyPr>
          <a:lstStyle/>
          <a:p>
            <a:pPr algn="l">
              <a:lnSpc>
                <a:spcPct val="100000"/>
              </a:lnSpc>
            </a:pPr>
            <a:r>
              <a:rPr lang="en-US" u="sng" dirty="0">
                <a:latin typeface="Amiri" panose="00000500000000000000" pitchFamily="2" charset="-78"/>
                <a:ea typeface="Amiri" panose="00000500000000000000" pitchFamily="2" charset="-78"/>
                <a:cs typeface="Amiri" panose="00000500000000000000" pitchFamily="2" charset="-78"/>
              </a:rPr>
              <a:t>Example of QFT running on </a:t>
            </a:r>
            <a:r>
              <a:rPr lang="en-US" u="sng" dirty="0" err="1">
                <a:latin typeface="Amiri" panose="00000500000000000000" pitchFamily="2" charset="-78"/>
                <a:ea typeface="Amiri" panose="00000500000000000000" pitchFamily="2" charset="-78"/>
                <a:cs typeface="Amiri" panose="00000500000000000000" pitchFamily="2" charset="-78"/>
              </a:rPr>
              <a:t>Qiskit</a:t>
            </a:r>
            <a:r>
              <a:rPr lang="en-US" u="sng" dirty="0">
                <a:latin typeface="Amiri" panose="00000500000000000000" pitchFamily="2" charset="-78"/>
                <a:ea typeface="Amiri" panose="00000500000000000000" pitchFamily="2" charset="-78"/>
                <a:cs typeface="Amiri" panose="00000500000000000000" pitchFamily="2" charset="-78"/>
              </a:rPr>
              <a:t> Aer Simulation and IBM Q Guadalupe:</a:t>
            </a:r>
            <a:endParaRPr lang="en-IN" u="sng" dirty="0">
              <a:latin typeface="Amiri" panose="00000500000000000000" pitchFamily="2" charset="-78"/>
              <a:ea typeface="Amiri" panose="00000500000000000000" pitchFamily="2" charset="-78"/>
              <a:cs typeface="Amiri" panose="00000500000000000000" pitchFamily="2" charset="-78"/>
            </a:endParaRPr>
          </a:p>
        </p:txBody>
      </p:sp>
      <p:pic>
        <p:nvPicPr>
          <p:cNvPr id="6" name="Content Placeholder 5">
            <a:extLst>
              <a:ext uri="{FF2B5EF4-FFF2-40B4-BE49-F238E27FC236}">
                <a16:creationId xmlns:a16="http://schemas.microsoft.com/office/drawing/2014/main" id="{A4B0FBC0-1E82-A1AD-44F3-0A0DAF229B1A}"/>
              </a:ext>
            </a:extLst>
          </p:cNvPr>
          <p:cNvPicPr>
            <a:picLocks noGrp="1" noChangeAspect="1"/>
          </p:cNvPicPr>
          <p:nvPr>
            <p:ph idx="1"/>
          </p:nvPr>
        </p:nvPicPr>
        <p:blipFill>
          <a:blip r:embed="rId2"/>
          <a:stretch>
            <a:fillRect/>
          </a:stretch>
        </p:blipFill>
        <p:spPr>
          <a:xfrm>
            <a:off x="7960486" y="846667"/>
            <a:ext cx="3424186" cy="5105400"/>
          </a:xfrm>
        </p:spPr>
      </p:pic>
      <p:sp>
        <p:nvSpPr>
          <p:cNvPr id="4" name="Text Placeholder 3">
            <a:extLst>
              <a:ext uri="{FF2B5EF4-FFF2-40B4-BE49-F238E27FC236}">
                <a16:creationId xmlns:a16="http://schemas.microsoft.com/office/drawing/2014/main" id="{36D9FC82-EF57-C3DD-6410-A47BFD130A91}"/>
              </a:ext>
            </a:extLst>
          </p:cNvPr>
          <p:cNvSpPr>
            <a:spLocks noGrp="1"/>
          </p:cNvSpPr>
          <p:nvPr>
            <p:ph type="body" sz="half" idx="2"/>
          </p:nvPr>
        </p:nvSpPr>
        <p:spPr>
          <a:xfrm>
            <a:off x="1552044" y="1482291"/>
            <a:ext cx="6061539" cy="4469776"/>
          </a:xfrm>
        </p:spPr>
        <p:txBody>
          <a:bodyPr>
            <a:normAutofit/>
          </a:bodyPr>
          <a:lstStyle/>
          <a:p>
            <a:pPr marL="285750" indent="-285750" algn="just">
              <a:buFont typeface="Arial" panose="020B0604020202020204" pitchFamily="34" charset="0"/>
              <a:buChar char="•"/>
            </a:pPr>
            <a:r>
              <a:rPr lang="en-US" sz="1800" dirty="0">
                <a:latin typeface="Corbel" panose="020B0503020204020204" pitchFamily="34" charset="0"/>
                <a:ea typeface="Amiri" panose="00000500000000000000" pitchFamily="2" charset="-78"/>
                <a:cs typeface="Amiri" panose="00000500000000000000" pitchFamily="2" charset="-78"/>
              </a:rPr>
              <a:t>Following Figure shows the </a:t>
            </a:r>
            <a:r>
              <a:rPr lang="en-US" sz="1800" dirty="0">
                <a:solidFill>
                  <a:srgbClr val="7030A0"/>
                </a:solidFill>
                <a:latin typeface="Corbel" panose="020B0503020204020204" pitchFamily="34" charset="0"/>
                <a:ea typeface="Amiri" panose="00000500000000000000" pitchFamily="2" charset="-78"/>
                <a:cs typeface="Amiri" panose="00000500000000000000" pitchFamily="2" charset="-78"/>
              </a:rPr>
              <a:t>average time to execute the circuits</a:t>
            </a:r>
            <a:r>
              <a:rPr lang="en-US" sz="1800" dirty="0">
                <a:latin typeface="Corbel" panose="020B0503020204020204" pitchFamily="34" charset="0"/>
                <a:ea typeface="Amiri" panose="00000500000000000000" pitchFamily="2" charset="-78"/>
                <a:cs typeface="Amiri" panose="00000500000000000000" pitchFamily="2" charset="-78"/>
              </a:rPr>
              <a:t> of the </a:t>
            </a:r>
            <a:r>
              <a:rPr lang="en-US" sz="1800" dirty="0">
                <a:solidFill>
                  <a:srgbClr val="FF0000"/>
                </a:solidFill>
                <a:latin typeface="Corbel" panose="020B0503020204020204" pitchFamily="34" charset="0"/>
                <a:ea typeface="Amiri" panose="00000500000000000000" pitchFamily="2" charset="-78"/>
                <a:cs typeface="Amiri" panose="00000500000000000000" pitchFamily="2" charset="-78"/>
              </a:rPr>
              <a:t>QFT benchmark</a:t>
            </a:r>
            <a:r>
              <a:rPr lang="en-US" sz="1800" dirty="0">
                <a:latin typeface="Corbel" panose="020B0503020204020204" pitchFamily="34" charset="0"/>
                <a:ea typeface="Amiri" panose="00000500000000000000" pitchFamily="2" charset="-78"/>
                <a:cs typeface="Amiri" panose="00000500000000000000" pitchFamily="2" charset="-78"/>
              </a:rPr>
              <a:t>, as a </a:t>
            </a:r>
            <a:r>
              <a:rPr lang="en-US" sz="1800" dirty="0">
                <a:solidFill>
                  <a:srgbClr val="00B050"/>
                </a:solidFill>
                <a:latin typeface="Corbel" panose="020B0503020204020204" pitchFamily="34" charset="0"/>
                <a:ea typeface="Amiri" panose="00000500000000000000" pitchFamily="2" charset="-78"/>
                <a:cs typeface="Amiri" panose="00000500000000000000" pitchFamily="2" charset="-78"/>
              </a:rPr>
              <a:t>function of circuit width</a:t>
            </a:r>
            <a:r>
              <a:rPr lang="en-US" sz="1800" dirty="0">
                <a:latin typeface="Corbel" panose="020B0503020204020204" pitchFamily="34" charset="0"/>
                <a:ea typeface="Amiri" panose="00000500000000000000" pitchFamily="2" charset="-78"/>
                <a:cs typeface="Amiri" panose="00000500000000000000" pitchFamily="2" charset="-78"/>
              </a:rPr>
              <a:t>, for a </a:t>
            </a:r>
            <a:r>
              <a:rPr lang="en-US" sz="1800" dirty="0">
                <a:highlight>
                  <a:srgbClr val="FFFF00"/>
                </a:highlight>
                <a:latin typeface="Corbel" panose="020B0503020204020204" pitchFamily="34" charset="0"/>
                <a:ea typeface="Amiri" panose="00000500000000000000" pitchFamily="2" charset="-78"/>
                <a:cs typeface="Amiri" panose="00000500000000000000" pitchFamily="2" charset="-78"/>
              </a:rPr>
              <a:t>quantum simulator</a:t>
            </a:r>
            <a:r>
              <a:rPr lang="en-US" sz="1800" dirty="0">
                <a:solidFill>
                  <a:srgbClr val="00B0F0"/>
                </a:solidFill>
                <a:latin typeface="Corbel" panose="020B0503020204020204" pitchFamily="34" charset="0"/>
                <a:ea typeface="Amiri" panose="00000500000000000000" pitchFamily="2" charset="-78"/>
                <a:cs typeface="Amiri" panose="00000500000000000000" pitchFamily="2" charset="-78"/>
              </a:rPr>
              <a:t> </a:t>
            </a:r>
            <a:r>
              <a:rPr lang="en-US" sz="1800" dirty="0">
                <a:latin typeface="Corbel" panose="020B0503020204020204" pitchFamily="34" charset="0"/>
                <a:ea typeface="Amiri" panose="00000500000000000000" pitchFamily="2" charset="-78"/>
                <a:cs typeface="Amiri" panose="00000500000000000000" pitchFamily="2" charset="-78"/>
              </a:rPr>
              <a:t>and for </a:t>
            </a:r>
            <a:r>
              <a:rPr lang="en-US" sz="1800" dirty="0">
                <a:highlight>
                  <a:srgbClr val="FFFF00"/>
                </a:highlight>
                <a:latin typeface="Corbel" panose="020B0503020204020204" pitchFamily="34" charset="0"/>
                <a:ea typeface="Amiri" panose="00000500000000000000" pitchFamily="2" charset="-78"/>
                <a:cs typeface="Amiri" panose="00000500000000000000" pitchFamily="2" charset="-78"/>
              </a:rPr>
              <a:t>IBM Q Guadalupe</a:t>
            </a:r>
            <a:r>
              <a:rPr lang="en-US" sz="1800" dirty="0">
                <a:latin typeface="Corbel" panose="020B0503020204020204" pitchFamily="34" charset="0"/>
                <a:ea typeface="Amiri" panose="00000500000000000000" pitchFamily="2" charset="-78"/>
                <a:cs typeface="Amiri" panose="00000500000000000000" pitchFamily="2" charset="-78"/>
              </a:rPr>
              <a:t>.</a:t>
            </a:r>
          </a:p>
          <a:p>
            <a:pPr marL="285750" indent="-285750" algn="just">
              <a:buFont typeface="Arial" panose="020B0604020202020204" pitchFamily="34" charset="0"/>
              <a:buChar char="•"/>
            </a:pPr>
            <a:endParaRPr lang="en-US" sz="18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sz="1800" dirty="0">
                <a:latin typeface="Corbel" panose="020B0503020204020204" pitchFamily="34" charset="0"/>
                <a:ea typeface="Amiri" panose="00000500000000000000" pitchFamily="2" charset="-78"/>
                <a:cs typeface="Amiri" panose="00000500000000000000" pitchFamily="2" charset="-78"/>
              </a:rPr>
              <a:t>The </a:t>
            </a:r>
            <a:r>
              <a:rPr lang="en-US" sz="1800" dirty="0">
                <a:solidFill>
                  <a:srgbClr val="00B050"/>
                </a:solidFill>
                <a:latin typeface="Corbel" panose="020B0503020204020204" pitchFamily="34" charset="0"/>
                <a:ea typeface="Amiri" panose="00000500000000000000" pitchFamily="2" charset="-78"/>
                <a:cs typeface="Amiri" panose="00000500000000000000" pitchFamily="2" charset="-78"/>
              </a:rPr>
              <a:t>execution time </a:t>
            </a:r>
            <a:r>
              <a:rPr lang="en-US" sz="1800" dirty="0">
                <a:latin typeface="Corbel" panose="020B0503020204020204" pitchFamily="34" charset="0"/>
                <a:ea typeface="Amiri" panose="00000500000000000000" pitchFamily="2" charset="-78"/>
                <a:cs typeface="Amiri" panose="00000500000000000000" pitchFamily="2" charset="-78"/>
              </a:rPr>
              <a:t>increases </a:t>
            </a:r>
            <a:r>
              <a:rPr lang="en-US" sz="1800" dirty="0">
                <a:solidFill>
                  <a:srgbClr val="FF0000"/>
                </a:solidFill>
                <a:latin typeface="Corbel" panose="020B0503020204020204" pitchFamily="34" charset="0"/>
                <a:ea typeface="Amiri" panose="00000500000000000000" pitchFamily="2" charset="-78"/>
                <a:cs typeface="Amiri" panose="00000500000000000000" pitchFamily="2" charset="-78"/>
              </a:rPr>
              <a:t>exponentially on the simulator</a:t>
            </a:r>
            <a:r>
              <a:rPr lang="en-US" sz="1800" dirty="0">
                <a:latin typeface="Corbel" panose="020B0503020204020204" pitchFamily="34" charset="0"/>
                <a:ea typeface="Amiri" panose="00000500000000000000" pitchFamily="2" charset="-78"/>
                <a:cs typeface="Amiri" panose="00000500000000000000" pitchFamily="2" charset="-78"/>
              </a:rPr>
              <a:t>, and </a:t>
            </a:r>
            <a:r>
              <a:rPr lang="en-US" sz="1800" dirty="0">
                <a:solidFill>
                  <a:srgbClr val="FFC000"/>
                </a:solidFill>
                <a:latin typeface="Corbel" panose="020B0503020204020204" pitchFamily="34" charset="0"/>
                <a:ea typeface="Amiri" panose="00000500000000000000" pitchFamily="2" charset="-78"/>
                <a:cs typeface="Amiri" panose="00000500000000000000" pitchFamily="2" charset="-78"/>
              </a:rPr>
              <a:t>linearly on this quantum hardware</a:t>
            </a:r>
            <a:r>
              <a:rPr lang="en-US" sz="1800" dirty="0">
                <a:latin typeface="Corbel" panose="020B0503020204020204" pitchFamily="34" charset="0"/>
                <a:ea typeface="Amiri" panose="00000500000000000000" pitchFamily="2" charset="-78"/>
                <a:cs typeface="Amiri" panose="00000500000000000000" pitchFamily="2" charset="-78"/>
              </a:rPr>
              <a:t>.</a:t>
            </a:r>
          </a:p>
          <a:p>
            <a:pPr marL="285750" indent="-285750" algn="just">
              <a:buFont typeface="Arial" panose="020B0604020202020204" pitchFamily="34" charset="0"/>
              <a:buChar char="•"/>
            </a:pPr>
            <a:endParaRPr lang="en-US" sz="18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sz="1800" b="1" dirty="0">
                <a:solidFill>
                  <a:srgbClr val="FF0000"/>
                </a:solidFill>
                <a:latin typeface="Corbel" panose="020B0503020204020204" pitchFamily="34" charset="0"/>
                <a:ea typeface="Amiri" panose="00000500000000000000" pitchFamily="2" charset="-78"/>
                <a:cs typeface="Amiri" panose="00000500000000000000" pitchFamily="2" charset="-78"/>
              </a:rPr>
              <a:t>Note</a:t>
            </a:r>
            <a:r>
              <a:rPr lang="en-US" sz="1800" dirty="0">
                <a:latin typeface="Corbel" panose="020B0503020204020204" pitchFamily="34" charset="0"/>
                <a:ea typeface="Amiri" panose="00000500000000000000" pitchFamily="2" charset="-78"/>
                <a:cs typeface="Amiri" panose="00000500000000000000" pitchFamily="2" charset="-78"/>
              </a:rPr>
              <a:t> that the exponential growth in the time to simulate these circuits </a:t>
            </a:r>
            <a:r>
              <a:rPr lang="en-US" sz="1800" dirty="0">
                <a:solidFill>
                  <a:srgbClr val="00B050"/>
                </a:solidFill>
                <a:latin typeface="Corbel" panose="020B0503020204020204" pitchFamily="34" charset="0"/>
                <a:ea typeface="Amiri" panose="00000500000000000000" pitchFamily="2" charset="-78"/>
                <a:cs typeface="Amiri" panose="00000500000000000000" pitchFamily="2" charset="-78"/>
              </a:rPr>
              <a:t>does not imply that these circuits are classically hard to simulate</a:t>
            </a:r>
            <a:r>
              <a:rPr lang="en-US" sz="1800" dirty="0">
                <a:latin typeface="Corbel" panose="020B0503020204020204" pitchFamily="34" charset="0"/>
                <a:ea typeface="Amiri" panose="00000500000000000000" pitchFamily="2" charset="-78"/>
                <a:cs typeface="Amiri" panose="00000500000000000000" pitchFamily="2" charset="-78"/>
              </a:rPr>
              <a:t> , only that this classical simulator </a:t>
            </a:r>
            <a:r>
              <a:rPr lang="en-US" sz="1800" dirty="0">
                <a:solidFill>
                  <a:srgbClr val="0070C0"/>
                </a:solidFill>
                <a:latin typeface="Corbel" panose="020B0503020204020204" pitchFamily="34" charset="0"/>
                <a:ea typeface="Amiri" panose="00000500000000000000" pitchFamily="2" charset="-78"/>
                <a:cs typeface="Amiri" panose="00000500000000000000" pitchFamily="2" charset="-78"/>
              </a:rPr>
              <a:t>exhibits exponential simulation time scaling </a:t>
            </a:r>
            <a:r>
              <a:rPr lang="en-US" sz="1800" dirty="0">
                <a:latin typeface="Corbel" panose="020B0503020204020204" pitchFamily="34" charset="0"/>
                <a:ea typeface="Amiri" panose="00000500000000000000" pitchFamily="2" charset="-78"/>
                <a:cs typeface="Amiri" panose="00000500000000000000" pitchFamily="2" charset="-78"/>
              </a:rPr>
              <a:t>on these circuits.</a:t>
            </a:r>
            <a:endParaRPr lang="en-IN" sz="1800" dirty="0">
              <a:latin typeface="Corbel" panose="020B0503020204020204" pitchFamily="34" charset="0"/>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398720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413E-95E2-41B6-6EC9-79FE0CF7D41E}"/>
              </a:ext>
            </a:extLst>
          </p:cNvPr>
          <p:cNvSpPr>
            <a:spLocks noGrp="1"/>
          </p:cNvSpPr>
          <p:nvPr>
            <p:ph type="title"/>
          </p:nvPr>
        </p:nvSpPr>
        <p:spPr>
          <a:xfrm>
            <a:off x="1484312" y="291352"/>
            <a:ext cx="6171547" cy="1123561"/>
          </a:xfrm>
        </p:spPr>
        <p:txBody>
          <a:bodyPr>
            <a:normAutofit/>
          </a:bodyPr>
          <a:lstStyle/>
          <a:p>
            <a:pPr>
              <a:lnSpc>
                <a:spcPct val="100000"/>
              </a:lnSpc>
            </a:pPr>
            <a:r>
              <a:rPr lang="en-US" sz="2800" u="sng" dirty="0">
                <a:latin typeface="Amiri" panose="00000500000000000000" pitchFamily="2" charset="-78"/>
                <a:ea typeface="Amiri" panose="00000500000000000000" pitchFamily="2" charset="-78"/>
                <a:cs typeface="Amiri" panose="00000500000000000000" pitchFamily="2" charset="-78"/>
              </a:rPr>
              <a:t>Example of Running QFT benchmark on </a:t>
            </a:r>
            <a:r>
              <a:rPr lang="it-IT" sz="2800" u="sng" dirty="0">
                <a:latin typeface="Amiri" panose="00000500000000000000" pitchFamily="2" charset="-78"/>
                <a:ea typeface="Amiri" panose="00000500000000000000" pitchFamily="2" charset="-78"/>
                <a:cs typeface="Amiri" panose="00000500000000000000" pitchFamily="2" charset="-78"/>
              </a:rPr>
              <a:t>Rigetti Aspen-9 and IBM Q Casablanca :</a:t>
            </a:r>
            <a:endParaRPr lang="en-IN" sz="2800" u="sng" dirty="0">
              <a:latin typeface="Amiri" panose="00000500000000000000" pitchFamily="2" charset="-78"/>
              <a:ea typeface="Amiri" panose="00000500000000000000" pitchFamily="2" charset="-78"/>
              <a:cs typeface="Amiri" panose="00000500000000000000" pitchFamily="2" charset="-78"/>
            </a:endParaRPr>
          </a:p>
        </p:txBody>
      </p:sp>
      <p:pic>
        <p:nvPicPr>
          <p:cNvPr id="6" name="Content Placeholder 5">
            <a:extLst>
              <a:ext uri="{FF2B5EF4-FFF2-40B4-BE49-F238E27FC236}">
                <a16:creationId xmlns:a16="http://schemas.microsoft.com/office/drawing/2014/main" id="{91536D07-0AC7-1047-5CED-C72BA5A6AFC8}"/>
              </a:ext>
            </a:extLst>
          </p:cNvPr>
          <p:cNvPicPr>
            <a:picLocks noGrp="1" noChangeAspect="1"/>
          </p:cNvPicPr>
          <p:nvPr>
            <p:ph idx="1"/>
          </p:nvPr>
        </p:nvPicPr>
        <p:blipFill>
          <a:blip r:embed="rId2"/>
          <a:stretch>
            <a:fillRect/>
          </a:stretch>
        </p:blipFill>
        <p:spPr>
          <a:xfrm>
            <a:off x="7999534" y="662813"/>
            <a:ext cx="3618158" cy="5532374"/>
          </a:xfrm>
        </p:spPr>
      </p:pic>
      <p:sp>
        <p:nvSpPr>
          <p:cNvPr id="4" name="Text Placeholder 3">
            <a:extLst>
              <a:ext uri="{FF2B5EF4-FFF2-40B4-BE49-F238E27FC236}">
                <a16:creationId xmlns:a16="http://schemas.microsoft.com/office/drawing/2014/main" id="{D692E7E3-F808-DB8B-968A-8C84DA9D5754}"/>
              </a:ext>
            </a:extLst>
          </p:cNvPr>
          <p:cNvSpPr>
            <a:spLocks noGrp="1"/>
          </p:cNvSpPr>
          <p:nvPr>
            <p:ph type="body" sz="half" idx="2"/>
          </p:nvPr>
        </p:nvSpPr>
        <p:spPr>
          <a:xfrm>
            <a:off x="1660722" y="1578543"/>
            <a:ext cx="6248549" cy="4783756"/>
          </a:xfrm>
        </p:spPr>
        <p:txBody>
          <a:bodyPr>
            <a:normAutofit fontScale="92500" lnSpcReduction="10000"/>
          </a:bodyPr>
          <a:lstStyle/>
          <a:p>
            <a:pPr marL="285750" indent="-285750" algn="just">
              <a:buFont typeface="Arial" panose="020B0604020202020204" pitchFamily="34" charset="0"/>
              <a:buChar char="•"/>
            </a:pPr>
            <a:r>
              <a:rPr lang="en-US" dirty="0">
                <a:latin typeface="Corbel" panose="020B0503020204020204" pitchFamily="34" charset="0"/>
                <a:ea typeface="Amiri" panose="00000500000000000000" pitchFamily="2" charset="-78"/>
                <a:cs typeface="Amiri" panose="00000500000000000000" pitchFamily="2" charset="-78"/>
              </a:rPr>
              <a:t>Following figure shows results from running the same QFT benchmark on </a:t>
            </a:r>
            <a:r>
              <a:rPr lang="en-US" dirty="0">
                <a:highlight>
                  <a:srgbClr val="FFFF00"/>
                </a:highlight>
                <a:latin typeface="Corbel" panose="020B0503020204020204" pitchFamily="34" charset="0"/>
                <a:ea typeface="Amiri" panose="00000500000000000000" pitchFamily="2" charset="-78"/>
                <a:cs typeface="Amiri" panose="00000500000000000000" pitchFamily="2" charset="-78"/>
              </a:rPr>
              <a:t>Rigetti Aspen-9</a:t>
            </a:r>
            <a:r>
              <a:rPr lang="en-US" dirty="0">
                <a:latin typeface="Corbel" panose="020B0503020204020204" pitchFamily="34" charset="0"/>
                <a:ea typeface="Amiri" panose="00000500000000000000" pitchFamily="2" charset="-78"/>
                <a:cs typeface="Amiri" panose="00000500000000000000" pitchFamily="2" charset="-78"/>
              </a:rPr>
              <a:t> and </a:t>
            </a:r>
            <a:r>
              <a:rPr lang="en-US" dirty="0">
                <a:highlight>
                  <a:srgbClr val="FFFF00"/>
                </a:highlight>
                <a:latin typeface="Corbel" panose="020B0503020204020204" pitchFamily="34" charset="0"/>
                <a:ea typeface="Amiri" panose="00000500000000000000" pitchFamily="2" charset="-78"/>
                <a:cs typeface="Amiri" panose="00000500000000000000" pitchFamily="2" charset="-78"/>
              </a:rPr>
              <a:t>IBM Q Casablanca</a:t>
            </a:r>
            <a:r>
              <a:rPr lang="en-US" dirty="0">
                <a:latin typeface="Corbel" panose="020B0503020204020204" pitchFamily="34" charset="0"/>
                <a:ea typeface="Amiri" panose="00000500000000000000" pitchFamily="2" charset="-78"/>
                <a:cs typeface="Amiri" panose="00000500000000000000" pitchFamily="2" charset="-78"/>
              </a:rPr>
              <a:t>.</a:t>
            </a:r>
          </a:p>
          <a:p>
            <a:pPr marL="285750" indent="-285750" algn="just">
              <a:buFont typeface="Arial" panose="020B0604020202020204" pitchFamily="34" charset="0"/>
              <a:buChar char="•"/>
            </a:pPr>
            <a:endParaRPr lang="en-US" sz="10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dirty="0">
                <a:latin typeface="Corbel" panose="020B0503020204020204" pitchFamily="34" charset="0"/>
                <a:ea typeface="Amiri" panose="00000500000000000000" pitchFamily="2" charset="-78"/>
                <a:cs typeface="Amiri" panose="00000500000000000000" pitchFamily="2" charset="-78"/>
              </a:rPr>
              <a:t>The </a:t>
            </a:r>
            <a:r>
              <a:rPr lang="en-US" dirty="0">
                <a:solidFill>
                  <a:srgbClr val="FF0000"/>
                </a:solidFill>
                <a:latin typeface="Corbel" panose="020B0503020204020204" pitchFamily="34" charset="0"/>
                <a:ea typeface="Amiri" panose="00000500000000000000" pitchFamily="2" charset="-78"/>
                <a:cs typeface="Amiri" panose="00000500000000000000" pitchFamily="2" charset="-78"/>
              </a:rPr>
              <a:t>Average execution time </a:t>
            </a:r>
            <a:r>
              <a:rPr lang="en-US" dirty="0">
                <a:latin typeface="Corbel" panose="020B0503020204020204" pitchFamily="34" charset="0"/>
                <a:ea typeface="Amiri" panose="00000500000000000000" pitchFamily="2" charset="-78"/>
                <a:cs typeface="Amiri" panose="00000500000000000000" pitchFamily="2" charset="-78"/>
              </a:rPr>
              <a:t>is shown </a:t>
            </a:r>
            <a:r>
              <a:rPr lang="en-US" dirty="0">
                <a:solidFill>
                  <a:srgbClr val="00B050"/>
                </a:solidFill>
                <a:latin typeface="Corbel" panose="020B0503020204020204" pitchFamily="34" charset="0"/>
                <a:ea typeface="Amiri" panose="00000500000000000000" pitchFamily="2" charset="-78"/>
                <a:cs typeface="Amiri" panose="00000500000000000000" pitchFamily="2" charset="-78"/>
              </a:rPr>
              <a:t>as a function of the circuit width (the number of qubits) up to 7 qubits</a:t>
            </a:r>
            <a:r>
              <a:rPr lang="en-US" dirty="0">
                <a:latin typeface="Corbel" panose="020B0503020204020204" pitchFamily="34" charset="0"/>
                <a:ea typeface="Amiri" panose="00000500000000000000" pitchFamily="2" charset="-78"/>
                <a:cs typeface="Amiri" panose="00000500000000000000" pitchFamily="2" charset="-78"/>
              </a:rPr>
              <a:t>.</a:t>
            </a:r>
          </a:p>
          <a:p>
            <a:pPr marL="285750" indent="-285750" algn="just">
              <a:buFont typeface="Arial" panose="020B0604020202020204" pitchFamily="34" charset="0"/>
              <a:buChar char="•"/>
            </a:pPr>
            <a:endParaRPr lang="en-US" sz="10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dirty="0">
                <a:latin typeface="Corbel" panose="020B0503020204020204" pitchFamily="34" charset="0"/>
                <a:ea typeface="Amiri" panose="00000500000000000000" pitchFamily="2" charset="-78"/>
                <a:cs typeface="Amiri" panose="00000500000000000000" pitchFamily="2" charset="-78"/>
              </a:rPr>
              <a:t>On </a:t>
            </a:r>
            <a:r>
              <a:rPr lang="en-US" dirty="0">
                <a:solidFill>
                  <a:srgbClr val="C00000"/>
                </a:solidFill>
                <a:latin typeface="Corbel" panose="020B0503020204020204" pitchFamily="34" charset="0"/>
                <a:ea typeface="Amiri" panose="00000500000000000000" pitchFamily="2" charset="-78"/>
                <a:cs typeface="Amiri" panose="00000500000000000000" pitchFamily="2" charset="-78"/>
              </a:rPr>
              <a:t>IBM Q Casablanca</a:t>
            </a:r>
            <a:r>
              <a:rPr lang="en-US" dirty="0">
                <a:latin typeface="Corbel" panose="020B0503020204020204" pitchFamily="34" charset="0"/>
                <a:ea typeface="Amiri" panose="00000500000000000000" pitchFamily="2" charset="-78"/>
                <a:cs typeface="Amiri" panose="00000500000000000000" pitchFamily="2" charset="-78"/>
              </a:rPr>
              <a:t>, the </a:t>
            </a:r>
            <a:r>
              <a:rPr lang="en-US" dirty="0">
                <a:solidFill>
                  <a:srgbClr val="00B050"/>
                </a:solidFill>
                <a:latin typeface="Corbel" panose="020B0503020204020204" pitchFamily="34" charset="0"/>
                <a:ea typeface="Amiri" panose="00000500000000000000" pitchFamily="2" charset="-78"/>
                <a:cs typeface="Amiri" panose="00000500000000000000" pitchFamily="2" charset="-78"/>
              </a:rPr>
              <a:t>execution time </a:t>
            </a:r>
            <a:r>
              <a:rPr lang="en-US" dirty="0">
                <a:latin typeface="Corbel" panose="020B0503020204020204" pitchFamily="34" charset="0"/>
                <a:ea typeface="Amiri" panose="00000500000000000000" pitchFamily="2" charset="-78"/>
                <a:cs typeface="Amiri" panose="00000500000000000000" pitchFamily="2" charset="-78"/>
              </a:rPr>
              <a:t>is </a:t>
            </a:r>
            <a:r>
              <a:rPr lang="en-US" dirty="0">
                <a:solidFill>
                  <a:srgbClr val="7030A0"/>
                </a:solidFill>
                <a:latin typeface="Corbel" panose="020B0503020204020204" pitchFamily="34" charset="0"/>
                <a:ea typeface="Amiri" panose="00000500000000000000" pitchFamily="2" charset="-78"/>
                <a:cs typeface="Amiri" panose="00000500000000000000" pitchFamily="2" charset="-78"/>
              </a:rPr>
              <a:t>approximately independent of circuit width</a:t>
            </a:r>
            <a:r>
              <a:rPr lang="en-US" dirty="0">
                <a:latin typeface="Corbel" panose="020B0503020204020204" pitchFamily="34" charset="0"/>
                <a:ea typeface="Amiri" panose="00000500000000000000" pitchFamily="2" charset="-78"/>
                <a:cs typeface="Amiri" panose="00000500000000000000" pitchFamily="2" charset="-78"/>
              </a:rPr>
              <a:t>, suggesting a </a:t>
            </a:r>
            <a:r>
              <a:rPr lang="en-US" dirty="0">
                <a:solidFill>
                  <a:srgbClr val="FF0000"/>
                </a:solidFill>
                <a:latin typeface="Corbel" panose="020B0503020204020204" pitchFamily="34" charset="0"/>
                <a:ea typeface="Amiri" panose="00000500000000000000" pitchFamily="2" charset="-78"/>
                <a:cs typeface="Amiri" panose="00000500000000000000" pitchFamily="2" charset="-78"/>
              </a:rPr>
              <a:t>minimal execution time of ∼ 7 seconds for any circuit</a:t>
            </a:r>
            <a:r>
              <a:rPr lang="en-US" dirty="0">
                <a:latin typeface="Corbel" panose="020B0503020204020204" pitchFamily="34" charset="0"/>
                <a:ea typeface="Amiri" panose="00000500000000000000" pitchFamily="2" charset="-78"/>
                <a:cs typeface="Amiri" panose="00000500000000000000" pitchFamily="2" charset="-78"/>
              </a:rPr>
              <a:t>. The </a:t>
            </a:r>
            <a:r>
              <a:rPr lang="en-US" dirty="0">
                <a:solidFill>
                  <a:srgbClr val="00B0F0"/>
                </a:solidFill>
                <a:latin typeface="Corbel" panose="020B0503020204020204" pitchFamily="34" charset="0"/>
                <a:ea typeface="Amiri" panose="00000500000000000000" pitchFamily="2" charset="-78"/>
                <a:cs typeface="Amiri" panose="00000500000000000000" pitchFamily="2" charset="-78"/>
              </a:rPr>
              <a:t>increase in execution time is small as circuit width and depth increase </a:t>
            </a:r>
            <a:r>
              <a:rPr lang="en-US" dirty="0">
                <a:latin typeface="Corbel" panose="020B0503020204020204" pitchFamily="34" charset="0"/>
                <a:ea typeface="Amiri" panose="00000500000000000000" pitchFamily="2" charset="-78"/>
                <a:cs typeface="Amiri" panose="00000500000000000000" pitchFamily="2" charset="-78"/>
              </a:rPr>
              <a:t>(although note that this trend </a:t>
            </a:r>
            <a:r>
              <a:rPr lang="en-US" dirty="0">
                <a:solidFill>
                  <a:srgbClr val="0070C0"/>
                </a:solidFill>
                <a:latin typeface="Corbel" panose="020B0503020204020204" pitchFamily="34" charset="0"/>
                <a:ea typeface="Amiri" panose="00000500000000000000" pitchFamily="2" charset="-78"/>
                <a:cs typeface="Amiri" panose="00000500000000000000" pitchFamily="2" charset="-78"/>
              </a:rPr>
              <a:t>should not be naively extrapolated to larger widths and depths</a:t>
            </a:r>
            <a:r>
              <a:rPr lang="en-US" dirty="0">
                <a:latin typeface="Corbel" panose="020B0503020204020204" pitchFamily="34" charset="0"/>
                <a:ea typeface="Amiri" panose="00000500000000000000" pitchFamily="2" charset="-78"/>
                <a:cs typeface="Amiri" panose="00000500000000000000" pitchFamily="2" charset="-78"/>
              </a:rPr>
              <a:t>).</a:t>
            </a:r>
          </a:p>
          <a:p>
            <a:pPr marL="285750" indent="-285750" algn="just">
              <a:buFont typeface="Arial" panose="020B0604020202020204" pitchFamily="34" charset="0"/>
              <a:buChar char="•"/>
            </a:pPr>
            <a:endParaRPr lang="en-US" sz="10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dirty="0">
                <a:latin typeface="Corbel" panose="020B0503020204020204" pitchFamily="34" charset="0"/>
                <a:ea typeface="Amiri" panose="00000500000000000000" pitchFamily="2" charset="-78"/>
                <a:cs typeface="Amiri" panose="00000500000000000000" pitchFamily="2" charset="-78"/>
              </a:rPr>
              <a:t>In contrast, on </a:t>
            </a:r>
            <a:r>
              <a:rPr lang="en-US" dirty="0">
                <a:solidFill>
                  <a:srgbClr val="C00000"/>
                </a:solidFill>
                <a:latin typeface="Corbel" panose="020B0503020204020204" pitchFamily="34" charset="0"/>
                <a:ea typeface="Amiri" panose="00000500000000000000" pitchFamily="2" charset="-78"/>
                <a:cs typeface="Amiri" panose="00000500000000000000" pitchFamily="2" charset="-78"/>
              </a:rPr>
              <a:t>Rigetti Aspen-9</a:t>
            </a:r>
            <a:r>
              <a:rPr lang="en-US" dirty="0">
                <a:latin typeface="Corbel" panose="020B0503020204020204" pitchFamily="34" charset="0"/>
                <a:ea typeface="Amiri" panose="00000500000000000000" pitchFamily="2" charset="-78"/>
                <a:cs typeface="Amiri" panose="00000500000000000000" pitchFamily="2" charset="-78"/>
              </a:rPr>
              <a:t> the </a:t>
            </a:r>
            <a:r>
              <a:rPr lang="en-US" dirty="0">
                <a:solidFill>
                  <a:srgbClr val="00B050"/>
                </a:solidFill>
                <a:latin typeface="Corbel" panose="020B0503020204020204" pitchFamily="34" charset="0"/>
                <a:ea typeface="Amiri" panose="00000500000000000000" pitchFamily="2" charset="-78"/>
                <a:cs typeface="Amiri" panose="00000500000000000000" pitchFamily="2" charset="-78"/>
              </a:rPr>
              <a:t>minimum execution time is about 4 seconds</a:t>
            </a:r>
            <a:r>
              <a:rPr lang="en-US" dirty="0">
                <a:latin typeface="Corbel" panose="020B0503020204020204" pitchFamily="34" charset="0"/>
                <a:ea typeface="Amiri" panose="00000500000000000000" pitchFamily="2" charset="-78"/>
                <a:cs typeface="Amiri" panose="00000500000000000000" pitchFamily="2" charset="-78"/>
              </a:rPr>
              <a:t> and there is a </a:t>
            </a:r>
            <a:r>
              <a:rPr lang="en-US" dirty="0">
                <a:solidFill>
                  <a:srgbClr val="FF0000"/>
                </a:solidFill>
                <a:latin typeface="Corbel" panose="020B0503020204020204" pitchFamily="34" charset="0"/>
                <a:ea typeface="Amiri" panose="00000500000000000000" pitchFamily="2" charset="-78"/>
                <a:cs typeface="Amiri" panose="00000500000000000000" pitchFamily="2" charset="-78"/>
              </a:rPr>
              <a:t>steep increase in execution time as circuit width increases </a:t>
            </a:r>
            <a:r>
              <a:rPr lang="en-US" dirty="0">
                <a:latin typeface="Corbel" panose="020B0503020204020204" pitchFamily="34" charset="0"/>
                <a:ea typeface="Amiri" panose="00000500000000000000" pitchFamily="2" charset="-78"/>
                <a:cs typeface="Amiri" panose="00000500000000000000" pitchFamily="2" charset="-78"/>
              </a:rPr>
              <a:t>(we conjecture that this is because </a:t>
            </a:r>
            <a:r>
              <a:rPr lang="en-US" dirty="0">
                <a:solidFill>
                  <a:srgbClr val="7030A0"/>
                </a:solidFill>
                <a:latin typeface="Corbel" panose="020B0503020204020204" pitchFamily="34" charset="0"/>
                <a:ea typeface="Amiri" panose="00000500000000000000" pitchFamily="2" charset="-78"/>
                <a:cs typeface="Amiri" panose="00000500000000000000" pitchFamily="2" charset="-78"/>
              </a:rPr>
              <a:t>all gates are serialized on Aspen-9</a:t>
            </a:r>
            <a:r>
              <a:rPr lang="en-US" dirty="0">
                <a:latin typeface="Corbel" panose="020B0503020204020204" pitchFamily="34" charset="0"/>
                <a:ea typeface="Amiri" panose="00000500000000000000" pitchFamily="2" charset="-78"/>
                <a:cs typeface="Amiri" panose="00000500000000000000" pitchFamily="2" charset="-78"/>
              </a:rPr>
              <a:t>, meaning that </a:t>
            </a:r>
            <a:r>
              <a:rPr lang="en-US" dirty="0">
                <a:solidFill>
                  <a:srgbClr val="00B0F0"/>
                </a:solidFill>
                <a:latin typeface="Corbel" panose="020B0503020204020204" pitchFamily="34" charset="0"/>
                <a:ea typeface="Amiri" panose="00000500000000000000" pitchFamily="2" charset="-78"/>
                <a:cs typeface="Amiri" panose="00000500000000000000" pitchFamily="2" charset="-78"/>
              </a:rPr>
              <a:t>gates on distinct qubits that could be applied in parallel are applied in serial</a:t>
            </a:r>
            <a:r>
              <a:rPr lang="en-US" dirty="0">
                <a:latin typeface="Corbel" panose="020B0503020204020204" pitchFamily="34" charset="0"/>
                <a:ea typeface="Amiri" panose="00000500000000000000" pitchFamily="2" charset="-78"/>
                <a:cs typeface="Amiri" panose="00000500000000000000" pitchFamily="2" charset="-78"/>
              </a:rPr>
              <a:t>). </a:t>
            </a:r>
          </a:p>
          <a:p>
            <a:pPr marL="285750" indent="-285750" algn="just">
              <a:buFont typeface="Arial" panose="020B0604020202020204" pitchFamily="34" charset="0"/>
              <a:buChar char="•"/>
            </a:pPr>
            <a:endParaRPr lang="en-US" sz="1000" dirty="0">
              <a:latin typeface="Corbel" panose="020B0503020204020204" pitchFamily="34" charset="0"/>
              <a:ea typeface="Amiri" panose="00000500000000000000" pitchFamily="2" charset="-78"/>
              <a:cs typeface="Amiri" panose="00000500000000000000" pitchFamily="2" charset="-78"/>
            </a:endParaRPr>
          </a:p>
          <a:p>
            <a:pPr marL="285750" indent="-285750" algn="just">
              <a:buFont typeface="Arial" panose="020B0604020202020204" pitchFamily="34" charset="0"/>
              <a:buChar char="•"/>
            </a:pPr>
            <a:r>
              <a:rPr lang="en-US" dirty="0">
                <a:latin typeface="Corbel" panose="020B0503020204020204" pitchFamily="34" charset="0"/>
                <a:ea typeface="Amiri" panose="00000500000000000000" pitchFamily="2" charset="-78"/>
                <a:cs typeface="Amiri" panose="00000500000000000000" pitchFamily="2" charset="-78"/>
              </a:rPr>
              <a:t>Designers pf suite found that there is </a:t>
            </a:r>
            <a:r>
              <a:rPr lang="en-US" dirty="0">
                <a:solidFill>
                  <a:srgbClr val="FF0000"/>
                </a:solidFill>
                <a:latin typeface="Corbel" panose="020B0503020204020204" pitchFamily="34" charset="0"/>
                <a:ea typeface="Amiri" panose="00000500000000000000" pitchFamily="2" charset="-78"/>
                <a:cs typeface="Amiri" panose="00000500000000000000" pitchFamily="2" charset="-78"/>
              </a:rPr>
              <a:t>significant variation</a:t>
            </a:r>
            <a:r>
              <a:rPr lang="en-US" dirty="0">
                <a:latin typeface="Corbel" panose="020B0503020204020204" pitchFamily="34" charset="0"/>
                <a:ea typeface="Amiri" panose="00000500000000000000" pitchFamily="2" charset="-78"/>
                <a:cs typeface="Amiri" panose="00000500000000000000" pitchFamily="2" charset="-78"/>
              </a:rPr>
              <a:t> in the </a:t>
            </a:r>
            <a:r>
              <a:rPr lang="en-US" dirty="0">
                <a:solidFill>
                  <a:srgbClr val="0070C0"/>
                </a:solidFill>
                <a:latin typeface="Corbel" panose="020B0503020204020204" pitchFamily="34" charset="0"/>
                <a:ea typeface="Amiri" panose="00000500000000000000" pitchFamily="2" charset="-78"/>
                <a:cs typeface="Amiri" panose="00000500000000000000" pitchFamily="2" charset="-78"/>
              </a:rPr>
              <a:t>execution time profile</a:t>
            </a:r>
            <a:r>
              <a:rPr lang="en-US" dirty="0">
                <a:latin typeface="Corbel" panose="020B0503020204020204" pitchFamily="34" charset="0"/>
                <a:ea typeface="Amiri" panose="00000500000000000000" pitchFamily="2" charset="-78"/>
                <a:cs typeface="Amiri" panose="00000500000000000000" pitchFamily="2" charset="-78"/>
              </a:rPr>
              <a:t> </a:t>
            </a:r>
            <a:r>
              <a:rPr lang="en-US" dirty="0">
                <a:solidFill>
                  <a:srgbClr val="7030A0"/>
                </a:solidFill>
                <a:latin typeface="Corbel" panose="020B0503020204020204" pitchFamily="34" charset="0"/>
                <a:ea typeface="Amiri" panose="00000500000000000000" pitchFamily="2" charset="-78"/>
                <a:cs typeface="Amiri" panose="00000500000000000000" pitchFamily="2" charset="-78"/>
              </a:rPr>
              <a:t>across the many different devices that they have tested</a:t>
            </a:r>
            <a:r>
              <a:rPr lang="en-US" dirty="0">
                <a:latin typeface="Corbel" panose="020B0503020204020204" pitchFamily="34" charset="0"/>
                <a:ea typeface="Amiri" panose="00000500000000000000" pitchFamily="2" charset="-78"/>
                <a:cs typeface="Amiri" panose="00000500000000000000" pitchFamily="2" charset="-78"/>
              </a:rPr>
              <a:t>. </a:t>
            </a:r>
            <a:endParaRPr lang="en-IN" dirty="0">
              <a:latin typeface="Corbel" panose="020B0503020204020204" pitchFamily="34" charset="0"/>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1607808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6EF8D-79D2-2EBF-836A-953228F13360}"/>
              </a:ext>
            </a:extLst>
          </p:cNvPr>
          <p:cNvSpPr txBox="1"/>
          <p:nvPr/>
        </p:nvSpPr>
        <p:spPr>
          <a:xfrm>
            <a:off x="4057650" y="586859"/>
            <a:ext cx="6096000" cy="461665"/>
          </a:xfrm>
          <a:prstGeom prst="rect">
            <a:avLst/>
          </a:prstGeom>
          <a:noFill/>
        </p:spPr>
        <p:txBody>
          <a:bodyPr wrap="square">
            <a:spAutoFit/>
          </a:bodyPr>
          <a:lstStyle/>
          <a:p>
            <a:r>
              <a:rPr lang="en-IN" sz="2400" b="1" u="sng" dirty="0">
                <a:latin typeface="Amiri" panose="00000500000000000000" pitchFamily="2" charset="-78"/>
                <a:ea typeface="Amiri" panose="00000500000000000000" pitchFamily="2" charset="-78"/>
                <a:cs typeface="Amiri" panose="00000500000000000000" pitchFamily="2" charset="-78"/>
              </a:rPr>
              <a:t>SUMMARY AND CONCLUSIONS</a:t>
            </a:r>
          </a:p>
        </p:txBody>
      </p:sp>
      <p:sp>
        <p:nvSpPr>
          <p:cNvPr id="7" name="TextBox 6">
            <a:extLst>
              <a:ext uri="{FF2B5EF4-FFF2-40B4-BE49-F238E27FC236}">
                <a16:creationId xmlns:a16="http://schemas.microsoft.com/office/drawing/2014/main" id="{41FC6FCB-6208-7B01-4A1C-2A37C9D34EFD}"/>
              </a:ext>
            </a:extLst>
          </p:cNvPr>
          <p:cNvSpPr txBox="1"/>
          <p:nvPr/>
        </p:nvSpPr>
        <p:spPr>
          <a:xfrm>
            <a:off x="1657351" y="1443841"/>
            <a:ext cx="10200974" cy="4801314"/>
          </a:xfrm>
          <a:prstGeom prst="rect">
            <a:avLst/>
          </a:prstGeom>
          <a:noFill/>
        </p:spPr>
        <p:txBody>
          <a:bodyPr wrap="square">
            <a:spAutoFit/>
          </a:bodyPr>
          <a:lstStyle/>
          <a:p>
            <a:pPr algn="just">
              <a:buFont typeface="+mj-lt"/>
              <a:buAutoNum type="arabicPeriod"/>
            </a:pPr>
            <a:r>
              <a:rPr lang="en-US" b="1" i="0" dirty="0">
                <a:effectLst/>
                <a:latin typeface="Corbel" panose="020B0503020204020204" pitchFamily="34" charset="0"/>
              </a:rPr>
              <a:t>   Objective and Importance:</a:t>
            </a:r>
          </a:p>
          <a:p>
            <a:pPr algn="just">
              <a:buFont typeface="+mj-lt"/>
              <a:buAutoNum type="arabicPeriod"/>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Quantum computing is an emerging technology with a wide range of complex errors in existing quantum computers.</a:t>
            </a:r>
          </a:p>
          <a:p>
            <a:pPr marL="742950" lvl="1" indent="-285750" algn="just">
              <a:buFont typeface="Arial" panose="020B0604020202020204" pitchFamily="34" charset="0"/>
              <a:buChar char="•"/>
            </a:pPr>
            <a:r>
              <a:rPr lang="en-US" b="0" i="0" dirty="0">
                <a:effectLst/>
                <a:latin typeface="Corbel" panose="020B0503020204020204" pitchFamily="34" charset="0"/>
              </a:rPr>
              <a:t>There is a need for a robust set of benchmarks and metrics to understand the capabilities of quantum hardware.</a:t>
            </a:r>
          </a:p>
          <a:p>
            <a:pPr marL="742950" lvl="1" indent="-285750" algn="just">
              <a:buFont typeface="Arial" panose="020B0604020202020204" pitchFamily="34" charset="0"/>
              <a:buChar char="•"/>
            </a:pPr>
            <a:r>
              <a:rPr lang="en-US" b="0" i="0" dirty="0">
                <a:effectLst/>
                <a:latin typeface="Corbel" panose="020B0503020204020204" pitchFamily="34" charset="0"/>
              </a:rPr>
              <a:t>The research introduces a suite of quantum application-oriented benchmarks designed to probe the effectiveness of quantum hardware at executing applications.</a:t>
            </a:r>
          </a:p>
          <a:p>
            <a:pPr lvl="1" algn="just"/>
            <a:endParaRPr lang="en-US" b="0" i="0" dirty="0">
              <a:effectLst/>
              <a:latin typeface="Corbel" panose="020B0503020204020204" pitchFamily="34" charset="0"/>
            </a:endParaRPr>
          </a:p>
          <a:p>
            <a:pPr algn="just">
              <a:buFont typeface="+mj-lt"/>
              <a:buAutoNum type="arabicPeriod"/>
            </a:pPr>
            <a:r>
              <a:rPr lang="en-US" b="1" i="0" dirty="0">
                <a:effectLst/>
                <a:latin typeface="Corbel" panose="020B0503020204020204" pitchFamily="34" charset="0"/>
              </a:rPr>
              <a:t>   Benchmark Design:</a:t>
            </a:r>
          </a:p>
          <a:p>
            <a:pPr marL="285750" indent="-285750" algn="just">
              <a:buFont typeface="Arial" panose="020B0604020202020204" pitchFamily="34" charset="0"/>
              <a:buChar char="•"/>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The benchmark suite is based on well-known quantum algorithms, designed to assess performance as a function of the input problem's size.</a:t>
            </a:r>
          </a:p>
          <a:p>
            <a:pPr marL="742950" lvl="1" indent="-285750" algn="just">
              <a:buFont typeface="Arial" panose="020B0604020202020204" pitchFamily="34" charset="0"/>
              <a:buChar char="•"/>
            </a:pPr>
            <a:r>
              <a:rPr lang="en-US" b="0" i="0" dirty="0">
                <a:effectLst/>
                <a:latin typeface="Corbel" panose="020B0503020204020204" pitchFamily="34" charset="0"/>
              </a:rPr>
              <a:t>Each application benchmark tests quantum computers' performance on variants of the application's quantum circuits.</a:t>
            </a:r>
          </a:p>
          <a:p>
            <a:pPr marL="742950" lvl="1" indent="-285750" algn="just">
              <a:buFont typeface="Arial" panose="020B0604020202020204" pitchFamily="34" charset="0"/>
              <a:buChar char="•"/>
            </a:pPr>
            <a:r>
              <a:rPr lang="en-US" b="0" i="0" dirty="0">
                <a:effectLst/>
                <a:latin typeface="Corbel" panose="020B0503020204020204" pitchFamily="34" charset="0"/>
              </a:rPr>
              <a:t>Measurement of performance includes both result fidelity and quantum execution time, providing proxies for quality and time to solution.</a:t>
            </a:r>
          </a:p>
        </p:txBody>
      </p:sp>
    </p:spTree>
    <p:extLst>
      <p:ext uri="{BB962C8B-B14F-4D97-AF65-F5344CB8AC3E}">
        <p14:creationId xmlns:p14="http://schemas.microsoft.com/office/powerpoint/2010/main" val="1357022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C8ADF-94C8-165F-CA18-DAB02C6FA754}"/>
              </a:ext>
            </a:extLst>
          </p:cNvPr>
          <p:cNvSpPr txBox="1"/>
          <p:nvPr/>
        </p:nvSpPr>
        <p:spPr>
          <a:xfrm>
            <a:off x="1733550" y="474345"/>
            <a:ext cx="10106025" cy="5909310"/>
          </a:xfrm>
          <a:prstGeom prst="rect">
            <a:avLst/>
          </a:prstGeom>
          <a:noFill/>
        </p:spPr>
        <p:txBody>
          <a:bodyPr wrap="square">
            <a:spAutoFit/>
          </a:bodyPr>
          <a:lstStyle/>
          <a:p>
            <a:pPr marL="342900" indent="-342900" algn="just">
              <a:buFont typeface="+mj-lt"/>
              <a:buAutoNum type="arabicPeriod" startAt="3"/>
            </a:pPr>
            <a:r>
              <a:rPr lang="en-US" b="1" i="0" dirty="0">
                <a:effectLst/>
                <a:latin typeface="Corbel" panose="020B0503020204020204" pitchFamily="34" charset="0"/>
              </a:rPr>
              <a:t>Evolution of the Benchmark Suite:</a:t>
            </a:r>
          </a:p>
          <a:p>
            <a:pPr marL="342900" indent="-342900" algn="just">
              <a:buFont typeface="+mj-lt"/>
              <a:buAutoNum type="arabicPeriod" startAt="3"/>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Acknowledges the limitations of the initial version of the benchmarking suite.</a:t>
            </a:r>
          </a:p>
          <a:p>
            <a:pPr marL="742950" lvl="1" indent="-285750" algn="just">
              <a:buFont typeface="Arial" panose="020B0604020202020204" pitchFamily="34" charset="0"/>
              <a:buChar char="•"/>
            </a:pPr>
            <a:r>
              <a:rPr lang="en-US" b="0" i="0" dirty="0">
                <a:effectLst/>
                <a:latin typeface="Corbel" panose="020B0503020204020204" pitchFamily="34" charset="0"/>
              </a:rPr>
              <a:t>Expects the suite to evolve over time to address limitations and new benchmarking needs, similar to successful classical computing benchmarking suites.</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startAt="3"/>
            </a:pPr>
            <a:r>
              <a:rPr lang="en-US" b="1" i="0" dirty="0">
                <a:effectLst/>
                <a:latin typeface="Corbel" panose="020B0503020204020204" pitchFamily="34" charset="0"/>
              </a:rPr>
              <a:t>   Challenges and Future Research Directions:</a:t>
            </a:r>
          </a:p>
          <a:p>
            <a:pPr algn="just">
              <a:buFont typeface="+mj-lt"/>
              <a:buAutoNum type="arabicPeriod" startAt="3"/>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Some benchmarks require exponentially expensive classical computations, limiting feasibility for O(100) qubits.</a:t>
            </a:r>
          </a:p>
          <a:p>
            <a:pPr marL="742950" lvl="1" indent="-285750" algn="just">
              <a:buFont typeface="Arial" panose="020B0604020202020204" pitchFamily="34" charset="0"/>
              <a:buChar char="•"/>
            </a:pPr>
            <a:r>
              <a:rPr lang="en-US" b="0" i="0" dirty="0">
                <a:effectLst/>
                <a:latin typeface="Corbel" panose="020B0503020204020204" pitchFamily="34" charset="0"/>
              </a:rPr>
              <a:t>Proposes a general-purpose solution for designing scalable and robust benchmarks.</a:t>
            </a:r>
          </a:p>
          <a:p>
            <a:pPr marL="742950" lvl="1" indent="-285750" algn="just">
              <a:buFont typeface="Arial" panose="020B0604020202020204" pitchFamily="34" charset="0"/>
              <a:buChar char="•"/>
            </a:pPr>
            <a:r>
              <a:rPr lang="en-US" b="0" i="0" dirty="0">
                <a:effectLst/>
                <a:latin typeface="Corbel" panose="020B0503020204020204" pitchFamily="34" charset="0"/>
              </a:rPr>
              <a:t>Calls for further research into delineating and measuring different aspects of total compute time.</a:t>
            </a:r>
          </a:p>
          <a:p>
            <a:pPr marL="742950" lvl="1" indent="-285750" algn="just">
              <a:buFont typeface="+mj-lt"/>
              <a:buAutoNum type="arabicPeriod"/>
            </a:pPr>
            <a:endParaRPr lang="en-US" b="0" i="0" dirty="0">
              <a:effectLst/>
              <a:latin typeface="Corbel" panose="020B0503020204020204" pitchFamily="34" charset="0"/>
            </a:endParaRPr>
          </a:p>
          <a:p>
            <a:pPr algn="just">
              <a:buFont typeface="+mj-lt"/>
              <a:buAutoNum type="arabicPeriod" startAt="3"/>
            </a:pPr>
            <a:r>
              <a:rPr lang="en-US" b="1" i="0" dirty="0">
                <a:effectLst/>
                <a:latin typeface="Corbel" panose="020B0503020204020204" pitchFamily="34" charset="0"/>
              </a:rPr>
              <a:t>  Result Quality and Volumetric Benchmarking:</a:t>
            </a:r>
          </a:p>
          <a:p>
            <a:pPr algn="just">
              <a:buFont typeface="+mj-lt"/>
              <a:buAutoNum type="arabicPeriod" startAt="3"/>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Result quality is primarily summarized using volumetric benchmarking plots, displaying performance as a function of circuit width and depth.</a:t>
            </a:r>
          </a:p>
          <a:p>
            <a:pPr marL="742950" lvl="1" indent="-285750" algn="just">
              <a:buFont typeface="Arial" panose="020B0604020202020204" pitchFamily="34" charset="0"/>
              <a:buChar char="•"/>
            </a:pPr>
            <a:r>
              <a:rPr lang="en-US" b="0" i="0" dirty="0">
                <a:effectLst/>
                <a:latin typeface="Corbel" panose="020B0503020204020204" pitchFamily="34" charset="0"/>
              </a:rPr>
              <a:t>Compares performance on benchmarks to predictions extrapolated from the quantum volume metric.</a:t>
            </a:r>
          </a:p>
          <a:p>
            <a:pPr marL="742950" lvl="1" indent="-285750" algn="just">
              <a:buFont typeface="Arial" panose="020B0604020202020204" pitchFamily="34" charset="0"/>
              <a:buChar char="•"/>
            </a:pPr>
            <a:r>
              <a:rPr lang="en-US" b="0" i="0" dirty="0">
                <a:effectLst/>
                <a:latin typeface="Corbel" panose="020B0503020204020204" pitchFamily="34" charset="0"/>
              </a:rPr>
              <a:t>Suggests a more quantitative comparison between application-oriented benchmarks and application-agnostic benchmarks for future work.</a:t>
            </a:r>
          </a:p>
        </p:txBody>
      </p:sp>
    </p:spTree>
    <p:extLst>
      <p:ext uri="{BB962C8B-B14F-4D97-AF65-F5344CB8AC3E}">
        <p14:creationId xmlns:p14="http://schemas.microsoft.com/office/powerpoint/2010/main" val="1427204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CF3AEC-67CD-43E4-C3B0-F8A6E1913ACD}"/>
              </a:ext>
            </a:extLst>
          </p:cNvPr>
          <p:cNvSpPr txBox="1"/>
          <p:nvPr/>
        </p:nvSpPr>
        <p:spPr>
          <a:xfrm>
            <a:off x="1838326" y="474345"/>
            <a:ext cx="9952622" cy="5078313"/>
          </a:xfrm>
          <a:prstGeom prst="rect">
            <a:avLst/>
          </a:prstGeom>
          <a:noFill/>
        </p:spPr>
        <p:txBody>
          <a:bodyPr wrap="square">
            <a:spAutoFit/>
          </a:bodyPr>
          <a:lstStyle/>
          <a:p>
            <a:pPr marL="342900" indent="-342900" algn="just">
              <a:buFont typeface="+mj-lt"/>
              <a:buAutoNum type="arabicPeriod" startAt="6"/>
            </a:pPr>
            <a:r>
              <a:rPr lang="en-US" b="1" i="0" dirty="0">
                <a:effectLst/>
                <a:latin typeface="Corbel" panose="020B0503020204020204" pitchFamily="34" charset="0"/>
              </a:rPr>
              <a:t>Performance of Tested Hardware:</a:t>
            </a:r>
          </a:p>
          <a:p>
            <a:pPr algn="just">
              <a:buFont typeface="+mj-lt"/>
              <a:buAutoNum type="arabicPeriod" startAt="6"/>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Indicates that substantial advances are needed for quantum computers to outperform classical counterparts on useful tasks.</a:t>
            </a:r>
          </a:p>
          <a:p>
            <a:pPr marL="742950" lvl="1" indent="-285750" algn="just">
              <a:buFont typeface="Arial" panose="020B0604020202020204" pitchFamily="34" charset="0"/>
              <a:buChar char="•"/>
            </a:pPr>
            <a:r>
              <a:rPr lang="en-US" b="0" i="0" dirty="0">
                <a:effectLst/>
                <a:latin typeface="Corbel" panose="020B0503020204020204" pitchFamily="34" charset="0"/>
              </a:rPr>
              <a:t>Volumetric plots communicate the challenges in achieving quantum advantage, especially for algorithms like Shor's that require large-scale quantum computers with fault-tolerant error correction.</a:t>
            </a:r>
          </a:p>
          <a:p>
            <a:pPr marL="742950" lvl="1" indent="-285750" algn="just">
              <a:buFont typeface="Arial" panose="020B0604020202020204" pitchFamily="34" charset="0"/>
              <a:buChar char="•"/>
            </a:pPr>
            <a:r>
              <a:rPr lang="en-US" b="0" i="0" dirty="0">
                <a:effectLst/>
                <a:latin typeface="Corbel" panose="020B0503020204020204" pitchFamily="34" charset="0"/>
              </a:rPr>
              <a:t>Highlights the potential for advances in algorithms, hardware, and software stack, making the benchmark suite suitable for tracking progress towards useful quantum advantage.</a:t>
            </a:r>
          </a:p>
          <a:p>
            <a:pPr marL="742950" lvl="1" indent="-285750" algn="just">
              <a:buFont typeface="Arial" panose="020B0604020202020204" pitchFamily="34" charset="0"/>
              <a:buChar char="•"/>
            </a:pPr>
            <a:endParaRPr lang="en-US" b="0" i="0" dirty="0">
              <a:effectLst/>
              <a:latin typeface="Corbel" panose="020B0503020204020204" pitchFamily="34" charset="0"/>
            </a:endParaRPr>
          </a:p>
          <a:p>
            <a:pPr algn="just">
              <a:buFont typeface="+mj-lt"/>
              <a:buAutoNum type="arabicPeriod" startAt="6"/>
            </a:pPr>
            <a:r>
              <a:rPr lang="en-US" b="1" i="0" dirty="0">
                <a:effectLst/>
                <a:latin typeface="Corbel" panose="020B0503020204020204" pitchFamily="34" charset="0"/>
              </a:rPr>
              <a:t>   User Adoption and Economic Development:</a:t>
            </a:r>
          </a:p>
          <a:p>
            <a:pPr algn="just">
              <a:buFont typeface="+mj-lt"/>
              <a:buAutoNum type="arabicPeriod" startAt="6"/>
            </a:pPr>
            <a:endParaRPr lang="en-US" b="0" i="0" dirty="0">
              <a:effectLst/>
              <a:latin typeface="Corbel" panose="020B0503020204020204" pitchFamily="34" charset="0"/>
            </a:endParaRPr>
          </a:p>
          <a:p>
            <a:pPr marL="742950" lvl="1" indent="-285750" algn="just">
              <a:buFont typeface="Arial" panose="020B0604020202020204" pitchFamily="34" charset="0"/>
              <a:buChar char="•"/>
            </a:pPr>
            <a:r>
              <a:rPr lang="en-US" b="0" i="0" dirty="0">
                <a:effectLst/>
                <a:latin typeface="Corbel" panose="020B0503020204020204" pitchFamily="34" charset="0"/>
              </a:rPr>
              <a:t>Cloud-accessible quantum computers attract a wide audience, but understanding their capabilities poses a significant barrier to adoption.</a:t>
            </a:r>
          </a:p>
          <a:p>
            <a:pPr marL="742950" lvl="1" indent="-285750" algn="just">
              <a:buFont typeface="Arial" panose="020B0604020202020204" pitchFamily="34" charset="0"/>
              <a:buChar char="•"/>
            </a:pPr>
            <a:r>
              <a:rPr lang="en-US" b="0" i="0" dirty="0">
                <a:effectLst/>
                <a:latin typeface="Corbel" panose="020B0503020204020204" pitchFamily="34" charset="0"/>
              </a:rPr>
              <a:t>The benchmarking suite facilitates quick assessments of a machine's ability to implement applications.</a:t>
            </a:r>
          </a:p>
          <a:p>
            <a:pPr marL="742950" lvl="1" indent="-285750" algn="just">
              <a:buFont typeface="Arial" panose="020B0604020202020204" pitchFamily="34" charset="0"/>
              <a:buChar char="•"/>
            </a:pPr>
            <a:r>
              <a:rPr lang="en-US" b="0" i="0" dirty="0">
                <a:effectLst/>
                <a:latin typeface="Corbel" panose="020B0503020204020204" pitchFamily="34" charset="0"/>
              </a:rPr>
              <a:t>Anticipates that the suite will encourage the adoption of quantum computing and contribute to economic development in the industry.</a:t>
            </a:r>
          </a:p>
        </p:txBody>
      </p:sp>
    </p:spTree>
    <p:extLst>
      <p:ext uri="{BB962C8B-B14F-4D97-AF65-F5344CB8AC3E}">
        <p14:creationId xmlns:p14="http://schemas.microsoft.com/office/powerpoint/2010/main" val="402555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21223" y="250038"/>
            <a:ext cx="10157011" cy="871560"/>
          </a:xfrm>
          <a:prstGeom prst="rect">
            <a:avLst/>
          </a:prstGeom>
          <a:noFill/>
          <a:ln w="0">
            <a:noFill/>
          </a:ln>
        </p:spPr>
        <p:txBody>
          <a:bodyPr anchor="ctr">
            <a:normAutofit fontScale="90000"/>
          </a:bodyPr>
          <a:lstStyle/>
          <a:p>
            <a:pPr algn="ctr">
              <a:lnSpc>
                <a:spcPct val="100000"/>
              </a:lnSpc>
              <a:buNone/>
            </a:pPr>
            <a:r>
              <a:rPr lang="en-US" sz="4000" b="1" u="sng" strike="noStrike" spc="-1" dirty="0">
                <a:solidFill>
                  <a:srgbClr val="000000"/>
                </a:solidFill>
                <a:latin typeface="Amiri" panose="00000500000000000000" pitchFamily="2" charset="-78"/>
                <a:ea typeface="Amiri" panose="00000500000000000000" pitchFamily="2" charset="-78"/>
                <a:cs typeface="Amiri" panose="00000500000000000000" pitchFamily="2" charset="-78"/>
              </a:rPr>
              <a:t>Understanding the benchmarking Plots (contd.):</a:t>
            </a:r>
          </a:p>
        </p:txBody>
      </p:sp>
      <p:sp>
        <p:nvSpPr>
          <p:cNvPr id="268" name="PlaceHolder 2"/>
          <p:cNvSpPr>
            <a:spLocks noGrp="1"/>
          </p:cNvSpPr>
          <p:nvPr>
            <p:ph/>
          </p:nvPr>
        </p:nvSpPr>
        <p:spPr>
          <a:xfrm>
            <a:off x="1721224" y="1354680"/>
            <a:ext cx="10157011" cy="5020200"/>
          </a:xfrm>
          <a:prstGeom prst="rect">
            <a:avLst/>
          </a:prstGeom>
          <a:noFill/>
          <a:ln w="0">
            <a:noFill/>
          </a:ln>
        </p:spPr>
        <p:txBody>
          <a:bodyPr anchor="ctr">
            <a:normAutofit fontScale="86000" lnSpcReduction="10000"/>
          </a:bodyPr>
          <a:lstStyle/>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These three plots are the results of executing the suite on a simulator of a noisy quantum computer, whose results are split into benchmarks of 3 categories of algorithms: </a:t>
            </a:r>
            <a:r>
              <a:rPr lang="en-US" sz="2400" b="1" i="1" strike="noStrike" spc="-1" dirty="0">
                <a:solidFill>
                  <a:srgbClr val="00B050"/>
                </a:solidFill>
                <a:latin typeface="Corbel"/>
              </a:rPr>
              <a:t>1.tutorial, 2. subroutine, 3. functional</a:t>
            </a:r>
            <a:r>
              <a:rPr lang="en-US" sz="24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000000"/>
                </a:solidFill>
                <a:latin typeface="Corbel"/>
              </a:rPr>
              <a:t>For each benchmark, circuits are made to run on different problem sizes i.e., on </a:t>
            </a:r>
            <a:r>
              <a:rPr lang="en-US" sz="2400" b="0" strike="noStrike" spc="-1" dirty="0">
                <a:solidFill>
                  <a:srgbClr val="7030A0"/>
                </a:solidFill>
                <a:latin typeface="Corbel"/>
              </a:rPr>
              <a:t>different circuit widths</a:t>
            </a:r>
            <a:r>
              <a:rPr lang="en-US" sz="2400" b="0" strike="noStrike" spc="-1" dirty="0">
                <a:solidFill>
                  <a:srgbClr val="000000"/>
                </a:solidFill>
                <a:latin typeface="Corbel"/>
              </a:rPr>
              <a:t>. </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US" sz="2400" b="0" strike="noStrike" spc="-1" dirty="0">
                <a:solidFill>
                  <a:srgbClr val="FF0000"/>
                </a:solidFill>
                <a:latin typeface="Corbel"/>
              </a:rPr>
              <a:t>Circuit width is the number of Qubits the circuit acts on which are typically (2 to 12 Qubits). </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IN" sz="2400" b="0" strike="noStrike" spc="-1" dirty="0">
                <a:solidFill>
                  <a:srgbClr val="000000"/>
                </a:solidFill>
                <a:latin typeface="Corbel"/>
              </a:rPr>
              <a:t>The result we get here is </a:t>
            </a:r>
            <a:r>
              <a:rPr lang="en-IN" sz="2400" b="0" strike="noStrike" spc="-1" dirty="0">
                <a:solidFill>
                  <a:srgbClr val="00B050"/>
                </a:solidFill>
                <a:latin typeface="Corbel"/>
              </a:rPr>
              <a:t>fidelity </a:t>
            </a:r>
            <a:r>
              <a:rPr lang="en-IN" sz="2400" b="0" strike="noStrike" spc="-1" dirty="0">
                <a:solidFill>
                  <a:srgbClr val="000000"/>
                </a:solidFill>
                <a:latin typeface="Corbel"/>
              </a:rPr>
              <a:t>which is the </a:t>
            </a:r>
            <a:r>
              <a:rPr lang="en-IN" sz="2400" b="0" strike="noStrike" spc="-1" dirty="0">
                <a:solidFill>
                  <a:srgbClr val="7030A0"/>
                </a:solidFill>
                <a:latin typeface="Corbel"/>
              </a:rPr>
              <a:t>measure of the Quality of responses given by the Quantum Computer</a:t>
            </a:r>
            <a:r>
              <a:rPr lang="en-IN" sz="2400" b="0" strike="noStrike" spc="-1" dirty="0">
                <a:solidFill>
                  <a:srgbClr val="000000"/>
                </a:solidFill>
                <a:latin typeface="Corbel"/>
              </a:rPr>
              <a:t>.</a:t>
            </a:r>
          </a:p>
          <a:p>
            <a:pPr marL="285840" indent="-285840" algn="just">
              <a:lnSpc>
                <a:spcPct val="100000"/>
              </a:lnSpc>
              <a:spcBef>
                <a:spcPts val="479"/>
              </a:spcBef>
              <a:spcAft>
                <a:spcPts val="601"/>
              </a:spcAft>
              <a:buClr>
                <a:srgbClr val="8D1515"/>
              </a:buClr>
              <a:buSzPct val="145000"/>
              <a:buFont typeface="Arial"/>
              <a:buChar char="•"/>
            </a:pPr>
            <a:endParaRPr lang="en-US" sz="1200" b="0" strike="noStrike" spc="-1" dirty="0">
              <a:solidFill>
                <a:srgbClr val="000000"/>
              </a:solidFill>
              <a:latin typeface="Corbel"/>
            </a:endParaRPr>
          </a:p>
          <a:p>
            <a:pPr marL="285840" indent="-285840" algn="just">
              <a:lnSpc>
                <a:spcPct val="100000"/>
              </a:lnSpc>
              <a:spcBef>
                <a:spcPts val="479"/>
              </a:spcBef>
              <a:spcAft>
                <a:spcPts val="601"/>
              </a:spcAft>
              <a:buClr>
                <a:srgbClr val="8D1515"/>
              </a:buClr>
              <a:buSzPct val="145000"/>
              <a:buFont typeface="Arial"/>
              <a:buChar char="•"/>
            </a:pPr>
            <a:r>
              <a:rPr lang="en-IN" sz="2400" b="0" strike="noStrike" spc="-1" dirty="0">
                <a:solidFill>
                  <a:srgbClr val="000000"/>
                </a:solidFill>
                <a:latin typeface="Corbel"/>
              </a:rPr>
              <a:t>This </a:t>
            </a:r>
            <a:r>
              <a:rPr lang="en-IN" sz="2400" b="0" strike="noStrike" spc="-1" dirty="0">
                <a:solidFill>
                  <a:srgbClr val="00B050"/>
                </a:solidFill>
                <a:latin typeface="Corbel"/>
              </a:rPr>
              <a:t>fidelity</a:t>
            </a:r>
            <a:r>
              <a:rPr lang="en-IN" sz="2400" b="0" strike="noStrike" spc="-1" dirty="0">
                <a:solidFill>
                  <a:srgbClr val="000000"/>
                </a:solidFill>
                <a:latin typeface="Corbel"/>
              </a:rPr>
              <a:t> is computed for each circuit execution and is represented as </a:t>
            </a:r>
            <a:r>
              <a:rPr lang="en-IN" sz="2400" b="0" strike="noStrike" spc="-1" dirty="0">
                <a:solidFill>
                  <a:srgbClr val="FF0000"/>
                </a:solidFill>
                <a:latin typeface="Corbel"/>
              </a:rPr>
              <a:t>coloured square</a:t>
            </a:r>
            <a:r>
              <a:rPr lang="en-IN" sz="2400" b="0" strike="noStrike" spc="-1" dirty="0">
                <a:solidFill>
                  <a:srgbClr val="000000"/>
                </a:solidFill>
                <a:latin typeface="Corbel"/>
              </a:rPr>
              <a:t> </a:t>
            </a:r>
            <a:r>
              <a:rPr lang="en-US" sz="2400" b="0" strike="noStrike" spc="-1" dirty="0">
                <a:solidFill>
                  <a:srgbClr val="000000"/>
                </a:solidFill>
                <a:latin typeface="Corbel"/>
              </a:rPr>
              <a:t>positioned at the corresponding </a:t>
            </a:r>
            <a:r>
              <a:rPr lang="en-US" sz="2400" b="0" strike="noStrike" spc="-1" dirty="0">
                <a:solidFill>
                  <a:srgbClr val="7030A0"/>
                </a:solidFill>
                <a:latin typeface="Corbel"/>
              </a:rPr>
              <a:t>circuit’s width </a:t>
            </a:r>
            <a:r>
              <a:rPr lang="en-US" sz="2400" b="0" strike="noStrike" spc="-1" dirty="0">
                <a:solidFill>
                  <a:srgbClr val="000000"/>
                </a:solidFill>
                <a:latin typeface="Corbel"/>
              </a:rPr>
              <a:t>and </a:t>
            </a:r>
            <a:r>
              <a:rPr lang="en-US" sz="2400" b="0" strike="noStrike" spc="-1" dirty="0">
                <a:solidFill>
                  <a:srgbClr val="7030A0"/>
                </a:solidFill>
                <a:latin typeface="Corbel"/>
              </a:rPr>
              <a:t>normalized depth</a:t>
            </a:r>
            <a:r>
              <a:rPr lang="en-US" sz="2400" b="0" strike="noStrike" spc="-1" dirty="0">
                <a:solidFill>
                  <a:srgbClr val="000000"/>
                </a:solidFill>
                <a:latin typeface="Corbel"/>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CD413-CB07-5D6E-E550-5A28987AEB77}"/>
              </a:ext>
            </a:extLst>
          </p:cNvPr>
          <p:cNvSpPr txBox="1"/>
          <p:nvPr/>
        </p:nvSpPr>
        <p:spPr>
          <a:xfrm>
            <a:off x="1567242" y="2013228"/>
            <a:ext cx="9057515" cy="1415772"/>
          </a:xfrm>
          <a:prstGeom prst="rect">
            <a:avLst/>
          </a:prstGeom>
          <a:noFill/>
        </p:spPr>
        <p:txBody>
          <a:bodyPr wrap="square">
            <a:spAutoFit/>
          </a:bodyPr>
          <a:lstStyle/>
          <a:p>
            <a:pPr algn="ctr"/>
            <a:r>
              <a:rPr lang="en-US" sz="6600" b="1" dirty="0">
                <a:latin typeface="Amiri" panose="00000500000000000000" pitchFamily="2" charset="-78"/>
                <a:ea typeface="Amiri" panose="00000500000000000000" pitchFamily="2" charset="-78"/>
                <a:cs typeface="Amiri" panose="00000500000000000000" pitchFamily="2" charset="-78"/>
              </a:rPr>
              <a:t>Appendix A</a:t>
            </a:r>
          </a:p>
          <a:p>
            <a:pPr algn="ctr"/>
            <a:r>
              <a:rPr lang="en-US" sz="2000" b="1" strike="noStrike" spc="-1" dirty="0">
                <a:uFillTx/>
                <a:latin typeface="Amiri" panose="00000500000000000000" pitchFamily="2" charset="-78"/>
                <a:ea typeface="Amiri" panose="00000500000000000000" pitchFamily="2" charset="-78"/>
                <a:cs typeface="Amiri" panose="00000500000000000000" pitchFamily="2" charset="-78"/>
              </a:rPr>
              <a:t>(</a:t>
            </a:r>
            <a:r>
              <a:rPr lang="en-IN" sz="2000" b="1" strike="noStrike" spc="-1" dirty="0">
                <a:uFillTx/>
                <a:latin typeface="Amiri" panose="00000500000000000000" pitchFamily="2" charset="-78"/>
                <a:ea typeface="Amiri" panose="00000500000000000000" pitchFamily="2" charset="-78"/>
                <a:cs typeface="Amiri" panose="00000500000000000000" pitchFamily="2" charset="-78"/>
              </a:rPr>
              <a:t>Selected Algorithms and Applications</a:t>
            </a:r>
            <a:r>
              <a:rPr lang="en-US" sz="2000" b="1" strike="noStrike" spc="-1" dirty="0">
                <a:uFillTx/>
                <a:latin typeface="Amiri" panose="00000500000000000000" pitchFamily="2" charset="-78"/>
                <a:ea typeface="Amiri" panose="00000500000000000000" pitchFamily="2" charset="-78"/>
                <a:cs typeface="Amiri" panose="00000500000000000000" pitchFamily="2" charset="-78"/>
              </a:rPr>
              <a:t>)</a:t>
            </a:r>
            <a:endParaRPr lang="en-IN" sz="2000" dirty="0">
              <a:latin typeface="Amiri" panose="00000500000000000000" pitchFamily="2" charset="-78"/>
              <a:ea typeface="Amiri" panose="00000500000000000000" pitchFamily="2" charset="-78"/>
              <a:cs typeface="Amiri" panose="00000500000000000000" pitchFamily="2" charset="-78"/>
            </a:endParaRPr>
          </a:p>
        </p:txBody>
      </p:sp>
    </p:spTree>
    <p:extLst>
      <p:ext uri="{BB962C8B-B14F-4D97-AF65-F5344CB8AC3E}">
        <p14:creationId xmlns:p14="http://schemas.microsoft.com/office/powerpoint/2010/main" val="2287461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5CB5-029F-507E-DF5F-34B8F04F5328}"/>
              </a:ext>
            </a:extLst>
          </p:cNvPr>
          <p:cNvSpPr>
            <a:spLocks noGrp="1"/>
          </p:cNvSpPr>
          <p:nvPr>
            <p:ph type="title"/>
          </p:nvPr>
        </p:nvSpPr>
        <p:spPr>
          <a:xfrm>
            <a:off x="1771048" y="94305"/>
            <a:ext cx="9810872" cy="666091"/>
          </a:xfrm>
        </p:spPr>
        <p:txBody>
          <a:bodyPr/>
          <a:lstStyle/>
          <a:p>
            <a:r>
              <a:rPr lang="en-IN" sz="4000" u="sng" dirty="0">
                <a:latin typeface="Amiri" panose="00000500000000000000" pitchFamily="2" charset="-78"/>
                <a:ea typeface="Amiri" panose="00000500000000000000" pitchFamily="2" charset="-78"/>
                <a:cs typeface="Amiri" panose="00000500000000000000" pitchFamily="2" charset="-78"/>
              </a:rPr>
              <a:t>Important Terms:</a:t>
            </a:r>
          </a:p>
        </p:txBody>
      </p:sp>
      <p:sp>
        <p:nvSpPr>
          <p:cNvPr id="5" name="TextBox 4">
            <a:extLst>
              <a:ext uri="{FF2B5EF4-FFF2-40B4-BE49-F238E27FC236}">
                <a16:creationId xmlns:a16="http://schemas.microsoft.com/office/drawing/2014/main" id="{C2603DF8-4689-8015-60C9-0068BF70BB49}"/>
              </a:ext>
            </a:extLst>
          </p:cNvPr>
          <p:cNvSpPr txBox="1"/>
          <p:nvPr/>
        </p:nvSpPr>
        <p:spPr>
          <a:xfrm>
            <a:off x="1771048" y="851646"/>
            <a:ext cx="10268551" cy="5386090"/>
          </a:xfrm>
          <a:prstGeom prst="rect">
            <a:avLst/>
          </a:prstGeom>
          <a:noFill/>
        </p:spPr>
        <p:txBody>
          <a:bodyPr wrap="square">
            <a:spAutoFit/>
          </a:bodyPr>
          <a:lstStyle/>
          <a:p>
            <a:pPr algn="just">
              <a:buFont typeface="+mj-lt"/>
              <a:buAutoNum type="arabicPeriod"/>
            </a:pPr>
            <a:r>
              <a:rPr lang="en-US" b="1" i="0" dirty="0">
                <a:effectLst/>
                <a:latin typeface="Söhne"/>
              </a:rPr>
              <a:t> Quantum Superposition:</a:t>
            </a:r>
            <a:r>
              <a:rPr lang="en-US" dirty="0">
                <a:latin typeface="Söhne"/>
              </a:rPr>
              <a:t> </a:t>
            </a:r>
            <a:r>
              <a:rPr lang="en-US" b="0" i="0" dirty="0">
                <a:effectLst/>
                <a:latin typeface="Söhne"/>
              </a:rPr>
              <a:t>In classical computing, </a:t>
            </a:r>
            <a:r>
              <a:rPr lang="en-US" b="0" i="0" dirty="0">
                <a:solidFill>
                  <a:srgbClr val="FF0000"/>
                </a:solidFill>
                <a:effectLst/>
                <a:latin typeface="Söhne"/>
              </a:rPr>
              <a:t>bits can exist in one of two states</a:t>
            </a:r>
            <a:r>
              <a:rPr lang="en-US" b="0" i="0" dirty="0">
                <a:effectLst/>
                <a:latin typeface="Söhne"/>
              </a:rPr>
              <a:t>, 0 or 1. Quantum bits or qubits, on the other hand, can exist in a superposition of states. This means that </a:t>
            </a:r>
            <a:r>
              <a:rPr lang="en-US" b="0" i="0" dirty="0">
                <a:solidFill>
                  <a:srgbClr val="00B0F0"/>
                </a:solidFill>
                <a:effectLst/>
                <a:latin typeface="Söhne"/>
              </a:rPr>
              <a:t>a qubit can represent both 0 and 1 simultaneously.</a:t>
            </a:r>
            <a:endParaRPr lang="en-US" dirty="0">
              <a:solidFill>
                <a:srgbClr val="00B0F0"/>
              </a:solidFill>
              <a:latin typeface="Söhne"/>
            </a:endParaRPr>
          </a:p>
          <a:p>
            <a:pPr algn="just">
              <a:buFont typeface="+mj-lt"/>
              <a:buAutoNum type="arabicPeriod"/>
            </a:pPr>
            <a:endParaRPr lang="en-US" sz="1400" b="1" i="0" dirty="0">
              <a:effectLst/>
              <a:latin typeface="Söhne"/>
            </a:endParaRPr>
          </a:p>
          <a:p>
            <a:pPr algn="just">
              <a:buFont typeface="+mj-lt"/>
              <a:buAutoNum type="arabicPeriod"/>
            </a:pPr>
            <a:r>
              <a:rPr lang="en-US" b="1" i="0" dirty="0">
                <a:effectLst/>
                <a:latin typeface="Söhne"/>
              </a:rPr>
              <a:t> Quantum Parallelism: </a:t>
            </a:r>
            <a:r>
              <a:rPr lang="en-US" b="0" i="0" dirty="0">
                <a:effectLst/>
                <a:latin typeface="Söhne"/>
              </a:rPr>
              <a:t>When qubits are in a superposition, quantum algorithms can perform </a:t>
            </a:r>
            <a:r>
              <a:rPr lang="en-US" b="0" i="0" dirty="0">
                <a:solidFill>
                  <a:srgbClr val="00B050"/>
                </a:solidFill>
                <a:effectLst/>
                <a:latin typeface="Söhne"/>
              </a:rPr>
              <a:t>computations on all possible combinations of states </a:t>
            </a:r>
            <a:r>
              <a:rPr lang="en-US" b="0" i="0" dirty="0">
                <a:solidFill>
                  <a:srgbClr val="FF0000"/>
                </a:solidFill>
                <a:effectLst/>
                <a:latin typeface="Söhne"/>
              </a:rPr>
              <a:t>at the same time. </a:t>
            </a:r>
            <a:r>
              <a:rPr lang="en-US" b="0" i="0" dirty="0">
                <a:effectLst/>
                <a:latin typeface="Söhne"/>
              </a:rPr>
              <a:t>This is in stark contrast to classical algorithms that would need to consider each combination sequentially.</a:t>
            </a:r>
          </a:p>
          <a:p>
            <a:pPr algn="just">
              <a:buFont typeface="+mj-lt"/>
              <a:buAutoNum type="arabicPeriod"/>
            </a:pPr>
            <a:endParaRPr lang="en-US" sz="1400" b="0" i="0" dirty="0">
              <a:effectLst/>
              <a:latin typeface="Söhne"/>
            </a:endParaRPr>
          </a:p>
          <a:p>
            <a:pPr algn="just">
              <a:buFont typeface="+mj-lt"/>
              <a:buAutoNum type="arabicPeriod"/>
            </a:pPr>
            <a:r>
              <a:rPr lang="en-US" b="1" i="0" dirty="0">
                <a:effectLst/>
                <a:latin typeface="Söhne"/>
              </a:rPr>
              <a:t> Interference: </a:t>
            </a:r>
            <a:r>
              <a:rPr lang="en-US" b="0" i="0" dirty="0">
                <a:effectLst/>
                <a:latin typeface="Söhne"/>
              </a:rPr>
              <a:t>Superposition allows quantum algorithms to exploit interference. </a:t>
            </a:r>
            <a:r>
              <a:rPr lang="en-US" b="0" i="0" dirty="0">
                <a:solidFill>
                  <a:srgbClr val="FF0000"/>
                </a:solidFill>
                <a:effectLst/>
                <a:latin typeface="Söhne"/>
              </a:rPr>
              <a:t>The interference effect becomes prominent when the superposed states interfere with each other. </a:t>
            </a:r>
            <a:r>
              <a:rPr lang="en-US" b="0" i="0" dirty="0">
                <a:effectLst/>
                <a:latin typeface="Söhne"/>
              </a:rPr>
              <a:t>Quantum interference can amplify the probability of correct outcomes and suppress the probability of incorrect outcomes. This interference phenomenon is </a:t>
            </a:r>
            <a:r>
              <a:rPr lang="en-US" b="0" i="0" dirty="0">
                <a:solidFill>
                  <a:srgbClr val="00B0F0"/>
                </a:solidFill>
                <a:effectLst/>
                <a:latin typeface="Söhne"/>
              </a:rPr>
              <a:t>used to enhance the desired outcomes and cancel out undesired ones.</a:t>
            </a:r>
          </a:p>
          <a:p>
            <a:pPr algn="just">
              <a:buFont typeface="+mj-lt"/>
              <a:buAutoNum type="arabicPeriod"/>
            </a:pPr>
            <a:endParaRPr lang="en-US" sz="1400" b="0" i="0" dirty="0">
              <a:effectLst/>
              <a:latin typeface="Söhne"/>
            </a:endParaRPr>
          </a:p>
          <a:p>
            <a:pPr algn="just">
              <a:buFont typeface="+mj-lt"/>
              <a:buAutoNum type="arabicPeriod"/>
            </a:pPr>
            <a:r>
              <a:rPr lang="en-US" b="1" i="0" dirty="0">
                <a:effectLst/>
                <a:latin typeface="Söhne"/>
              </a:rPr>
              <a:t> Efficiency and Speedup: </a:t>
            </a:r>
            <a:r>
              <a:rPr lang="en-US" b="0" i="0" dirty="0">
                <a:effectLst/>
                <a:latin typeface="Söhne"/>
              </a:rPr>
              <a:t>Quantum algorithms achieve speedup </a:t>
            </a:r>
            <a:r>
              <a:rPr lang="en-US" b="0" i="0" dirty="0">
                <a:solidFill>
                  <a:srgbClr val="00B0F0"/>
                </a:solidFill>
                <a:effectLst/>
                <a:latin typeface="Söhne"/>
              </a:rPr>
              <a:t>by simultaneously processing multiple possibilities</a:t>
            </a:r>
            <a:r>
              <a:rPr lang="en-US" b="0" i="0" dirty="0">
                <a:effectLst/>
                <a:latin typeface="Söhne"/>
              </a:rPr>
              <a:t> due to superposition. This is particularly advantageous for certain types of problems, such as </a:t>
            </a:r>
            <a:r>
              <a:rPr lang="en-US" b="0" i="0" dirty="0">
                <a:solidFill>
                  <a:srgbClr val="00B050"/>
                </a:solidFill>
                <a:effectLst/>
                <a:latin typeface="Söhne"/>
              </a:rPr>
              <a:t>searching and factoring</a:t>
            </a:r>
            <a:r>
              <a:rPr lang="en-US" b="0" i="0" dirty="0">
                <a:effectLst/>
                <a:latin typeface="Söhne"/>
              </a:rPr>
              <a:t>, where a quantum computer can provide exponential speedup compared to classical counterparts.</a:t>
            </a:r>
          </a:p>
          <a:p>
            <a:pPr algn="just">
              <a:buFont typeface="+mj-lt"/>
              <a:buAutoNum type="arabicPeriod"/>
            </a:pPr>
            <a:endParaRPr lang="en-US" sz="1400" b="0" i="0" dirty="0">
              <a:effectLst/>
              <a:latin typeface="Söhne"/>
            </a:endParaRPr>
          </a:p>
          <a:p>
            <a:pPr algn="just">
              <a:buFont typeface="+mj-lt"/>
              <a:buAutoNum type="arabicPeriod"/>
            </a:pPr>
            <a:r>
              <a:rPr lang="en-US" b="1" i="0" dirty="0">
                <a:effectLst/>
                <a:latin typeface="Söhne"/>
              </a:rPr>
              <a:t> Algorithmic Structure: </a:t>
            </a:r>
            <a:r>
              <a:rPr lang="en-US" b="0" i="0" dirty="0">
                <a:effectLst/>
                <a:latin typeface="Söhne"/>
              </a:rPr>
              <a:t>Many quantum algorithms</a:t>
            </a:r>
            <a:r>
              <a:rPr lang="en-US" dirty="0">
                <a:latin typeface="Söhne"/>
              </a:rPr>
              <a:t> </a:t>
            </a:r>
            <a:r>
              <a:rPr lang="en-US" b="0" i="0" dirty="0">
                <a:effectLst/>
                <a:latin typeface="Söhne"/>
              </a:rPr>
              <a:t>are designed to take advantage of superposition. The algorithms often start by placing qubits in a superposition </a:t>
            </a:r>
            <a:r>
              <a:rPr lang="en-US" b="0" i="0" dirty="0">
                <a:solidFill>
                  <a:srgbClr val="00B050"/>
                </a:solidFill>
                <a:effectLst/>
                <a:latin typeface="Söhne"/>
              </a:rPr>
              <a:t>to explore multiple solution paths concurrently</a:t>
            </a:r>
            <a:r>
              <a:rPr lang="en-US" b="0" i="0" dirty="0">
                <a:effectLst/>
                <a:latin typeface="Söhne"/>
              </a:rPr>
              <a:t>.</a:t>
            </a:r>
          </a:p>
        </p:txBody>
      </p:sp>
    </p:spTree>
    <p:extLst>
      <p:ext uri="{BB962C8B-B14F-4D97-AF65-F5344CB8AC3E}">
        <p14:creationId xmlns:p14="http://schemas.microsoft.com/office/powerpoint/2010/main" val="28017038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8CEC78-5609-4686-7DB9-79B233F88FEC}"/>
              </a:ext>
            </a:extLst>
          </p:cNvPr>
          <p:cNvSpPr txBox="1"/>
          <p:nvPr/>
        </p:nvSpPr>
        <p:spPr>
          <a:xfrm>
            <a:off x="1780674" y="474345"/>
            <a:ext cx="10173904" cy="5909310"/>
          </a:xfrm>
          <a:prstGeom prst="rect">
            <a:avLst/>
          </a:prstGeom>
          <a:noFill/>
        </p:spPr>
        <p:txBody>
          <a:bodyPr wrap="square">
            <a:spAutoFit/>
          </a:bodyPr>
          <a:lstStyle/>
          <a:p>
            <a:pPr algn="just"/>
            <a:r>
              <a:rPr lang="en-US" b="1" i="0" dirty="0">
                <a:effectLst/>
                <a:latin typeface="Söhne"/>
              </a:rPr>
              <a:t>6. Quantum Gates:</a:t>
            </a:r>
            <a:r>
              <a:rPr lang="en-US" b="0" i="0" dirty="0">
                <a:effectLst/>
                <a:latin typeface="Söhne"/>
              </a:rPr>
              <a:t> Quantum gates are the basic building blocks of quantum circuits. They are analogous to classical logic gates but operate on quantum bits (qubits) instead of classical bits. </a:t>
            </a:r>
            <a:r>
              <a:rPr lang="en-US" b="0" i="0" dirty="0">
                <a:solidFill>
                  <a:srgbClr val="00B050"/>
                </a:solidFill>
                <a:effectLst/>
                <a:latin typeface="Söhne"/>
              </a:rPr>
              <a:t>Quantum gates manipulate the quantum state of qubits</a:t>
            </a:r>
            <a:r>
              <a:rPr lang="en-US" b="0" i="0" dirty="0">
                <a:effectLst/>
                <a:latin typeface="Söhne"/>
              </a:rPr>
              <a:t>, and they are represented mathematically by unitary matrices.</a:t>
            </a:r>
          </a:p>
          <a:p>
            <a:pPr algn="just"/>
            <a:endParaRPr lang="en-US" dirty="0">
              <a:latin typeface="Söhne"/>
            </a:endParaRPr>
          </a:p>
          <a:p>
            <a:pPr algn="just"/>
            <a:r>
              <a:rPr lang="en-US" b="1" i="0" dirty="0">
                <a:effectLst/>
                <a:latin typeface="Söhne"/>
              </a:rPr>
              <a:t>7. Controlled Operations (or Controlled Gates):</a:t>
            </a:r>
            <a:r>
              <a:rPr lang="en-US" b="0" i="0" dirty="0">
                <a:effectLst/>
                <a:latin typeface="Söhne"/>
              </a:rPr>
              <a:t> A controlled operation is a quantum operation where the </a:t>
            </a:r>
            <a:r>
              <a:rPr lang="en-US" b="0" i="0" dirty="0">
                <a:solidFill>
                  <a:srgbClr val="00B0F0"/>
                </a:solidFill>
                <a:effectLst/>
                <a:latin typeface="Söhne"/>
              </a:rPr>
              <a:t>application of the gate depends on the state of </a:t>
            </a:r>
            <a:r>
              <a:rPr lang="en-US" b="0" i="0" dirty="0">
                <a:effectLst/>
                <a:latin typeface="Söhne"/>
              </a:rPr>
              <a:t>one or more "control" </a:t>
            </a:r>
            <a:r>
              <a:rPr lang="en-US" b="0" i="0" dirty="0">
                <a:solidFill>
                  <a:srgbClr val="00B0F0"/>
                </a:solidFill>
                <a:effectLst/>
                <a:latin typeface="Söhne"/>
              </a:rPr>
              <a:t>qubits</a:t>
            </a:r>
            <a:r>
              <a:rPr lang="en-US" b="0" i="0" dirty="0">
                <a:effectLst/>
                <a:latin typeface="Söhne"/>
              </a:rPr>
              <a:t>. If certain conditions are met, the gate is applied to the "target" qubit. Controlled gates are crucial in quantum algorithms, as they allow for the creation of entanglement and the implementation of quantum algorithms.</a:t>
            </a:r>
          </a:p>
          <a:p>
            <a:pPr algn="just"/>
            <a:endParaRPr lang="en-US" b="0" i="0" dirty="0">
              <a:effectLst/>
              <a:latin typeface="Söhne"/>
            </a:endParaRPr>
          </a:p>
          <a:p>
            <a:pPr algn="just"/>
            <a:r>
              <a:rPr lang="en-US" b="1" i="0" dirty="0">
                <a:effectLst/>
                <a:latin typeface="Söhne"/>
              </a:rPr>
              <a:t>8. Control Qubit and Target Qubit:</a:t>
            </a:r>
            <a:endParaRPr lang="en-US" b="0" i="0" dirty="0">
              <a:effectLst/>
              <a:latin typeface="Söhne"/>
            </a:endParaRPr>
          </a:p>
          <a:p>
            <a:pPr marL="742950" lvl="1" indent="-285750" algn="just">
              <a:buFont typeface="Arial" panose="020B0604020202020204" pitchFamily="34" charset="0"/>
              <a:buChar char="•"/>
            </a:pPr>
            <a:r>
              <a:rPr lang="en-US" b="1" i="0" dirty="0">
                <a:effectLst/>
                <a:latin typeface="Söhne"/>
              </a:rPr>
              <a:t>Control Qubit:</a:t>
            </a:r>
            <a:r>
              <a:rPr lang="en-US" b="0" i="0" dirty="0">
                <a:effectLst/>
                <a:latin typeface="Söhne"/>
              </a:rPr>
              <a:t> The qubit whose state determines whether the gate will be applied to the target qubit. </a:t>
            </a:r>
            <a:r>
              <a:rPr lang="en-US" b="0" i="0" dirty="0">
                <a:solidFill>
                  <a:srgbClr val="FF0000"/>
                </a:solidFill>
                <a:effectLst/>
                <a:latin typeface="Söhne"/>
              </a:rPr>
              <a:t>If the control qubit is in a specific state</a:t>
            </a:r>
            <a:r>
              <a:rPr lang="en-US" b="0" i="0" dirty="0">
                <a:effectLst/>
                <a:latin typeface="Söhne"/>
              </a:rPr>
              <a:t> (often denoted as |1⟩), the gate will have an effect on the target qubit.</a:t>
            </a:r>
          </a:p>
          <a:p>
            <a:pPr marL="742950" lvl="1" indent="-285750" algn="just">
              <a:buFont typeface="Arial" panose="020B0604020202020204" pitchFamily="34" charset="0"/>
              <a:buChar char="•"/>
            </a:pPr>
            <a:r>
              <a:rPr lang="en-US" b="1" i="0" dirty="0">
                <a:effectLst/>
                <a:latin typeface="Söhne"/>
              </a:rPr>
              <a:t>Target Qubit:</a:t>
            </a:r>
            <a:r>
              <a:rPr lang="en-US" b="0" i="0" dirty="0">
                <a:effectLst/>
                <a:latin typeface="Söhne"/>
              </a:rPr>
              <a:t> The qubit on which the gate operation is applied if the control qubit satisfies the specified condition. The target qubit is the one </a:t>
            </a:r>
            <a:r>
              <a:rPr lang="en-US" b="0" i="0" dirty="0">
                <a:solidFill>
                  <a:srgbClr val="00B050"/>
                </a:solidFill>
                <a:effectLst/>
                <a:latin typeface="Söhne"/>
              </a:rPr>
              <a:t>whose quantum state is manipulated by the gate.</a:t>
            </a:r>
          </a:p>
          <a:p>
            <a:pPr marL="742950" lvl="1" indent="-285750" algn="just">
              <a:buFont typeface="+mj-lt"/>
              <a:buAutoNum type="arabicPeriod"/>
            </a:pPr>
            <a:endParaRPr lang="en-US" b="0" i="0" dirty="0">
              <a:effectLst/>
              <a:latin typeface="Söhne"/>
            </a:endParaRPr>
          </a:p>
          <a:p>
            <a:pPr algn="just"/>
            <a:r>
              <a:rPr lang="en-US" b="1" i="0" dirty="0">
                <a:effectLst/>
                <a:latin typeface="Söhne"/>
              </a:rPr>
              <a:t>9. Controlled Quantum Gate Operations:</a:t>
            </a:r>
            <a:r>
              <a:rPr lang="en-US" b="0" i="0" dirty="0">
                <a:effectLst/>
                <a:latin typeface="Söhne"/>
              </a:rPr>
              <a:t> Quantum gates that are controlled are denoted as controlled-X (CNOT), controlled-Z, etc. The controlled-X gate, for example, </a:t>
            </a:r>
            <a:r>
              <a:rPr lang="en-US" b="0" i="0" dirty="0">
                <a:solidFill>
                  <a:srgbClr val="00B0F0"/>
                </a:solidFill>
                <a:effectLst/>
                <a:latin typeface="Söhne"/>
              </a:rPr>
              <a:t>applies a NOT operation to the target qubit only when the control qubit is in the state |1⟩</a:t>
            </a:r>
            <a:r>
              <a:rPr lang="en-US" b="0" i="0" dirty="0">
                <a:effectLst/>
                <a:latin typeface="Söhne"/>
              </a:rPr>
              <a:t>. </a:t>
            </a:r>
            <a:r>
              <a:rPr lang="en-US" b="0" i="0" dirty="0">
                <a:solidFill>
                  <a:srgbClr val="00B050"/>
                </a:solidFill>
                <a:effectLst/>
                <a:latin typeface="Söhne"/>
              </a:rPr>
              <a:t>Controlled-Z similarly applies a phase shift to the target qubit based on the state of the control qubit.</a:t>
            </a:r>
          </a:p>
          <a:p>
            <a:pPr algn="just"/>
            <a:endParaRPr lang="en-IN" dirty="0"/>
          </a:p>
        </p:txBody>
      </p:sp>
    </p:spTree>
    <p:extLst>
      <p:ext uri="{BB962C8B-B14F-4D97-AF65-F5344CB8AC3E}">
        <p14:creationId xmlns:p14="http://schemas.microsoft.com/office/powerpoint/2010/main" val="4000802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6"/>
          <p:cNvSpPr/>
          <p:nvPr/>
        </p:nvSpPr>
        <p:spPr>
          <a:xfrm>
            <a:off x="1963554" y="0"/>
            <a:ext cx="10048774" cy="655418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IN" sz="3200" b="1" u="sng" strike="noStrike" spc="-1" dirty="0">
                <a:uFillTx/>
                <a:latin typeface="Amiri" panose="00000500000000000000" pitchFamily="2" charset="-78"/>
                <a:ea typeface="Amiri" panose="00000500000000000000" pitchFamily="2" charset="-78"/>
                <a:cs typeface="Amiri" panose="00000500000000000000" pitchFamily="2" charset="-78"/>
              </a:rPr>
              <a:t>Selected Algorithms and Applications</a:t>
            </a:r>
            <a:endParaRPr lang="en-IN" sz="3200" b="0" strike="noStrike" spc="-1" dirty="0">
              <a:latin typeface="Amiri" panose="00000500000000000000" pitchFamily="2" charset="-78"/>
              <a:ea typeface="Amiri" panose="00000500000000000000" pitchFamily="2" charset="-78"/>
              <a:cs typeface="Amiri" panose="00000500000000000000" pitchFamily="2" charset="-78"/>
            </a:endParaRPr>
          </a:p>
          <a:p>
            <a:pPr algn="just">
              <a:lnSpc>
                <a:spcPct val="100000"/>
              </a:lnSpc>
              <a:buNone/>
            </a:pPr>
            <a:endParaRPr lang="en-IN" sz="2000" b="0" strike="noStrike" spc="-1" dirty="0">
              <a:latin typeface="Arial"/>
            </a:endParaRPr>
          </a:p>
          <a:p>
            <a:pPr marL="343080" indent="-343080" algn="just">
              <a:lnSpc>
                <a:spcPct val="100000"/>
              </a:lnSpc>
              <a:buClr>
                <a:srgbClr val="000000"/>
              </a:buClr>
              <a:buFont typeface="StarSymbol"/>
              <a:buAutoNum type="arabicPeriod"/>
            </a:pPr>
            <a:r>
              <a:rPr lang="en-IN" sz="2400" b="1" strike="noStrike" spc="-1" dirty="0">
                <a:latin typeface="Corbel"/>
                <a:ea typeface="DejaVu Sans"/>
              </a:rPr>
              <a:t>Shallow Oracle-Based Algorithms</a:t>
            </a:r>
            <a:endParaRPr lang="en-IN" sz="2400" b="0" strike="noStrike" spc="-1" dirty="0">
              <a:latin typeface="Arial"/>
            </a:endParaRPr>
          </a:p>
          <a:p>
            <a:pPr algn="just">
              <a:lnSpc>
                <a:spcPct val="100000"/>
              </a:lnSpc>
              <a:buNone/>
            </a:pPr>
            <a:r>
              <a:rPr lang="en-IN" b="0" strike="noStrike" spc="-1" dirty="0">
                <a:latin typeface="Corbel" panose="020B0503020204020204" pitchFamily="34" charset="0"/>
                <a:ea typeface="DejaVu Sans"/>
              </a:rPr>
              <a:t>The first group of quantum programs that we converted into benchmarks consist of </a:t>
            </a:r>
            <a:r>
              <a:rPr lang="en-IN" b="0" strike="noStrike" spc="-1" dirty="0">
                <a:solidFill>
                  <a:schemeClr val="accent2"/>
                </a:solidFill>
                <a:latin typeface="Corbel" panose="020B0503020204020204" pitchFamily="34" charset="0"/>
                <a:ea typeface="DejaVu Sans"/>
              </a:rPr>
              <a:t>three ‘oracle’ algorithms. </a:t>
            </a:r>
            <a:endParaRPr lang="en-IN" b="0" strike="noStrike" spc="-1" dirty="0">
              <a:solidFill>
                <a:schemeClr val="accent2"/>
              </a:solidFill>
              <a:latin typeface="Corbel" panose="020B0503020204020204" pitchFamily="34" charset="0"/>
            </a:endParaRPr>
          </a:p>
          <a:p>
            <a:pPr algn="just">
              <a:lnSpc>
                <a:spcPct val="100000"/>
              </a:lnSpc>
              <a:buNone/>
            </a:pPr>
            <a:r>
              <a:rPr lang="en-IN" b="0" strike="noStrike" spc="-1" dirty="0">
                <a:latin typeface="Corbel" panose="020B0503020204020204" pitchFamily="34" charset="0"/>
                <a:ea typeface="DejaVu Sans"/>
              </a:rPr>
              <a:t>• Deutsch-</a:t>
            </a:r>
            <a:r>
              <a:rPr lang="en-IN" b="0" strike="noStrike" spc="-1" dirty="0" err="1">
                <a:latin typeface="Corbel" panose="020B0503020204020204" pitchFamily="34" charset="0"/>
                <a:ea typeface="DejaVu Sans"/>
              </a:rPr>
              <a:t>Jozsa</a:t>
            </a:r>
            <a:r>
              <a:rPr lang="en-IN" b="0" strike="noStrike" spc="-1" dirty="0">
                <a:latin typeface="Corbel" panose="020B0503020204020204" pitchFamily="34" charset="0"/>
                <a:ea typeface="DejaVu Sans"/>
              </a:rPr>
              <a:t> Algorithm </a:t>
            </a:r>
            <a:endParaRPr lang="en-IN" b="0" strike="noStrike" spc="-1" dirty="0">
              <a:latin typeface="Corbel" panose="020B0503020204020204" pitchFamily="34" charset="0"/>
            </a:endParaRPr>
          </a:p>
          <a:p>
            <a:pPr algn="just">
              <a:lnSpc>
                <a:spcPct val="100000"/>
              </a:lnSpc>
              <a:buNone/>
            </a:pPr>
            <a:r>
              <a:rPr lang="en-IN" b="0" strike="noStrike" spc="-1" dirty="0">
                <a:latin typeface="Corbel" panose="020B0503020204020204" pitchFamily="34" charset="0"/>
                <a:ea typeface="DejaVu Sans"/>
              </a:rPr>
              <a:t>• Bernstein-Vazirani Algorithm </a:t>
            </a:r>
            <a:endParaRPr lang="en-IN" b="0" strike="noStrike" spc="-1" dirty="0">
              <a:latin typeface="Corbel" panose="020B0503020204020204" pitchFamily="34" charset="0"/>
            </a:endParaRPr>
          </a:p>
          <a:p>
            <a:pPr>
              <a:lnSpc>
                <a:spcPct val="100000"/>
              </a:lnSpc>
              <a:buNone/>
            </a:pPr>
            <a:r>
              <a:rPr lang="en-IN" b="0" strike="noStrike" spc="-1" dirty="0">
                <a:latin typeface="Corbel" panose="020B0503020204020204" pitchFamily="34" charset="0"/>
                <a:ea typeface="DejaVu Sans"/>
              </a:rPr>
              <a:t>• Hidden Shift Problem</a:t>
            </a:r>
          </a:p>
          <a:p>
            <a:pPr algn="just">
              <a:lnSpc>
                <a:spcPct val="100000"/>
              </a:lnSpc>
              <a:buNone/>
            </a:pPr>
            <a:endParaRPr lang="en-IN" sz="1400" strike="noStrike" spc="-1" dirty="0">
              <a:latin typeface="Corbel" panose="020B0503020204020204" pitchFamily="34" charset="0"/>
              <a:ea typeface="DejaVu Sans"/>
            </a:endParaRPr>
          </a:p>
          <a:p>
            <a:pPr algn="just">
              <a:lnSpc>
                <a:spcPct val="100000"/>
              </a:lnSpc>
              <a:buNone/>
            </a:pPr>
            <a:r>
              <a:rPr lang="en-US" b="0" strike="noStrike" spc="-1" dirty="0">
                <a:latin typeface="Corbel" panose="020B0503020204020204" pitchFamily="34" charset="0"/>
                <a:ea typeface="DejaVu Sans"/>
              </a:rPr>
              <a:t>All of these algorithms share a simple structure in which the primary qubits of the circuit are initialized into a quantum superposition and a </a:t>
            </a:r>
            <a:r>
              <a:rPr lang="en-US" b="0" strike="noStrike" spc="-1" dirty="0">
                <a:solidFill>
                  <a:srgbClr val="00B0F0"/>
                </a:solidFill>
                <a:latin typeface="Corbel" panose="020B0503020204020204" pitchFamily="34" charset="0"/>
                <a:ea typeface="DejaVu Sans"/>
              </a:rPr>
              <a:t>‘secret’ integer value </a:t>
            </a:r>
            <a:r>
              <a:rPr lang="en-US" b="0" strike="noStrike" spc="-1" dirty="0">
                <a:latin typeface="Corbel" panose="020B0503020204020204" pitchFamily="34" charset="0"/>
                <a:ea typeface="DejaVu Sans"/>
              </a:rPr>
              <a:t>is embedded into the circuit using a </a:t>
            </a:r>
            <a:r>
              <a:rPr lang="en-US" b="0" strike="noStrike" spc="-1" dirty="0">
                <a:solidFill>
                  <a:srgbClr val="00B050"/>
                </a:solidFill>
                <a:latin typeface="Corbel" panose="020B0503020204020204" pitchFamily="34" charset="0"/>
                <a:ea typeface="DejaVu Sans"/>
              </a:rPr>
              <a:t>special</a:t>
            </a:r>
            <a:r>
              <a:rPr lang="en-US" b="1" strike="noStrike" spc="-1" dirty="0">
                <a:solidFill>
                  <a:srgbClr val="00B050"/>
                </a:solidFill>
                <a:latin typeface="Corbel" panose="020B0503020204020204" pitchFamily="34" charset="0"/>
                <a:ea typeface="DejaVu Sans"/>
              </a:rPr>
              <a:t> ‘oracle’ </a:t>
            </a:r>
            <a:r>
              <a:rPr lang="en-US" b="0" strike="noStrike" spc="-1" dirty="0">
                <a:solidFill>
                  <a:srgbClr val="00B050"/>
                </a:solidFill>
                <a:latin typeface="Corbel" panose="020B0503020204020204" pitchFamily="34" charset="0"/>
                <a:ea typeface="DejaVu Sans"/>
              </a:rPr>
              <a:t>operation. </a:t>
            </a:r>
            <a:endParaRPr lang="en-IN" b="0" strike="noStrike" spc="-1" dirty="0">
              <a:solidFill>
                <a:srgbClr val="00B050"/>
              </a:solidFill>
              <a:latin typeface="Corbel" panose="020B0503020204020204" pitchFamily="34" charset="0"/>
            </a:endParaRPr>
          </a:p>
          <a:p>
            <a:pPr algn="just">
              <a:lnSpc>
                <a:spcPct val="100000"/>
              </a:lnSpc>
              <a:buNone/>
            </a:pPr>
            <a:endParaRPr lang="en-IN" sz="1400" b="0" strike="noStrike" spc="-1" dirty="0">
              <a:latin typeface="Corbel" panose="020B0503020204020204" pitchFamily="34" charset="0"/>
            </a:endParaRPr>
          </a:p>
          <a:p>
            <a:pPr algn="just">
              <a:lnSpc>
                <a:spcPct val="100000"/>
              </a:lnSpc>
              <a:buNone/>
            </a:pPr>
            <a:r>
              <a:rPr lang="en-US" b="0" strike="noStrike" spc="-1" dirty="0">
                <a:latin typeface="Corbel" panose="020B0503020204020204" pitchFamily="34" charset="0"/>
                <a:ea typeface="DejaVu Sans"/>
              </a:rPr>
              <a:t>The oracle uses quantum gates to manipulate the relative phases of the qubits to effectively </a:t>
            </a:r>
            <a:r>
              <a:rPr lang="en-US" b="0" strike="noStrike" spc="-1" dirty="0">
                <a:solidFill>
                  <a:srgbClr val="00B0F0"/>
                </a:solidFill>
                <a:latin typeface="Corbel" panose="020B0503020204020204" pitchFamily="34" charset="0"/>
                <a:ea typeface="DejaVu Sans"/>
              </a:rPr>
              <a:t>‘hide’ </a:t>
            </a:r>
            <a:r>
              <a:rPr lang="en-US" b="0" strike="noStrike" spc="-1" dirty="0">
                <a:latin typeface="Corbel" panose="020B0503020204020204" pitchFamily="34" charset="0"/>
                <a:ea typeface="DejaVu Sans"/>
              </a:rPr>
              <a:t>the integer, encoded as a string of ones and zeros, in the resulting quantum state. </a:t>
            </a:r>
            <a:endParaRPr lang="en-IN" b="0" strike="noStrike" spc="-1" dirty="0">
              <a:latin typeface="Corbel" panose="020B0503020204020204" pitchFamily="34" charset="0"/>
            </a:endParaRPr>
          </a:p>
          <a:p>
            <a:pPr algn="just">
              <a:lnSpc>
                <a:spcPct val="100000"/>
              </a:lnSpc>
              <a:buNone/>
            </a:pPr>
            <a:endParaRPr lang="en-IN" sz="1400" b="0" strike="noStrike" spc="-1" dirty="0">
              <a:latin typeface="Corbel" panose="020B0503020204020204" pitchFamily="34" charset="0"/>
            </a:endParaRPr>
          </a:p>
          <a:p>
            <a:pPr algn="just">
              <a:lnSpc>
                <a:spcPct val="100000"/>
              </a:lnSpc>
              <a:buNone/>
            </a:pPr>
            <a:r>
              <a:rPr lang="en-US" b="0" strike="noStrike" spc="-1" dirty="0">
                <a:latin typeface="Corbel" panose="020B0503020204020204" pitchFamily="34" charset="0"/>
                <a:ea typeface="DejaVu Sans"/>
              </a:rPr>
              <a:t>At the end of the circuit, the quantum state is transformed back into the computational basis and the secret integer value is revealed</a:t>
            </a:r>
            <a:r>
              <a:rPr lang="en-IN" b="0" strike="noStrike" spc="-1" dirty="0">
                <a:latin typeface="Corbel" panose="020B0503020204020204" pitchFamily="34" charset="0"/>
                <a:ea typeface="DejaVu Sans"/>
              </a:rPr>
              <a:t>.</a:t>
            </a:r>
          </a:p>
          <a:p>
            <a:pPr algn="just">
              <a:lnSpc>
                <a:spcPct val="100000"/>
              </a:lnSpc>
              <a:buNone/>
            </a:pPr>
            <a:endParaRPr lang="en-IN" sz="1400" spc="-1" dirty="0">
              <a:latin typeface="Corbel" panose="020B0503020204020204" pitchFamily="34" charset="0"/>
              <a:ea typeface="DejaVu Sans"/>
            </a:endParaRPr>
          </a:p>
          <a:p>
            <a:pPr algn="just"/>
            <a:r>
              <a:rPr lang="en-IN" b="1" i="1" dirty="0">
                <a:latin typeface="Corbel" panose="020B0503020204020204" pitchFamily="34" charset="0"/>
              </a:rPr>
              <a:t>(</a:t>
            </a:r>
            <a:r>
              <a:rPr lang="en-IN" b="1" i="1" dirty="0">
                <a:solidFill>
                  <a:srgbClr val="00B050"/>
                </a:solidFill>
                <a:latin typeface="Corbel" panose="020B0503020204020204" pitchFamily="34" charset="0"/>
              </a:rPr>
              <a:t>Note:</a:t>
            </a:r>
            <a:r>
              <a:rPr lang="en-IN" b="1" i="1" dirty="0">
                <a:latin typeface="Corbel" panose="020B0503020204020204" pitchFamily="34" charset="0"/>
              </a:rPr>
              <a:t> </a:t>
            </a:r>
            <a:r>
              <a:rPr lang="en-IN" b="0" i="1" dirty="0">
                <a:effectLst/>
                <a:latin typeface="Corbel" panose="020B0503020204020204" pitchFamily="34" charset="0"/>
              </a:rPr>
              <a:t>In quantum computing, </a:t>
            </a:r>
            <a:r>
              <a:rPr lang="en-IN" i="1" dirty="0">
                <a:effectLst/>
                <a:latin typeface="Corbel" panose="020B0503020204020204" pitchFamily="34" charset="0"/>
              </a:rPr>
              <a:t>an</a:t>
            </a:r>
            <a:r>
              <a:rPr lang="en-IN" i="1" dirty="0">
                <a:solidFill>
                  <a:srgbClr val="FF0000"/>
                </a:solidFill>
                <a:effectLst/>
                <a:latin typeface="Corbel" panose="020B0503020204020204" pitchFamily="34" charset="0"/>
              </a:rPr>
              <a:t> “oracle” </a:t>
            </a:r>
            <a:r>
              <a:rPr lang="en-IN" b="0" i="1" dirty="0">
                <a:effectLst/>
                <a:latin typeface="Corbel" panose="020B0503020204020204" pitchFamily="34" charset="0"/>
              </a:rPr>
              <a:t>is a black-box quantum operation that performs a specific task. The oracle is designed to encode information in a way that provides a quantum advantage for solving certain problems. A</a:t>
            </a:r>
            <a:r>
              <a:rPr lang="en-US" b="0" i="0" dirty="0">
                <a:effectLst/>
                <a:latin typeface="Söhne"/>
              </a:rPr>
              <a:t> </a:t>
            </a:r>
            <a:r>
              <a:rPr lang="en-US" b="0" i="0" dirty="0">
                <a:solidFill>
                  <a:srgbClr val="FF0000"/>
                </a:solidFill>
                <a:effectLst/>
                <a:latin typeface="Corbel" panose="020B0503020204020204" pitchFamily="34" charset="0"/>
              </a:rPr>
              <a:t>“secret integer”</a:t>
            </a:r>
            <a:r>
              <a:rPr lang="en-US" b="0" i="0" dirty="0">
                <a:effectLst/>
                <a:latin typeface="Corbel" panose="020B0503020204020204" pitchFamily="34" charset="0"/>
              </a:rPr>
              <a:t> </a:t>
            </a:r>
            <a:r>
              <a:rPr lang="en-US" b="0" i="0" dirty="0">
                <a:effectLst/>
                <a:latin typeface="Söhne"/>
              </a:rPr>
              <a:t>is a binary string (a sequence of 0s and 1s) that is encoded or hidden in the quantum state through the oracle operation.</a:t>
            </a:r>
            <a:r>
              <a:rPr lang="en-IN" b="0" i="1" dirty="0">
                <a:effectLst/>
                <a:latin typeface="Corbel" panose="020B0503020204020204" pitchFamily="34" charset="0"/>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32FE59F-69C4-B57E-CF3C-44535A83DE80}"/>
              </a:ext>
            </a:extLst>
          </p:cNvPr>
          <p:cNvSpPr txBox="1"/>
          <p:nvPr/>
        </p:nvSpPr>
        <p:spPr>
          <a:xfrm>
            <a:off x="1694329" y="106392"/>
            <a:ext cx="10163995" cy="6524863"/>
          </a:xfrm>
          <a:prstGeom prst="rect">
            <a:avLst/>
          </a:prstGeom>
          <a:noFill/>
        </p:spPr>
        <p:txBody>
          <a:bodyPr wrap="square">
            <a:spAutoFit/>
          </a:bodyPr>
          <a:lstStyle/>
          <a:p>
            <a:pPr algn="just"/>
            <a:r>
              <a:rPr lang="en-IN" sz="2000" i="1" dirty="0">
                <a:latin typeface="Corbel" panose="020B0503020204020204" pitchFamily="34" charset="0"/>
              </a:rPr>
              <a:t>A </a:t>
            </a:r>
            <a:r>
              <a:rPr lang="en-IN" sz="2000" i="1" dirty="0">
                <a:effectLst/>
                <a:latin typeface="Corbel" panose="020B0503020204020204" pitchFamily="34" charset="0"/>
              </a:rPr>
              <a:t>brief overview of </a:t>
            </a:r>
            <a:r>
              <a:rPr lang="en-IN" sz="2000" i="1" strike="noStrike" spc="-1" dirty="0">
                <a:latin typeface="Corbel" panose="020B0503020204020204" pitchFamily="34" charset="0"/>
                <a:ea typeface="DejaVu Sans"/>
              </a:rPr>
              <a:t>three ‘oracle’ algorithms…</a:t>
            </a:r>
          </a:p>
          <a:p>
            <a:pPr algn="just"/>
            <a:endParaRPr lang="en-IN" sz="2000" i="1" dirty="0">
              <a:latin typeface="Corbel" panose="020B0503020204020204" pitchFamily="34" charset="0"/>
            </a:endParaRPr>
          </a:p>
          <a:p>
            <a:pPr algn="just">
              <a:buFont typeface="+mj-lt"/>
              <a:buAutoNum type="arabicPeriod"/>
            </a:pPr>
            <a:r>
              <a:rPr lang="en-IN" b="1" i="0" dirty="0">
                <a:effectLst/>
                <a:latin typeface="Corbel" panose="020B0503020204020204" pitchFamily="34" charset="0"/>
              </a:rPr>
              <a:t>Deutsch-</a:t>
            </a:r>
            <a:r>
              <a:rPr lang="en-IN" b="1" i="0" dirty="0" err="1">
                <a:effectLst/>
                <a:latin typeface="Corbel" panose="020B0503020204020204" pitchFamily="34" charset="0"/>
              </a:rPr>
              <a:t>Jozsa</a:t>
            </a:r>
            <a:r>
              <a:rPr lang="en-IN" b="1" i="0" dirty="0">
                <a:effectLst/>
                <a:latin typeface="Corbel" panose="020B0503020204020204" pitchFamily="34" charset="0"/>
              </a:rPr>
              <a:t> Algorithm:</a:t>
            </a:r>
            <a:endParaRPr lang="en-IN" b="0" i="0" dirty="0">
              <a:effectLst/>
              <a:latin typeface="Corbel" panose="020B0503020204020204" pitchFamily="34" charset="0"/>
            </a:endParaRPr>
          </a:p>
          <a:p>
            <a:pPr lvl="1" algn="just"/>
            <a:r>
              <a:rPr lang="en-IN" b="1" i="0" dirty="0">
                <a:effectLst/>
                <a:latin typeface="Corbel" panose="020B0503020204020204" pitchFamily="34" charset="0"/>
              </a:rPr>
              <a:t>Objective:</a:t>
            </a:r>
            <a:r>
              <a:rPr lang="en-IN" b="0" i="0" dirty="0">
                <a:effectLst/>
                <a:latin typeface="Corbel" panose="020B0503020204020204" pitchFamily="34" charset="0"/>
              </a:rPr>
              <a:t> </a:t>
            </a:r>
            <a:r>
              <a:rPr lang="en-IN" b="0" i="0" dirty="0">
                <a:solidFill>
                  <a:srgbClr val="00B050"/>
                </a:solidFill>
                <a:effectLst/>
                <a:latin typeface="Corbel" panose="020B0503020204020204" pitchFamily="34" charset="0"/>
              </a:rPr>
              <a:t>Determines</a:t>
            </a:r>
            <a:r>
              <a:rPr lang="en-IN" b="0" i="0" dirty="0">
                <a:effectLst/>
                <a:latin typeface="Corbel" panose="020B0503020204020204" pitchFamily="34" charset="0"/>
              </a:rPr>
              <a:t> whether a given function, represented by an oracle, is </a:t>
            </a:r>
            <a:r>
              <a:rPr lang="en-IN" b="0" i="0" dirty="0">
                <a:solidFill>
                  <a:srgbClr val="00B050"/>
                </a:solidFill>
                <a:effectLst/>
                <a:latin typeface="Corbel" panose="020B0503020204020204" pitchFamily="34" charset="0"/>
              </a:rPr>
              <a:t>constant</a:t>
            </a:r>
            <a:r>
              <a:rPr lang="en-IN" b="0" i="0" dirty="0">
                <a:effectLst/>
                <a:latin typeface="Corbel" panose="020B0503020204020204" pitchFamily="34" charset="0"/>
              </a:rPr>
              <a:t> </a:t>
            </a:r>
            <a:r>
              <a:rPr lang="en-US" b="0" i="0" dirty="0">
                <a:solidFill>
                  <a:srgbClr val="C00000"/>
                </a:solidFill>
                <a:effectLst/>
                <a:latin typeface="Corbel" panose="020B0503020204020204" pitchFamily="34" charset="0"/>
              </a:rPr>
              <a:t>(outputting the same value for all inputs)</a:t>
            </a:r>
            <a:r>
              <a:rPr lang="en-US" b="0" i="0" dirty="0">
                <a:effectLst/>
                <a:latin typeface="Corbel" panose="020B0503020204020204" pitchFamily="34" charset="0"/>
              </a:rPr>
              <a:t> or </a:t>
            </a:r>
            <a:r>
              <a:rPr lang="en-US" b="0" i="0" dirty="0">
                <a:solidFill>
                  <a:srgbClr val="00B050"/>
                </a:solidFill>
                <a:effectLst/>
                <a:latin typeface="Corbel" panose="020B0503020204020204" pitchFamily="34" charset="0"/>
              </a:rPr>
              <a:t>balanced</a:t>
            </a:r>
            <a:r>
              <a:rPr lang="en-US" b="0" i="0" dirty="0">
                <a:effectLst/>
                <a:latin typeface="Corbel" panose="020B0503020204020204" pitchFamily="34" charset="0"/>
              </a:rPr>
              <a:t> </a:t>
            </a:r>
            <a:r>
              <a:rPr lang="en-US" b="0" i="0" dirty="0">
                <a:solidFill>
                  <a:srgbClr val="C00000"/>
                </a:solidFill>
                <a:effectLst/>
                <a:latin typeface="Corbel" panose="020B0503020204020204" pitchFamily="34" charset="0"/>
              </a:rPr>
              <a:t>(outputting an equal number of 0s and 1s).</a:t>
            </a:r>
          </a:p>
          <a:p>
            <a:pPr lvl="1" algn="just"/>
            <a:r>
              <a:rPr lang="en-IN" b="1" i="0" dirty="0">
                <a:effectLst/>
                <a:latin typeface="Corbel" panose="020B0503020204020204" pitchFamily="34" charset="0"/>
              </a:rPr>
              <a:t>Procedure:</a:t>
            </a:r>
            <a:endParaRPr lang="en-IN" b="0" i="0" dirty="0">
              <a:effectLst/>
              <a:latin typeface="Corbel" panose="020B0503020204020204" pitchFamily="34" charset="0"/>
            </a:endParaRPr>
          </a:p>
          <a:p>
            <a:pPr marL="1200150" lvl="2" indent="-285750" algn="just">
              <a:buFont typeface="Wingdings" panose="05000000000000000000" pitchFamily="2" charset="2"/>
              <a:buChar char="Ø"/>
            </a:pPr>
            <a:r>
              <a:rPr lang="en-IN" b="0" i="0" dirty="0">
                <a:effectLst/>
                <a:latin typeface="Corbel" panose="020B0503020204020204" pitchFamily="34" charset="0"/>
              </a:rPr>
              <a:t>Initializes primary qubits into a quantum superposition.</a:t>
            </a:r>
          </a:p>
          <a:p>
            <a:pPr marL="1200150" lvl="2" indent="-285750" algn="just">
              <a:buFont typeface="Wingdings" panose="05000000000000000000" pitchFamily="2" charset="2"/>
              <a:buChar char="Ø"/>
            </a:pPr>
            <a:r>
              <a:rPr lang="en-IN" b="0" i="0" dirty="0">
                <a:effectLst/>
                <a:latin typeface="Corbel" panose="020B0503020204020204" pitchFamily="34" charset="0"/>
              </a:rPr>
              <a:t>Utilizes an oracle operation </a:t>
            </a:r>
            <a:r>
              <a:rPr lang="en-IN" b="0" i="0" dirty="0">
                <a:solidFill>
                  <a:srgbClr val="00B0F0"/>
                </a:solidFill>
                <a:effectLst/>
                <a:latin typeface="Corbel" panose="020B0503020204020204" pitchFamily="34" charset="0"/>
              </a:rPr>
              <a:t>to encode the function's behaviour </a:t>
            </a:r>
            <a:r>
              <a:rPr lang="en-IN" b="0" i="0" dirty="0">
                <a:effectLst/>
                <a:latin typeface="Corbel" panose="020B0503020204020204" pitchFamily="34" charset="0"/>
              </a:rPr>
              <a:t>(hidden integer value).</a:t>
            </a:r>
          </a:p>
          <a:p>
            <a:pPr marL="1200150" lvl="2" indent="-285750" algn="just">
              <a:buFont typeface="Wingdings" panose="05000000000000000000" pitchFamily="2" charset="2"/>
              <a:buChar char="Ø"/>
            </a:pPr>
            <a:r>
              <a:rPr lang="en-IN" b="0" i="0" dirty="0">
                <a:effectLst/>
                <a:latin typeface="Corbel" panose="020B0503020204020204" pitchFamily="34" charset="0"/>
              </a:rPr>
              <a:t>Applies quantum operations to determine if the function is constant or balanced.</a:t>
            </a:r>
          </a:p>
          <a:p>
            <a:pPr lvl="2" algn="just"/>
            <a:endParaRPr lang="en-IN" b="0" i="0" dirty="0">
              <a:effectLst/>
              <a:latin typeface="Corbel" panose="020B0503020204020204" pitchFamily="34" charset="0"/>
            </a:endParaRPr>
          </a:p>
          <a:p>
            <a:pPr algn="just">
              <a:buFont typeface="+mj-lt"/>
              <a:buAutoNum type="arabicPeriod"/>
            </a:pPr>
            <a:r>
              <a:rPr lang="en-IN" b="1" i="0" dirty="0">
                <a:effectLst/>
                <a:latin typeface="Corbel" panose="020B0503020204020204" pitchFamily="34" charset="0"/>
              </a:rPr>
              <a:t>Bernstein-Vazirani Algorithm:</a:t>
            </a:r>
            <a:endParaRPr lang="en-IN" b="0" i="0" dirty="0">
              <a:effectLst/>
              <a:latin typeface="Corbel" panose="020B0503020204020204" pitchFamily="34" charset="0"/>
            </a:endParaRPr>
          </a:p>
          <a:p>
            <a:pPr lvl="1" algn="just"/>
            <a:r>
              <a:rPr lang="en-IN" b="1" i="0" dirty="0">
                <a:effectLst/>
                <a:latin typeface="Corbel" panose="020B0503020204020204" pitchFamily="34" charset="0"/>
              </a:rPr>
              <a:t>Objective:</a:t>
            </a:r>
            <a:r>
              <a:rPr lang="en-IN" b="0" i="0" dirty="0">
                <a:effectLst/>
                <a:latin typeface="Corbel" panose="020B0503020204020204" pitchFamily="34" charset="0"/>
              </a:rPr>
              <a:t> </a:t>
            </a:r>
            <a:r>
              <a:rPr lang="en-IN" b="0" i="0" dirty="0">
                <a:solidFill>
                  <a:srgbClr val="00B050"/>
                </a:solidFill>
                <a:effectLst/>
                <a:latin typeface="Corbel" panose="020B0503020204020204" pitchFamily="34" charset="0"/>
              </a:rPr>
              <a:t>Reveals </a:t>
            </a:r>
            <a:r>
              <a:rPr lang="en-IN" b="0" i="0" dirty="0">
                <a:effectLst/>
                <a:latin typeface="Corbel" panose="020B0503020204020204" pitchFamily="34" charset="0"/>
              </a:rPr>
              <a:t>a hidden binary string (integer) encoded by an oracle function.</a:t>
            </a:r>
          </a:p>
          <a:p>
            <a:pPr lvl="1" algn="just"/>
            <a:r>
              <a:rPr lang="en-IN" b="1" i="0" dirty="0">
                <a:effectLst/>
                <a:latin typeface="Corbel" panose="020B0503020204020204" pitchFamily="34" charset="0"/>
              </a:rPr>
              <a:t>Procedure:</a:t>
            </a:r>
            <a:endParaRPr lang="en-IN" b="0" i="0" dirty="0">
              <a:effectLst/>
              <a:latin typeface="Corbel" panose="020B0503020204020204" pitchFamily="34" charset="0"/>
            </a:endParaRPr>
          </a:p>
          <a:p>
            <a:pPr marL="1200150" lvl="2" indent="-285750" algn="just">
              <a:buFont typeface="Wingdings" panose="05000000000000000000" pitchFamily="2" charset="2"/>
              <a:buChar char="Ø"/>
            </a:pPr>
            <a:r>
              <a:rPr lang="en-IN" b="0" i="0" dirty="0">
                <a:effectLst/>
                <a:latin typeface="Corbel" panose="020B0503020204020204" pitchFamily="34" charset="0"/>
              </a:rPr>
              <a:t>Similar to Deutsch-</a:t>
            </a:r>
            <a:r>
              <a:rPr lang="en-IN" b="0" i="0" dirty="0" err="1">
                <a:effectLst/>
                <a:latin typeface="Corbel" panose="020B0503020204020204" pitchFamily="34" charset="0"/>
              </a:rPr>
              <a:t>Jozsa</a:t>
            </a:r>
            <a:r>
              <a:rPr lang="en-IN" b="0" i="0" dirty="0">
                <a:effectLst/>
                <a:latin typeface="Corbel" panose="020B0503020204020204" pitchFamily="34" charset="0"/>
              </a:rPr>
              <a:t>, initializes qubits into a </a:t>
            </a:r>
            <a:r>
              <a:rPr lang="en-IN" b="0" i="0" dirty="0">
                <a:solidFill>
                  <a:srgbClr val="00B0F0"/>
                </a:solidFill>
                <a:effectLst/>
                <a:latin typeface="Corbel" panose="020B0503020204020204" pitchFamily="34" charset="0"/>
              </a:rPr>
              <a:t>quantum superposition</a:t>
            </a:r>
            <a:r>
              <a:rPr lang="en-IN" b="0" i="0" dirty="0">
                <a:effectLst/>
                <a:latin typeface="Corbel" panose="020B0503020204020204" pitchFamily="34" charset="0"/>
              </a:rPr>
              <a:t>.</a:t>
            </a:r>
          </a:p>
          <a:p>
            <a:pPr marL="1200150" lvl="2" indent="-285750" algn="just">
              <a:buFont typeface="Wingdings" panose="05000000000000000000" pitchFamily="2" charset="2"/>
              <a:buChar char="Ø"/>
            </a:pPr>
            <a:r>
              <a:rPr lang="en-IN" b="0" i="0" dirty="0">
                <a:effectLst/>
                <a:latin typeface="Corbel" panose="020B0503020204020204" pitchFamily="34" charset="0"/>
              </a:rPr>
              <a:t>Uses an oracle to encode a hidden binary string in the quantum state.</a:t>
            </a:r>
          </a:p>
          <a:p>
            <a:pPr marL="1200150" lvl="2" indent="-285750" algn="just">
              <a:buFont typeface="Wingdings" panose="05000000000000000000" pitchFamily="2" charset="2"/>
              <a:buChar char="Ø"/>
            </a:pPr>
            <a:r>
              <a:rPr lang="en-IN" b="0" i="0" dirty="0">
                <a:effectLst/>
                <a:latin typeface="Corbel" panose="020B0503020204020204" pitchFamily="34" charset="0"/>
              </a:rPr>
              <a:t>Applies quantum operations to unveil the hidden binary string efficiently.</a:t>
            </a:r>
          </a:p>
          <a:p>
            <a:pPr marL="1200150" lvl="2" indent="-285750" algn="just">
              <a:buFont typeface="Wingdings" panose="05000000000000000000" pitchFamily="2" charset="2"/>
              <a:buChar char="Ø"/>
            </a:pPr>
            <a:endParaRPr lang="en-IN" b="0" i="0" dirty="0">
              <a:effectLst/>
              <a:latin typeface="Corbel" panose="020B0503020204020204" pitchFamily="34" charset="0"/>
            </a:endParaRPr>
          </a:p>
          <a:p>
            <a:pPr algn="just">
              <a:buFont typeface="+mj-lt"/>
              <a:buAutoNum type="arabicPeriod"/>
            </a:pPr>
            <a:r>
              <a:rPr lang="en-IN" b="1" i="0" dirty="0">
                <a:effectLst/>
                <a:latin typeface="Corbel" panose="020B0503020204020204" pitchFamily="34" charset="0"/>
              </a:rPr>
              <a:t>Hidden Shift Problem:</a:t>
            </a:r>
            <a:endParaRPr lang="en-IN" b="0" i="0" dirty="0">
              <a:effectLst/>
              <a:latin typeface="Corbel" panose="020B0503020204020204" pitchFamily="34" charset="0"/>
            </a:endParaRPr>
          </a:p>
          <a:p>
            <a:pPr lvl="1" algn="just"/>
            <a:r>
              <a:rPr lang="en-IN" b="1" i="0" dirty="0">
                <a:effectLst/>
                <a:latin typeface="Corbel" panose="020B0503020204020204" pitchFamily="34" charset="0"/>
              </a:rPr>
              <a:t>Objective:</a:t>
            </a:r>
            <a:r>
              <a:rPr lang="en-IN" b="0" i="0" dirty="0">
                <a:effectLst/>
                <a:latin typeface="Corbel" panose="020B0503020204020204" pitchFamily="34" charset="0"/>
              </a:rPr>
              <a:t> </a:t>
            </a:r>
            <a:r>
              <a:rPr lang="en-IN" b="0" i="0" dirty="0">
                <a:solidFill>
                  <a:srgbClr val="00B050"/>
                </a:solidFill>
                <a:effectLst/>
                <a:latin typeface="Corbel" panose="020B0503020204020204" pitchFamily="34" charset="0"/>
              </a:rPr>
              <a:t>Reveals</a:t>
            </a:r>
            <a:r>
              <a:rPr lang="en-IN" b="0" i="0" dirty="0">
                <a:effectLst/>
                <a:latin typeface="Corbel" panose="020B0503020204020204" pitchFamily="34" charset="0"/>
              </a:rPr>
              <a:t> a hidden binary string encoded in a function </a:t>
            </a:r>
            <a:r>
              <a:rPr lang="en-IN" b="0" i="0" dirty="0">
                <a:solidFill>
                  <a:srgbClr val="00B050"/>
                </a:solidFill>
                <a:effectLst/>
                <a:latin typeface="Corbel" panose="020B0503020204020204" pitchFamily="34" charset="0"/>
              </a:rPr>
              <a:t>with a hidden phase shift</a:t>
            </a:r>
            <a:r>
              <a:rPr lang="en-IN" b="0" i="0" dirty="0">
                <a:effectLst/>
                <a:latin typeface="Corbel" panose="020B0503020204020204" pitchFamily="34" charset="0"/>
              </a:rPr>
              <a:t>.</a:t>
            </a:r>
          </a:p>
          <a:p>
            <a:pPr lvl="1" algn="just"/>
            <a:r>
              <a:rPr lang="en-IN" b="1" i="0" dirty="0">
                <a:effectLst/>
                <a:latin typeface="Corbel" panose="020B0503020204020204" pitchFamily="34" charset="0"/>
              </a:rPr>
              <a:t>Procedure:</a:t>
            </a:r>
            <a:endParaRPr lang="en-IN" b="0" i="0" dirty="0">
              <a:effectLst/>
              <a:latin typeface="Corbel" panose="020B0503020204020204" pitchFamily="34" charset="0"/>
            </a:endParaRPr>
          </a:p>
          <a:p>
            <a:pPr marL="1200150" lvl="2" indent="-285750" algn="just">
              <a:buFont typeface="Wingdings" panose="05000000000000000000" pitchFamily="2" charset="2"/>
              <a:buChar char="Ø"/>
            </a:pPr>
            <a:r>
              <a:rPr lang="en-IN" b="0" i="0" dirty="0">
                <a:effectLst/>
                <a:latin typeface="Corbel" panose="020B0503020204020204" pitchFamily="34" charset="0"/>
              </a:rPr>
              <a:t>Follows a structure similar to the previous algorithms.</a:t>
            </a:r>
          </a:p>
          <a:p>
            <a:pPr marL="1200150" lvl="2" indent="-285750" algn="just">
              <a:buFont typeface="Wingdings" panose="05000000000000000000" pitchFamily="2" charset="2"/>
              <a:buChar char="Ø"/>
            </a:pPr>
            <a:r>
              <a:rPr lang="en-IN" b="0" i="0" dirty="0">
                <a:effectLst/>
                <a:latin typeface="Corbel" panose="020B0503020204020204" pitchFamily="34" charset="0"/>
              </a:rPr>
              <a:t>Utilizes an oracle </a:t>
            </a:r>
            <a:r>
              <a:rPr lang="en-IN" b="0" i="0" dirty="0">
                <a:solidFill>
                  <a:srgbClr val="00B0F0"/>
                </a:solidFill>
                <a:effectLst/>
                <a:latin typeface="Corbel" panose="020B0503020204020204" pitchFamily="34" charset="0"/>
              </a:rPr>
              <a:t>to hide a binary string with a hidden phase shift</a:t>
            </a:r>
            <a:r>
              <a:rPr lang="en-IN" b="0" i="0" dirty="0">
                <a:effectLst/>
                <a:latin typeface="Corbel" panose="020B0503020204020204" pitchFamily="34" charset="0"/>
              </a:rPr>
              <a:t> in the quantum state.</a:t>
            </a:r>
          </a:p>
          <a:p>
            <a:pPr marL="1200150" lvl="2" indent="-285750" algn="just">
              <a:buFont typeface="Wingdings" panose="05000000000000000000" pitchFamily="2" charset="2"/>
              <a:buChar char="Ø"/>
            </a:pPr>
            <a:r>
              <a:rPr lang="en-IN" b="0" i="0" dirty="0">
                <a:effectLst/>
                <a:latin typeface="Corbel" panose="020B0503020204020204" pitchFamily="34" charset="0"/>
              </a:rPr>
              <a:t>Applies quantum operations </a:t>
            </a:r>
            <a:r>
              <a:rPr lang="en-IN" b="0" i="0" dirty="0">
                <a:solidFill>
                  <a:srgbClr val="FF0000"/>
                </a:solidFill>
                <a:effectLst/>
                <a:latin typeface="Corbel" panose="020B0503020204020204" pitchFamily="34" charset="0"/>
              </a:rPr>
              <a:t>to unveil the hidden binary string and the phase shift</a:t>
            </a:r>
            <a:r>
              <a:rPr lang="en-IN" b="0" i="0" dirty="0">
                <a:effectLst/>
                <a:latin typeface="Corbel" panose="020B0503020204020204" pitchFamily="34" charset="0"/>
              </a:rPr>
              <a:t>.</a:t>
            </a:r>
          </a:p>
        </p:txBody>
      </p:sp>
    </p:spTree>
    <p:extLst>
      <p:ext uri="{BB962C8B-B14F-4D97-AF65-F5344CB8AC3E}">
        <p14:creationId xmlns:p14="http://schemas.microsoft.com/office/powerpoint/2010/main" val="40738158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8"/>
          <p:cNvSpPr/>
          <p:nvPr/>
        </p:nvSpPr>
        <p:spPr>
          <a:xfrm>
            <a:off x="1730160" y="1080000"/>
            <a:ext cx="10149480" cy="409197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gn="just">
              <a:lnSpc>
                <a:spcPct val="100000"/>
              </a:lnSpc>
              <a:buClr>
                <a:srgbClr val="000000"/>
              </a:buClr>
              <a:buFont typeface="Arial"/>
              <a:buChar char="•"/>
            </a:pPr>
            <a:r>
              <a:rPr lang="en-US" sz="2000" b="0" strike="noStrike" spc="-1" dirty="0">
                <a:solidFill>
                  <a:srgbClr val="000000"/>
                </a:solidFill>
                <a:latin typeface="Corbel" panose="020B0503020204020204" pitchFamily="34" charset="0"/>
                <a:ea typeface="DejaVu Sans"/>
              </a:rPr>
              <a:t>To illustrate how these circuits work, we have inserted small </a:t>
            </a:r>
            <a:r>
              <a:rPr lang="en-US" sz="2000" b="0" strike="noStrike" spc="-1" dirty="0">
                <a:solidFill>
                  <a:srgbClr val="00B0F0"/>
                </a:solidFill>
                <a:latin typeface="Corbel" panose="020B0503020204020204" pitchFamily="34" charset="0"/>
                <a:ea typeface="DejaVu Sans"/>
              </a:rPr>
              <a:t>Bloch sphere icons </a:t>
            </a:r>
            <a:r>
              <a:rPr lang="en-US" sz="2000" b="0" strike="noStrike" spc="-1" dirty="0">
                <a:latin typeface="Corbel" panose="020B0503020204020204" pitchFamily="34" charset="0"/>
                <a:ea typeface="DejaVu Sans"/>
              </a:rPr>
              <a:t>(</a:t>
            </a:r>
            <a:r>
              <a:rPr lang="en-US" sz="2000" b="0" i="0" dirty="0">
                <a:effectLst/>
                <a:latin typeface="Corbel" panose="020B0503020204020204" pitchFamily="34" charset="0"/>
              </a:rPr>
              <a:t>represent the state of qubits</a:t>
            </a:r>
            <a:r>
              <a:rPr lang="en-US" sz="2000" b="0" strike="noStrike" spc="-1" dirty="0">
                <a:latin typeface="Corbel" panose="020B0503020204020204" pitchFamily="34" charset="0"/>
                <a:ea typeface="DejaVu Sans"/>
              </a:rPr>
              <a:t>) </a:t>
            </a:r>
            <a:r>
              <a:rPr lang="en-US" sz="2000" b="0" strike="noStrike" spc="-1" dirty="0">
                <a:solidFill>
                  <a:srgbClr val="000000"/>
                </a:solidFill>
                <a:latin typeface="Corbel" panose="020B0503020204020204" pitchFamily="34" charset="0"/>
                <a:ea typeface="DejaVu Sans"/>
              </a:rPr>
              <a:t>into the main circuit diagram before and after the oracle and again before the measurements. </a:t>
            </a:r>
            <a:endParaRPr lang="en-IN" sz="2000" b="0" strike="noStrike" spc="-1" dirty="0">
              <a:latin typeface="Corbel" panose="020B0503020204020204" pitchFamily="34" charset="0"/>
            </a:endParaRPr>
          </a:p>
          <a:p>
            <a:pPr algn="just">
              <a:lnSpc>
                <a:spcPct val="100000"/>
              </a:lnSpc>
              <a:buNone/>
            </a:pPr>
            <a:endParaRPr lang="en-IN" sz="2000" b="0" strike="noStrike" spc="-1" dirty="0">
              <a:latin typeface="Corbel" panose="020B0503020204020204" pitchFamily="34" charset="0"/>
            </a:endParaRPr>
          </a:p>
          <a:p>
            <a:pPr marL="343080" indent="-343080" algn="just">
              <a:lnSpc>
                <a:spcPct val="100000"/>
              </a:lnSpc>
              <a:buClr>
                <a:srgbClr val="000000"/>
              </a:buClr>
              <a:buFont typeface="Arial"/>
              <a:buChar char="•"/>
            </a:pPr>
            <a:r>
              <a:rPr lang="en-US" sz="2000" b="0" strike="noStrike" spc="-1" dirty="0">
                <a:solidFill>
                  <a:srgbClr val="000000"/>
                </a:solidFill>
                <a:latin typeface="Corbel" panose="020B0503020204020204" pitchFamily="34" charset="0"/>
                <a:ea typeface="DejaVu Sans"/>
              </a:rPr>
              <a:t>The oracle operates on the uniform superposition generated by </a:t>
            </a:r>
            <a:r>
              <a:rPr lang="en-US" sz="2000" b="0" strike="noStrike" spc="-1" dirty="0">
                <a:solidFill>
                  <a:schemeClr val="accent1"/>
                </a:solidFill>
                <a:latin typeface="Corbel" panose="020B0503020204020204" pitchFamily="34" charset="0"/>
                <a:ea typeface="DejaVu Sans"/>
              </a:rPr>
              <a:t>Hadamard gates </a:t>
            </a:r>
            <a:r>
              <a:rPr lang="en-US" sz="2000" b="0" strike="noStrike" spc="-1" dirty="0">
                <a:solidFill>
                  <a:srgbClr val="000000"/>
                </a:solidFill>
                <a:latin typeface="Corbel" panose="020B0503020204020204" pitchFamily="34" charset="0"/>
                <a:ea typeface="DejaVu Sans"/>
              </a:rPr>
              <a:t>on the first 4 qubits to encode the secret integer into a quantum state.</a:t>
            </a:r>
            <a:endParaRPr lang="en-IN" sz="2000" b="0" strike="noStrike" spc="-1" dirty="0">
              <a:latin typeface="Corbel" panose="020B0503020204020204" pitchFamily="34" charset="0"/>
            </a:endParaRPr>
          </a:p>
          <a:p>
            <a:pPr marL="343080" indent="-343080" algn="just">
              <a:lnSpc>
                <a:spcPct val="100000"/>
              </a:lnSpc>
              <a:buClr>
                <a:srgbClr val="000000"/>
              </a:buClr>
              <a:buFont typeface="Arial"/>
              <a:buChar char="•"/>
            </a:pPr>
            <a:endParaRPr lang="en-IN" sz="2000" b="0" strike="noStrike" spc="-1" dirty="0">
              <a:latin typeface="Corbel" panose="020B0503020204020204" pitchFamily="34" charset="0"/>
            </a:endParaRPr>
          </a:p>
          <a:p>
            <a:pPr marL="343080" indent="-343080" algn="just">
              <a:lnSpc>
                <a:spcPct val="100000"/>
              </a:lnSpc>
              <a:buClr>
                <a:srgbClr val="000000"/>
              </a:buClr>
              <a:buFont typeface="Arial"/>
              <a:buChar char="•"/>
            </a:pPr>
            <a:r>
              <a:rPr lang="en-US" sz="2000" b="0" strike="noStrike" spc="-1" dirty="0">
                <a:solidFill>
                  <a:srgbClr val="000000"/>
                </a:solidFill>
                <a:latin typeface="Corbel" panose="020B0503020204020204" pitchFamily="34" charset="0"/>
                <a:ea typeface="DejaVu Sans"/>
              </a:rPr>
              <a:t>Each qubit that performs a </a:t>
            </a:r>
            <a:r>
              <a:rPr lang="en-US" sz="2000" b="0" strike="noStrike" spc="-1" dirty="0">
                <a:solidFill>
                  <a:srgbClr val="00B0F0"/>
                </a:solidFill>
                <a:latin typeface="Corbel" panose="020B0503020204020204" pitchFamily="34" charset="0"/>
                <a:ea typeface="DejaVu Sans"/>
              </a:rPr>
              <a:t>CNOT operation </a:t>
            </a:r>
            <a:r>
              <a:rPr lang="en-US" sz="2000" b="0" strike="noStrike" spc="-1" dirty="0">
                <a:latin typeface="Corbel" panose="020B0503020204020204" pitchFamily="34" charset="0"/>
                <a:ea typeface="DejaVu Sans"/>
              </a:rPr>
              <a:t>(</a:t>
            </a:r>
            <a:r>
              <a:rPr lang="en-US" sz="2000" b="0" i="0" dirty="0">
                <a:effectLst/>
                <a:latin typeface="Corbel" panose="020B0503020204020204" pitchFamily="34" charset="0"/>
              </a:rPr>
              <a:t>the target qubit's phase become entangled with the control qubit</a:t>
            </a:r>
            <a:r>
              <a:rPr lang="en-US" sz="2000" b="0" strike="noStrike" spc="-1" dirty="0">
                <a:latin typeface="Corbel" panose="020B0503020204020204" pitchFamily="34" charset="0"/>
                <a:ea typeface="DejaVu Sans"/>
              </a:rPr>
              <a:t>)</a:t>
            </a:r>
            <a:r>
              <a:rPr lang="en-US" sz="2000" b="0" strike="noStrike" spc="-1" dirty="0">
                <a:solidFill>
                  <a:srgbClr val="00B0F0"/>
                </a:solidFill>
                <a:latin typeface="Corbel" panose="020B0503020204020204" pitchFamily="34" charset="0"/>
                <a:ea typeface="DejaVu Sans"/>
              </a:rPr>
              <a:t> </a:t>
            </a:r>
            <a:r>
              <a:rPr lang="en-US" sz="2000" b="0" strike="noStrike" spc="-1" dirty="0">
                <a:solidFill>
                  <a:srgbClr val="000000"/>
                </a:solidFill>
                <a:latin typeface="Corbel" panose="020B0503020204020204" pitchFamily="34" charset="0"/>
                <a:ea typeface="DejaVu Sans"/>
              </a:rPr>
              <a:t>will experience </a:t>
            </a:r>
            <a:r>
              <a:rPr lang="en-US" sz="2000" b="0" strike="noStrike" spc="-1" dirty="0">
                <a:solidFill>
                  <a:srgbClr val="00B050"/>
                </a:solidFill>
                <a:latin typeface="Corbel" panose="020B0503020204020204" pitchFamily="34" charset="0"/>
                <a:ea typeface="DejaVu Sans"/>
              </a:rPr>
              <a:t>phase kickback </a:t>
            </a:r>
            <a:r>
              <a:rPr lang="en-US" sz="2000" b="0" strike="noStrike" spc="-1" dirty="0">
                <a:solidFill>
                  <a:srgbClr val="000000"/>
                </a:solidFill>
                <a:latin typeface="Corbel" panose="020B0503020204020204" pitchFamily="34" charset="0"/>
                <a:ea typeface="DejaVu Sans"/>
              </a:rPr>
              <a:t>that rotates the phase of its quantum state by π/2. </a:t>
            </a:r>
            <a:endParaRPr lang="en-IN" sz="2000" b="0" strike="noStrike" spc="-1" dirty="0">
              <a:latin typeface="Corbel" panose="020B0503020204020204" pitchFamily="34" charset="0"/>
            </a:endParaRPr>
          </a:p>
          <a:p>
            <a:pPr algn="just">
              <a:lnSpc>
                <a:spcPct val="100000"/>
              </a:lnSpc>
              <a:buNone/>
            </a:pPr>
            <a:endParaRPr lang="en-IN" sz="2000" b="0" strike="noStrike" spc="-1" dirty="0">
              <a:latin typeface="Corbel" panose="020B0503020204020204" pitchFamily="34" charset="0"/>
            </a:endParaRPr>
          </a:p>
          <a:p>
            <a:pPr marL="343080" indent="-343080" algn="just">
              <a:lnSpc>
                <a:spcPct val="100000"/>
              </a:lnSpc>
              <a:buClr>
                <a:srgbClr val="000000"/>
              </a:buClr>
              <a:buFont typeface="Arial"/>
              <a:buChar char="•"/>
            </a:pPr>
            <a:r>
              <a:rPr lang="en-US" sz="2000" b="0" strike="noStrike" spc="-1" dirty="0">
                <a:solidFill>
                  <a:srgbClr val="000000"/>
                </a:solidFill>
                <a:latin typeface="Corbel" panose="020B0503020204020204" pitchFamily="34" charset="0"/>
                <a:ea typeface="DejaVu Sans"/>
              </a:rPr>
              <a:t>The final set of Hadamard gates </a:t>
            </a:r>
            <a:r>
              <a:rPr lang="en-US" sz="2000" b="0" strike="noStrike" spc="-1" dirty="0">
                <a:solidFill>
                  <a:schemeClr val="accent1"/>
                </a:solidFill>
                <a:latin typeface="Corbel" panose="020B0503020204020204" pitchFamily="34" charset="0"/>
                <a:ea typeface="DejaVu Sans"/>
              </a:rPr>
              <a:t>transforms the qubits back into the computational basis </a:t>
            </a:r>
            <a:r>
              <a:rPr lang="en-US" sz="2000" b="0" strike="noStrike" spc="-1" dirty="0">
                <a:solidFill>
                  <a:srgbClr val="000000"/>
                </a:solidFill>
                <a:latin typeface="Corbel" panose="020B0503020204020204" pitchFamily="34" charset="0"/>
                <a:ea typeface="DejaVu Sans"/>
              </a:rPr>
              <a:t>and the value encoded in the oracle is revealed upon measurement</a:t>
            </a:r>
            <a:endParaRPr lang="en-IN" sz="2000" b="0" strike="noStrike" spc="-1" dirty="0">
              <a:latin typeface="Corbel" panose="020B0503020204020204" pitchFamily="34" charset="0"/>
            </a:endParaRPr>
          </a:p>
        </p:txBody>
      </p:sp>
      <p:sp>
        <p:nvSpPr>
          <p:cNvPr id="2" name="TextBox 1">
            <a:extLst>
              <a:ext uri="{FF2B5EF4-FFF2-40B4-BE49-F238E27FC236}">
                <a16:creationId xmlns:a16="http://schemas.microsoft.com/office/drawing/2014/main" id="{F21E0BFA-21C2-3997-4A4A-B6363987B84F}"/>
              </a:ext>
            </a:extLst>
          </p:cNvPr>
          <p:cNvSpPr txBox="1"/>
          <p:nvPr/>
        </p:nvSpPr>
        <p:spPr>
          <a:xfrm>
            <a:off x="1730160" y="400157"/>
            <a:ext cx="6777318" cy="461665"/>
          </a:xfrm>
          <a:prstGeom prst="rect">
            <a:avLst/>
          </a:prstGeom>
          <a:noFill/>
        </p:spPr>
        <p:txBody>
          <a:bodyPr wrap="square" rtlCol="0">
            <a:spAutoFit/>
          </a:bodyPr>
          <a:lstStyle/>
          <a:p>
            <a:r>
              <a:rPr lang="en-IN" sz="2400" b="1" u="sng" dirty="0">
                <a:latin typeface="Amiri" panose="00000500000000000000" pitchFamily="2" charset="-78"/>
                <a:ea typeface="Amiri" panose="00000500000000000000" pitchFamily="2" charset="-78"/>
                <a:cs typeface="Amiri" panose="00000500000000000000" pitchFamily="2" charset="-78"/>
              </a:rPr>
              <a:t>Circuit representation:</a:t>
            </a:r>
          </a:p>
        </p:txBody>
      </p:sp>
      <p:sp>
        <p:nvSpPr>
          <p:cNvPr id="4" name="TextBox 3">
            <a:extLst>
              <a:ext uri="{FF2B5EF4-FFF2-40B4-BE49-F238E27FC236}">
                <a16:creationId xmlns:a16="http://schemas.microsoft.com/office/drawing/2014/main" id="{05A5E009-7387-FC38-2602-29CA73680ADD}"/>
              </a:ext>
            </a:extLst>
          </p:cNvPr>
          <p:cNvSpPr txBox="1"/>
          <p:nvPr/>
        </p:nvSpPr>
        <p:spPr>
          <a:xfrm>
            <a:off x="2106706" y="5390152"/>
            <a:ext cx="9772934" cy="830997"/>
          </a:xfrm>
          <a:prstGeom prst="rect">
            <a:avLst/>
          </a:prstGeom>
          <a:noFill/>
        </p:spPr>
        <p:txBody>
          <a:bodyPr wrap="square">
            <a:spAutoFit/>
          </a:bodyPr>
          <a:lstStyle/>
          <a:p>
            <a:pPr algn="just"/>
            <a:r>
              <a:rPr lang="en-US" sz="1600" b="1" i="1" dirty="0">
                <a:latin typeface="Corbel" panose="020B0503020204020204" pitchFamily="34" charset="0"/>
                <a:ea typeface="Amiri" panose="00000500000000000000" pitchFamily="2" charset="-78"/>
                <a:cs typeface="Amiri" panose="00000500000000000000" pitchFamily="2" charset="-78"/>
              </a:rPr>
              <a:t>Note: </a:t>
            </a:r>
            <a:r>
              <a:rPr lang="en-US" sz="1600" i="1" dirty="0">
                <a:solidFill>
                  <a:srgbClr val="00B050"/>
                </a:solidFill>
                <a:effectLst/>
                <a:latin typeface="Corbel" panose="020B0503020204020204" pitchFamily="34" charset="0"/>
                <a:ea typeface="Amiri" panose="00000500000000000000" pitchFamily="2" charset="-78"/>
                <a:cs typeface="Amiri" panose="00000500000000000000" pitchFamily="2" charset="-78"/>
              </a:rPr>
              <a:t>Phase kickback </a:t>
            </a:r>
            <a:r>
              <a:rPr lang="en-US" sz="1600" i="1" dirty="0">
                <a:effectLst/>
                <a:latin typeface="Corbel" panose="020B0503020204020204" pitchFamily="34" charset="0"/>
                <a:ea typeface="Amiri" panose="00000500000000000000" pitchFamily="2" charset="-78"/>
                <a:cs typeface="Amiri" panose="00000500000000000000" pitchFamily="2" charset="-78"/>
              </a:rPr>
              <a:t>is a phenomenon in quantum computing where the phase of one qubit is transferred to another qubit through a controlled operation. This occurs during certain quantum gate operations, typically controlled operations, and it plays a crucial role in various quantum algorithms.</a:t>
            </a:r>
            <a:endParaRPr lang="en-IN" sz="1600" i="1" dirty="0">
              <a:latin typeface="Corbel" panose="020B0503020204020204" pitchFamily="34" charset="0"/>
              <a:ea typeface="Amiri" panose="00000500000000000000" pitchFamily="2" charset="-78"/>
              <a:cs typeface="Amiri" panose="00000500000000000000" pitchFamily="2" charset="-78"/>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3"/>
          <p:cNvPicPr/>
          <p:nvPr/>
        </p:nvPicPr>
        <p:blipFill>
          <a:blip r:embed="rId2"/>
          <a:stretch/>
        </p:blipFill>
        <p:spPr>
          <a:xfrm>
            <a:off x="2188080" y="695796"/>
            <a:ext cx="9331560" cy="4172040"/>
          </a:xfrm>
          <a:prstGeom prst="rect">
            <a:avLst/>
          </a:prstGeom>
          <a:ln w="0">
            <a:noFill/>
          </a:ln>
        </p:spPr>
      </p:pic>
      <p:sp>
        <p:nvSpPr>
          <p:cNvPr id="50" name="TextBox 5"/>
          <p:cNvSpPr/>
          <p:nvPr/>
        </p:nvSpPr>
        <p:spPr>
          <a:xfrm>
            <a:off x="2188080" y="4963329"/>
            <a:ext cx="933156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b="1" i="1" strike="noStrike" spc="-1" dirty="0">
                <a:solidFill>
                  <a:srgbClr val="000000"/>
                </a:solidFill>
                <a:latin typeface="Corbel"/>
                <a:ea typeface="DejaVu Sans"/>
              </a:rPr>
              <a:t>Figure </a:t>
            </a:r>
            <a:r>
              <a:rPr lang="en-US" b="0" i="1" strike="noStrike" spc="-1" dirty="0">
                <a:solidFill>
                  <a:srgbClr val="000000"/>
                </a:solidFill>
                <a:latin typeface="Corbel"/>
                <a:ea typeface="DejaVu Sans"/>
              </a:rPr>
              <a:t>shows a circuit diagram for the Bernstein-Vazirani algorithm (BV) on 5 qubits, one of which is used as an ancilla or accessory qubit. An example of an oracle circuit Uf encoding the integer value 13 (bit string ‘1101’) is shown in Figure. Each ‘1’ bit is encoded using a controlled NOT gate on the 5th ancilla qubit.</a:t>
            </a:r>
            <a:endParaRPr lang="en-IN" b="0" i="1" strike="noStrike" spc="-1" dirty="0">
              <a:latin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
          <p:cNvPicPr/>
          <p:nvPr/>
        </p:nvPicPr>
        <p:blipFill>
          <a:blip r:embed="rId2"/>
          <a:stretch/>
        </p:blipFill>
        <p:spPr>
          <a:xfrm>
            <a:off x="4703005" y="276840"/>
            <a:ext cx="3413520" cy="3152160"/>
          </a:xfrm>
          <a:prstGeom prst="rect">
            <a:avLst/>
          </a:prstGeom>
          <a:ln w="0">
            <a:noFill/>
          </a:ln>
        </p:spPr>
      </p:pic>
      <p:sp>
        <p:nvSpPr>
          <p:cNvPr id="53" name="TextBox 1"/>
          <p:cNvSpPr/>
          <p:nvPr/>
        </p:nvSpPr>
        <p:spPr>
          <a:xfrm>
            <a:off x="2560344" y="3617929"/>
            <a:ext cx="8559671" cy="6390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1800" b="1" i="1" strike="noStrike" spc="-1" dirty="0">
                <a:solidFill>
                  <a:srgbClr val="000000"/>
                </a:solidFill>
                <a:latin typeface="Corbel"/>
                <a:ea typeface="DejaVu Sans"/>
              </a:rPr>
              <a:t>Figure: </a:t>
            </a:r>
            <a:r>
              <a:rPr lang="en-US" sz="1800" b="0" i="1" strike="noStrike" spc="-1" dirty="0">
                <a:solidFill>
                  <a:srgbClr val="000000"/>
                </a:solidFill>
                <a:latin typeface="Corbel"/>
                <a:ea typeface="DejaVu Sans"/>
              </a:rPr>
              <a:t>An example of the circuit that implements the Bernstein Vazirani Oracle function U</a:t>
            </a:r>
            <a:r>
              <a:rPr lang="en-US" sz="1400" b="0" i="1" strike="noStrike" spc="-1" dirty="0">
                <a:solidFill>
                  <a:srgbClr val="000000"/>
                </a:solidFill>
                <a:latin typeface="Corbel"/>
                <a:ea typeface="DejaVu Sans"/>
              </a:rPr>
              <a:t>f</a:t>
            </a:r>
            <a:r>
              <a:rPr lang="en-US" sz="1800" b="0" i="1" strike="noStrike" spc="-1" dirty="0">
                <a:solidFill>
                  <a:srgbClr val="000000"/>
                </a:solidFill>
                <a:latin typeface="Corbel"/>
                <a:ea typeface="DejaVu Sans"/>
              </a:rPr>
              <a:t>. This example encodes the integer 13.</a:t>
            </a:r>
            <a:endParaRPr lang="en-IN" sz="1800" b="0" i="1" strike="noStrike" spc="-1" dirty="0">
              <a:latin typeface="Arial"/>
            </a:endParaRPr>
          </a:p>
        </p:txBody>
      </p:sp>
      <p:sp>
        <p:nvSpPr>
          <p:cNvPr id="54" name="TextBox 12"/>
          <p:cNvSpPr/>
          <p:nvPr/>
        </p:nvSpPr>
        <p:spPr>
          <a:xfrm>
            <a:off x="1980360" y="4680000"/>
            <a:ext cx="9719640" cy="132198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2000" b="0" strike="noStrike" spc="-1" dirty="0">
                <a:solidFill>
                  <a:srgbClr val="000000"/>
                </a:solidFill>
                <a:latin typeface="Corbel"/>
                <a:ea typeface="DejaVu Sans"/>
              </a:rPr>
              <a:t>The main circuit of the </a:t>
            </a:r>
            <a:r>
              <a:rPr lang="en-US" sz="2000" b="0" strike="noStrike" spc="-1" dirty="0">
                <a:solidFill>
                  <a:srgbClr val="00B050"/>
                </a:solidFill>
                <a:latin typeface="Corbel"/>
                <a:ea typeface="DejaVu Sans"/>
              </a:rPr>
              <a:t>Deutsch-Jozsa algorithm (DJ) </a:t>
            </a:r>
            <a:r>
              <a:rPr lang="en-US" sz="2000" b="0" strike="noStrike" spc="-1" dirty="0">
                <a:solidFill>
                  <a:srgbClr val="000000"/>
                </a:solidFill>
                <a:latin typeface="Corbel"/>
                <a:ea typeface="DejaVu Sans"/>
              </a:rPr>
              <a:t>is identical to the Bernstein-Vazirani algorithm, but it </a:t>
            </a:r>
            <a:r>
              <a:rPr lang="en-US" sz="2000" b="0" strike="noStrike" spc="-1" dirty="0">
                <a:solidFill>
                  <a:schemeClr val="accent1"/>
                </a:solidFill>
                <a:latin typeface="Corbel"/>
                <a:ea typeface="DejaVu Sans"/>
              </a:rPr>
              <a:t>uses a slightly more complex oracle </a:t>
            </a:r>
            <a:r>
              <a:rPr lang="en-US" sz="2000" b="0" strike="noStrike" spc="-1" dirty="0">
                <a:solidFill>
                  <a:srgbClr val="000000"/>
                </a:solidFill>
                <a:latin typeface="Corbel"/>
                <a:ea typeface="DejaVu Sans"/>
              </a:rPr>
              <a:t>that encodes either a ‘constant’ or ‘balanced’ function. The oracle is very similar to the BernsteinVazirani—it also uses a sequence of CNOT gates—so it is not shown here. </a:t>
            </a:r>
            <a:endParaRPr lang="en-IN" sz="2000" b="0" strike="noStrike" spc="-1" dirty="0">
              <a:latin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4"/>
          <p:cNvSpPr/>
          <p:nvPr/>
        </p:nvSpPr>
        <p:spPr>
          <a:xfrm>
            <a:off x="1620000" y="351000"/>
            <a:ext cx="10378080" cy="19375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2000" b="0" strike="noStrike" spc="-1" dirty="0">
                <a:solidFill>
                  <a:srgbClr val="000000"/>
                </a:solidFill>
                <a:latin typeface="Corbel"/>
                <a:ea typeface="DejaVu Sans"/>
              </a:rPr>
              <a:t>The Hidden Shift algorithm (HS) applies two oracle functions in a row, which contrasts with the DJ and BV algorithms. The first application of the oracle is identical to the second application, except that it includes a hidden ‘shift’—a secret integer that encodes a difference between the values returned from the two oracles (shown in Figure). The two oracles together result in a circuit depth for the HS that is nearly double that of the BV and DJ algorithms. Due to the similarities between these algorithms, we group them together as the </a:t>
            </a:r>
            <a:r>
              <a:rPr lang="en-US" sz="2000" b="0" strike="noStrike" spc="-1" dirty="0">
                <a:solidFill>
                  <a:srgbClr val="00B050"/>
                </a:solidFill>
                <a:latin typeface="Corbel"/>
                <a:ea typeface="DejaVu Sans"/>
              </a:rPr>
              <a:t>‘tutorial’ </a:t>
            </a:r>
            <a:r>
              <a:rPr lang="en-US" sz="2000" b="0" strike="noStrike" spc="-1" dirty="0">
                <a:solidFill>
                  <a:srgbClr val="000000"/>
                </a:solidFill>
                <a:latin typeface="Corbel"/>
                <a:ea typeface="DejaVu Sans"/>
              </a:rPr>
              <a:t>category. </a:t>
            </a:r>
            <a:endParaRPr lang="en-IN" sz="2000" b="0" strike="noStrike" spc="-1" dirty="0">
              <a:latin typeface="Arial"/>
            </a:endParaRPr>
          </a:p>
        </p:txBody>
      </p:sp>
      <p:pic>
        <p:nvPicPr>
          <p:cNvPr id="56" name="Picture 12"/>
          <p:cNvPicPr/>
          <p:nvPr/>
        </p:nvPicPr>
        <p:blipFill>
          <a:blip r:embed="rId2"/>
          <a:stretch/>
        </p:blipFill>
        <p:spPr>
          <a:xfrm>
            <a:off x="2880000" y="2880000"/>
            <a:ext cx="7400880" cy="2822400"/>
          </a:xfrm>
          <a:prstGeom prst="rect">
            <a:avLst/>
          </a:prstGeom>
          <a:ln w="0">
            <a:noFill/>
          </a:ln>
        </p:spPr>
      </p:pic>
      <p:sp>
        <p:nvSpPr>
          <p:cNvPr id="57" name="TextBox 13"/>
          <p:cNvSpPr/>
          <p:nvPr/>
        </p:nvSpPr>
        <p:spPr>
          <a:xfrm>
            <a:off x="2880000" y="5702400"/>
            <a:ext cx="74008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dirty="0">
                <a:solidFill>
                  <a:srgbClr val="000000"/>
                </a:solidFill>
                <a:latin typeface="Corbel"/>
                <a:ea typeface="DejaVu Sans"/>
              </a:rPr>
              <a:t>Figure: </a:t>
            </a:r>
            <a:r>
              <a:rPr lang="en-US" sz="1800" b="0" i="1" strike="noStrike" spc="-1" dirty="0">
                <a:solidFill>
                  <a:srgbClr val="000000"/>
                </a:solidFill>
                <a:latin typeface="Corbel"/>
                <a:ea typeface="DejaVu Sans"/>
              </a:rPr>
              <a:t>Examples of circuits that implement the oracle functions for the Hidden Shift algorithm: Uf (left) and Ug (right).</a:t>
            </a:r>
            <a:endParaRPr lang="en-IN" sz="1800" b="0" strike="noStrike" spc="-1" dirty="0">
              <a:latin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3"/>
          <p:cNvSpPr/>
          <p:nvPr/>
        </p:nvSpPr>
        <p:spPr>
          <a:xfrm>
            <a:off x="1565640" y="386011"/>
            <a:ext cx="10512720" cy="19375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900" algn="just">
              <a:lnSpc>
                <a:spcPct val="100000"/>
              </a:lnSpc>
              <a:buFont typeface="Arial" panose="020B0604020202020204" pitchFamily="34" charset="0"/>
              <a:buChar char="•"/>
              <a:tabLst>
                <a:tab pos="0" algn="l"/>
              </a:tabLst>
            </a:pPr>
            <a:r>
              <a:rPr lang="en-US" sz="2000" b="0" strike="noStrike" spc="-1" dirty="0">
                <a:solidFill>
                  <a:srgbClr val="000000"/>
                </a:solidFill>
                <a:latin typeface="Corbel"/>
                <a:ea typeface="DejaVu Sans"/>
              </a:rPr>
              <a:t>To construct benchmarks out of each of these algorithms, each circuit of a specific width is executed multiple times with a random integer encoded in the oracle. Figure shows the results obtained from executing these 3 benchmarks on the noisy simulator, for between 2 and 12 qubits.</a:t>
            </a:r>
          </a:p>
          <a:p>
            <a:pPr algn="just">
              <a:lnSpc>
                <a:spcPct val="100000"/>
              </a:lnSpc>
              <a:buNone/>
              <a:tabLst>
                <a:tab pos="0" algn="l"/>
              </a:tabLst>
            </a:pPr>
            <a:endParaRPr lang="en-US" sz="2000" spc="-1" dirty="0">
              <a:solidFill>
                <a:srgbClr val="000000"/>
              </a:solidFill>
              <a:latin typeface="Corbel"/>
              <a:ea typeface="DejaVu Sans"/>
            </a:endParaRPr>
          </a:p>
          <a:p>
            <a:pPr algn="just">
              <a:lnSpc>
                <a:spcPct val="100000"/>
              </a:lnSpc>
              <a:buNone/>
              <a:tabLst>
                <a:tab pos="0" algn="l"/>
              </a:tabLst>
            </a:pPr>
            <a:endParaRPr lang="en-IN" sz="2000" b="0" strike="noStrike" spc="-1" dirty="0">
              <a:latin typeface="Arial"/>
            </a:endParaRPr>
          </a:p>
        </p:txBody>
      </p:sp>
      <p:sp>
        <p:nvSpPr>
          <p:cNvPr id="59" name="TextBox 4"/>
          <p:cNvSpPr/>
          <p:nvPr/>
        </p:nvSpPr>
        <p:spPr>
          <a:xfrm>
            <a:off x="6402249" y="5943890"/>
            <a:ext cx="536986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00000"/>
              </a:lnSpc>
              <a:buNone/>
            </a:pPr>
            <a:r>
              <a:rPr lang="en-US" sz="1800" b="1" strike="noStrike" spc="-1" dirty="0">
                <a:solidFill>
                  <a:srgbClr val="000000"/>
                </a:solidFill>
                <a:latin typeface="Corbel"/>
                <a:ea typeface="DejaVu Sans"/>
              </a:rPr>
              <a:t>Figure: </a:t>
            </a:r>
            <a:r>
              <a:rPr lang="en-US" sz="1800" b="0" i="1" strike="noStrike" spc="-1" dirty="0">
                <a:solidFill>
                  <a:srgbClr val="000000"/>
                </a:solidFill>
                <a:latin typeface="Corbel"/>
                <a:ea typeface="DejaVu Sans"/>
              </a:rPr>
              <a:t>Results from running the three oracle algorithm benchmarks on a simulator.</a:t>
            </a:r>
            <a:endParaRPr lang="en-IN" sz="1800" b="0" strike="noStrike" spc="-1" dirty="0">
              <a:latin typeface="Arial"/>
            </a:endParaRPr>
          </a:p>
        </p:txBody>
      </p:sp>
      <p:pic>
        <p:nvPicPr>
          <p:cNvPr id="60" name="Picture 5"/>
          <p:cNvPicPr/>
          <p:nvPr/>
        </p:nvPicPr>
        <p:blipFill>
          <a:blip r:embed="rId2"/>
          <a:stretch/>
        </p:blipFill>
        <p:spPr>
          <a:xfrm>
            <a:off x="6402250" y="1425388"/>
            <a:ext cx="5369859" cy="4383741"/>
          </a:xfrm>
          <a:prstGeom prst="rect">
            <a:avLst/>
          </a:prstGeom>
          <a:ln w="0">
            <a:noFill/>
          </a:ln>
        </p:spPr>
      </p:pic>
      <p:sp>
        <p:nvSpPr>
          <p:cNvPr id="3" name="TextBox 2">
            <a:extLst>
              <a:ext uri="{FF2B5EF4-FFF2-40B4-BE49-F238E27FC236}">
                <a16:creationId xmlns:a16="http://schemas.microsoft.com/office/drawing/2014/main" id="{322AA26C-2F2C-D304-84D6-3D890A22CF76}"/>
              </a:ext>
            </a:extLst>
          </p:cNvPr>
          <p:cNvSpPr txBox="1"/>
          <p:nvPr/>
        </p:nvSpPr>
        <p:spPr>
          <a:xfrm>
            <a:off x="1565640" y="1861118"/>
            <a:ext cx="4530360"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Corbel" panose="020B0503020204020204" pitchFamily="34" charset="0"/>
              </a:rPr>
              <a:t>It's a common practice to run benchmarks on simulators before moving to actual quantum hardware, especially in the presence of noise. This helps assess the algorithm's performance and understand its behavior under realistic conditions.</a:t>
            </a:r>
            <a:endParaRPr lang="en-IN" dirty="0">
              <a:latin typeface="Corbel" panose="020B0503020204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5297</TotalTime>
  <Words>18134</Words>
  <Application>Microsoft Office PowerPoint</Application>
  <PresentationFormat>Widescreen</PresentationFormat>
  <Paragraphs>1154</Paragraphs>
  <Slides>148</Slides>
  <Notes>2</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148</vt:i4>
      </vt:variant>
    </vt:vector>
  </HeadingPairs>
  <TitlesOfParts>
    <vt:vector size="170" baseType="lpstr">
      <vt:lpstr>Amiri</vt:lpstr>
      <vt:lpstr>-apple-system</vt:lpstr>
      <vt:lpstr>Aptos</vt:lpstr>
      <vt:lpstr>Arial</vt:lpstr>
      <vt:lpstr>Bradley Hand ITC</vt:lpstr>
      <vt:lpstr>Calibri</vt:lpstr>
      <vt:lpstr>Cambria Math</vt:lpstr>
      <vt:lpstr>Century</vt:lpstr>
      <vt:lpstr>Century Schoolbook</vt:lpstr>
      <vt:lpstr>Corbel</vt:lpstr>
      <vt:lpstr>Curlz MT</vt:lpstr>
      <vt:lpstr>Script MT Bold</vt:lpstr>
      <vt:lpstr>Söhne</vt:lpstr>
      <vt:lpstr>StarSymbol</vt:lpstr>
      <vt:lpstr>Symbol</vt:lpstr>
      <vt:lpstr>Times New Roman</vt:lpstr>
      <vt:lpstr>Wingdings</vt:lpstr>
      <vt:lpstr>Office Theme</vt:lpstr>
      <vt:lpstr>Office Theme</vt:lpstr>
      <vt:lpstr>Office Theme</vt:lpstr>
      <vt:lpstr>Office Theme</vt:lpstr>
      <vt:lpstr>Office Theme</vt:lpstr>
      <vt:lpstr>Benchmarking of Quantum Algorithms on IBM Qiskit and Google Cirq</vt:lpstr>
      <vt:lpstr>References:</vt:lpstr>
      <vt:lpstr>What are quantum application-oriented performance benchmarks?</vt:lpstr>
      <vt:lpstr>Why Benchmarking is required for Quantum Computers?</vt:lpstr>
      <vt:lpstr>Why Benchmarking is required for Quantum Computers? (contd.)</vt:lpstr>
      <vt:lpstr>Benchmarking Suite:</vt:lpstr>
      <vt:lpstr>How benchmarking are made using the Suite?</vt:lpstr>
      <vt:lpstr>Understanding the Benchmarking Plots:</vt:lpstr>
      <vt:lpstr>Understanding the benchmarking Plots (contd.):</vt:lpstr>
      <vt:lpstr>Understanding the benchmarking Plots (contd.):</vt:lpstr>
      <vt:lpstr>Component-Level Performance metrics:</vt:lpstr>
      <vt:lpstr>PowerPoint Presentation</vt:lpstr>
      <vt:lpstr>Limitations of component level performance metrics:</vt:lpstr>
      <vt:lpstr>Quantum Volume</vt:lpstr>
      <vt:lpstr>Quantum volume example: The number of qubits and the quantum volume for a selection of IBM Q machines, accessed via IBM Quantum Services.</vt:lpstr>
      <vt:lpstr>Quantum Volume: (contd.)</vt:lpstr>
      <vt:lpstr>Volumetric Benchmarking:</vt:lpstr>
      <vt:lpstr>Example of Volumetric Benchmarking:</vt:lpstr>
      <vt:lpstr>Procedure of Benchmarking:</vt:lpstr>
      <vt:lpstr>The Algorithms in the Benchmarking Suite:</vt:lpstr>
      <vt:lpstr>Construction of Benchmarking Circuits:</vt:lpstr>
      <vt:lpstr>Essential Criteria to be followed for construction of Benchmarking Circuits:</vt:lpstr>
      <vt:lpstr>Benchmarking Procedure:</vt:lpstr>
      <vt:lpstr>Example: Algorithm-1 for Benchmark Execution</vt:lpstr>
      <vt:lpstr>Volumetric Positioning:</vt:lpstr>
      <vt:lpstr>Volumetric Positioning: (Contd.)</vt:lpstr>
      <vt:lpstr>Volumetric Backgrounds:</vt:lpstr>
      <vt:lpstr>Volumetric Backgrounds:</vt:lpstr>
      <vt:lpstr>Circuit Depth:</vt:lpstr>
      <vt:lpstr>PowerPoint Presentation</vt:lpstr>
      <vt:lpstr>Circuit Depth:  (contd.)</vt:lpstr>
      <vt:lpstr>Types of Depth:</vt:lpstr>
      <vt:lpstr>Drawbacks of Physical and Algorithmic Depths:</vt:lpstr>
      <vt:lpstr>Normalized Depth:</vt:lpstr>
      <vt:lpstr>Normalized Depth: (Contd.)</vt:lpstr>
      <vt:lpstr>Why Transpilation?</vt:lpstr>
      <vt:lpstr>What about discrepancies in Qubit Connectivity on Actual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to Generic Benchmarks :</vt:lpstr>
      <vt:lpstr>Problems with Volumetric Background :</vt:lpstr>
      <vt:lpstr>Volumetric Background with Randomized mirror circuits:</vt:lpstr>
      <vt:lpstr>Fidelities obtained when running randomized mirror circuits on IBM Q Casablanca :</vt:lpstr>
      <vt:lpstr>Fidelities obtained when running randomized mirror circuits on IBM Q Casablanca : (contd.)</vt:lpstr>
      <vt:lpstr>Discrepancy between the result fidelity of randomized mirror circuits and algorithmic benchmarks :</vt:lpstr>
      <vt:lpstr>Discrepancy between the result fidelity of randomized mirror circuits and algorithmic benchmarks : (contd.)</vt:lpstr>
      <vt:lpstr>PowerPoint Presentation</vt:lpstr>
      <vt:lpstr>PowerPoint Presentation</vt:lpstr>
      <vt:lpstr>PowerPoint Presentation</vt:lpstr>
      <vt:lpstr>PowerPoint Presentation</vt:lpstr>
      <vt:lpstr>PowerPoint Presentation</vt:lpstr>
      <vt:lpstr>Measuring Execution Time :</vt:lpstr>
      <vt:lpstr>Total Execution time :</vt:lpstr>
      <vt:lpstr>Compute times associated with Total time :</vt:lpstr>
      <vt:lpstr>Total Execution Time: (contd.)</vt:lpstr>
      <vt:lpstr>Two ways of executing circuits with varying parameters:</vt:lpstr>
      <vt:lpstr>Quantum Execution Time :</vt:lpstr>
      <vt:lpstr>Example of QFT running on Qiskit Aer Simulation and IBM Q Guadalupe:</vt:lpstr>
      <vt:lpstr>Example of Running QFT benchmark on Rigetti Aspen-9 and IBM Q Casablanca :</vt:lpstr>
      <vt:lpstr>PowerPoint Presentation</vt:lpstr>
      <vt:lpstr>PowerPoint Presentation</vt:lpstr>
      <vt:lpstr>PowerPoint Presentation</vt:lpstr>
      <vt:lpstr>PowerPoint Presentation</vt:lpstr>
      <vt:lpstr>Important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any two Quantum Computers A &amp; B:</vt:lpstr>
      <vt:lpstr>So What’s the catch?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of Quantum Algorithms on IBM Qiskit and Google Cirq</dc:title>
  <dc:subject/>
  <dc:creator>Kasina Pavan Kumar</dc:creator>
  <dc:description/>
  <cp:lastModifiedBy>GIRISH BELANI</cp:lastModifiedBy>
  <cp:revision>200</cp:revision>
  <dcterms:created xsi:type="dcterms:W3CDTF">2023-12-11T23:38:35Z</dcterms:created>
  <dcterms:modified xsi:type="dcterms:W3CDTF">2023-12-22T12:13:55Z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32</vt:i4>
  </property>
</Properties>
</file>